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4" r:id="rId7"/>
    <p:sldId id="262" r:id="rId8"/>
    <p:sldId id="263" r:id="rId9"/>
    <p:sldId id="265" r:id="rId10"/>
    <p:sldId id="266" r:id="rId11"/>
    <p:sldId id="267" r:id="rId12"/>
    <p:sldId id="268" r:id="rId1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7" autoAdjust="0"/>
    <p:restoredTop sz="94660"/>
  </p:normalViewPr>
  <p:slideViewPr>
    <p:cSldViewPr>
      <p:cViewPr varScale="1">
        <p:scale>
          <a:sx n="69" d="100"/>
          <a:sy n="69" d="100"/>
        </p:scale>
        <p:origin x="-1188"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99F99C-7921-4E14-BABF-4648B6602ACD}" type="datetimeFigureOut">
              <a:rPr lang="es-ES" smtClean="0"/>
              <a:pPr/>
              <a:t>17/01/2010</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9C8FBD-24C6-4391-A727-D75DDCB66DD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4</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5</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6</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7</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8</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9</a:t>
            </a:fld>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10</a:t>
            </a:fld>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11</a:t>
            </a:fld>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E9C8FBD-24C6-4391-A727-D75DDCB66DDC}" type="slidenum">
              <a:rPr lang="es-ES" smtClean="0"/>
              <a:pPr/>
              <a:t>12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8EDA196-9062-42D1-BF41-83A6AF0BDC81}" type="datetimeFigureOut">
              <a:rPr lang="es-ES" smtClean="0"/>
              <a:pPr/>
              <a:t>17/01/2010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B2B4D6-0C75-49F2-BAD4-E1C7EADE67D6}"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EDA196-9062-42D1-BF41-83A6AF0BDC81}" type="datetimeFigureOut">
              <a:rPr lang="es-ES" smtClean="0"/>
              <a:pPr/>
              <a:t>17/01/2010</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B2B4D6-0C75-49F2-BAD4-E1C7EADE67D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4.gif"/><Relationship Id="rId7"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gif"/><Relationship Id="rId5" Type="http://schemas.openxmlformats.org/officeDocument/2006/relationships/image" Target="../media/image6.gif"/><Relationship Id="rId4" Type="http://schemas.openxmlformats.org/officeDocument/2006/relationships/image" Target="../media/image5.gif"/><Relationship Id="rId9" Type="http://schemas.openxmlformats.org/officeDocument/2006/relationships/image" Target="../media/image10.gi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85926"/>
            <a:ext cx="7772400" cy="1470025"/>
          </a:xfrm>
        </p:spPr>
        <p:txBody>
          <a:bodyPr/>
          <a:lstStyle/>
          <a:p>
            <a:r>
              <a:rPr lang="es-ES" dirty="0" smtClean="0"/>
              <a:t>Intercambio de Tráfico</a:t>
            </a:r>
            <a:endParaRPr lang="es-ES" dirty="0"/>
          </a:p>
        </p:txBody>
      </p:sp>
      <p:sp>
        <p:nvSpPr>
          <p:cNvPr id="3" name="2 Subtítulo"/>
          <p:cNvSpPr>
            <a:spLocks noGrp="1"/>
          </p:cNvSpPr>
          <p:nvPr>
            <p:ph type="subTitle" idx="1"/>
          </p:nvPr>
        </p:nvSpPr>
        <p:spPr>
          <a:xfrm>
            <a:off x="1371600" y="3429000"/>
            <a:ext cx="6400800" cy="1752600"/>
          </a:xfrm>
        </p:spPr>
        <p:txBody>
          <a:bodyPr/>
          <a:lstStyle/>
          <a:p>
            <a:r>
              <a:rPr lang="es-ES" dirty="0" smtClean="0"/>
              <a:t>(</a:t>
            </a:r>
            <a:r>
              <a:rPr lang="es-ES" dirty="0" err="1" smtClean="0"/>
              <a:t>Traffic</a:t>
            </a:r>
            <a:r>
              <a:rPr lang="es-ES" dirty="0" smtClean="0"/>
              <a:t> Exchange)</a:t>
            </a:r>
            <a:endParaRPr lang="es-ES" dirty="0"/>
          </a:p>
        </p:txBody>
      </p:sp>
      <p:pic>
        <p:nvPicPr>
          <p:cNvPr id="4" name="3 Imagen" descr="tomypc3.gif"/>
          <p:cNvPicPr>
            <a:picLocks noChangeAspect="1"/>
          </p:cNvPicPr>
          <p:nvPr/>
        </p:nvPicPr>
        <p:blipFill>
          <a:blip r:embed="rId3" cstate="print"/>
          <a:stretch>
            <a:fillRect/>
          </a:stretch>
        </p:blipFill>
        <p:spPr>
          <a:xfrm>
            <a:off x="1857356" y="4857760"/>
            <a:ext cx="1285884" cy="1495214"/>
          </a:xfrm>
          <a:prstGeom prst="rect">
            <a:avLst/>
          </a:prstGeom>
        </p:spPr>
      </p:pic>
      <p:pic>
        <p:nvPicPr>
          <p:cNvPr id="6" name="5 Imagen" descr="02.gif"/>
          <p:cNvPicPr>
            <a:picLocks noChangeAspect="1"/>
          </p:cNvPicPr>
          <p:nvPr/>
        </p:nvPicPr>
        <p:blipFill>
          <a:blip r:embed="rId4" cstate="print"/>
          <a:stretch>
            <a:fillRect/>
          </a:stretch>
        </p:blipFill>
        <p:spPr>
          <a:xfrm>
            <a:off x="5500694" y="4528281"/>
            <a:ext cx="2000264" cy="2329719"/>
          </a:xfrm>
          <a:prstGeom prst="rect">
            <a:avLst/>
          </a:prstGeom>
        </p:spPr>
      </p:pic>
      <p:sp>
        <p:nvSpPr>
          <p:cNvPr id="7" name="6 Flecha derecha"/>
          <p:cNvSpPr/>
          <p:nvPr/>
        </p:nvSpPr>
        <p:spPr>
          <a:xfrm>
            <a:off x="3500430" y="5500702"/>
            <a:ext cx="1714512" cy="4286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abc_frazredbigw.gif"/>
          <p:cNvPicPr>
            <a:picLocks noChangeAspect="1"/>
          </p:cNvPicPr>
          <p:nvPr/>
        </p:nvPicPr>
        <p:blipFill>
          <a:blip r:embed="rId5" cstate="print"/>
          <a:stretch>
            <a:fillRect/>
          </a:stretch>
        </p:blipFill>
        <p:spPr>
          <a:xfrm>
            <a:off x="7429520" y="4857760"/>
            <a:ext cx="1275168" cy="150019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par>
                          <p:cTn id="10" fill="hold">
                            <p:stCondLst>
                              <p:cond delay="840"/>
                            </p:stCondLst>
                            <p:childTnLst>
                              <p:par>
                                <p:cTn id="11" presetID="16" presetClass="emph" presetSubtype="0" fill="hold" grpId="1" nodeType="afterEffect">
                                  <p:stCondLst>
                                    <p:cond delay="0"/>
                                  </p:stCondLst>
                                  <p:iterate type="lt">
                                    <p:tmPct val="4000"/>
                                  </p:iterate>
                                  <p:childTnLst>
                                    <p:set>
                                      <p:cBhvr override="childStyle">
                                        <p:cTn id="12" dur="500" fill="hold"/>
                                        <p:tgtEl>
                                          <p:spTgt spid="2"/>
                                        </p:tgtEl>
                                        <p:attrNameLst>
                                          <p:attrName>style.color</p:attrName>
                                        </p:attrNameLst>
                                      </p:cBhvr>
                                      <p:to>
                                        <p:clrVal>
                                          <a:schemeClr val="accent2"/>
                                        </p:clrVal>
                                      </p:to>
                                    </p:set>
                                    <p:set>
                                      <p:cBhvr>
                                        <p:cTn id="13" dur="500" fill="hold"/>
                                        <p:tgtEl>
                                          <p:spTgt spid="2"/>
                                        </p:tgtEl>
                                        <p:attrNameLst>
                                          <p:attrName>fillcolor</p:attrName>
                                        </p:attrNameLst>
                                      </p:cBhvr>
                                      <p:to>
                                        <p:clrVal>
                                          <a:schemeClr val="accent2"/>
                                        </p:clrVal>
                                      </p:to>
                                    </p:set>
                                    <p:set>
                                      <p:cBhvr>
                                        <p:cTn id="14" dur="500" fill="hold"/>
                                        <p:tgtEl>
                                          <p:spTgt spid="2"/>
                                        </p:tgtEl>
                                        <p:attrNameLst>
                                          <p:attrName>fill.type</p:attrName>
                                        </p:attrNameLst>
                                      </p:cBhvr>
                                      <p:to>
                                        <p:strVal val="solid"/>
                                      </p:to>
                                    </p:set>
                                  </p:childTnLst>
                                </p:cTn>
                              </p:par>
                            </p:childTnLst>
                          </p:cTn>
                        </p:par>
                        <p:par>
                          <p:cTn id="15" fill="hold">
                            <p:stCondLst>
                              <p:cond delay="1720"/>
                            </p:stCondLst>
                            <p:childTnLst>
                              <p:par>
                                <p:cTn id="16" presetID="1" presetClass="entr" presetSubtype="0" fill="hold" grpId="0"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childTnLst>
                                </p:cTn>
                              </p:par>
                            </p:childTnLst>
                          </p:cTn>
                        </p:par>
                        <p:par>
                          <p:cTn id="18" fill="hold">
                            <p:stCondLst>
                              <p:cond delay="1720"/>
                            </p:stCondLst>
                            <p:childTnLst>
                              <p:par>
                                <p:cTn id="19" presetID="30"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800" decel="100000"/>
                                        <p:tgtEl>
                                          <p:spTgt spid="4"/>
                                        </p:tgtEl>
                                      </p:cBhvr>
                                    </p:animEffect>
                                    <p:anim calcmode="lin" valueType="num">
                                      <p:cBhvr>
                                        <p:cTn id="22" dur="800" decel="100000" fill="hold"/>
                                        <p:tgtEl>
                                          <p:spTgt spid="4"/>
                                        </p:tgtEl>
                                        <p:attrNameLst>
                                          <p:attrName>style.rotation</p:attrName>
                                        </p:attrNameLst>
                                      </p:cBhvr>
                                      <p:tavLst>
                                        <p:tav tm="0">
                                          <p:val>
                                            <p:fltVal val="-90"/>
                                          </p:val>
                                        </p:tav>
                                        <p:tav tm="100000">
                                          <p:val>
                                            <p:fltVal val="0"/>
                                          </p:val>
                                        </p:tav>
                                      </p:tavLst>
                                    </p:anim>
                                    <p:anim calcmode="lin" valueType="num">
                                      <p:cBhvr>
                                        <p:cTn id="23" dur="800" decel="100000" fill="hold"/>
                                        <p:tgtEl>
                                          <p:spTgt spid="4"/>
                                        </p:tgtEl>
                                        <p:attrNameLst>
                                          <p:attrName>ppt_x</p:attrName>
                                        </p:attrNameLst>
                                      </p:cBhvr>
                                      <p:tavLst>
                                        <p:tav tm="0">
                                          <p:val>
                                            <p:strVal val="#ppt_x+0.4"/>
                                          </p:val>
                                        </p:tav>
                                        <p:tav tm="100000">
                                          <p:val>
                                            <p:strVal val="#ppt_x-0.05"/>
                                          </p:val>
                                        </p:tav>
                                      </p:tavLst>
                                    </p:anim>
                                    <p:anim calcmode="lin" valueType="num">
                                      <p:cBhvr>
                                        <p:cTn id="24" dur="800" decel="100000" fill="hold"/>
                                        <p:tgtEl>
                                          <p:spTgt spid="4"/>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par>
                          <p:cTn id="27" fill="hold">
                            <p:stCondLst>
                              <p:cond delay="2720"/>
                            </p:stCondLst>
                            <p:childTnLst>
                              <p:par>
                                <p:cTn id="28" presetID="26"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80">
                                          <p:stCondLst>
                                            <p:cond delay="0"/>
                                          </p:stCondLst>
                                        </p:cTn>
                                        <p:tgtEl>
                                          <p:spTgt spid="7"/>
                                        </p:tgtEl>
                                      </p:cBhvr>
                                    </p:animEffect>
                                    <p:anim calcmode="lin" valueType="num">
                                      <p:cBhvr>
                                        <p:cTn id="31"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6" dur="26">
                                          <p:stCondLst>
                                            <p:cond delay="650"/>
                                          </p:stCondLst>
                                        </p:cTn>
                                        <p:tgtEl>
                                          <p:spTgt spid="7"/>
                                        </p:tgtEl>
                                      </p:cBhvr>
                                      <p:to x="100000" y="60000"/>
                                    </p:animScale>
                                    <p:animScale>
                                      <p:cBhvr>
                                        <p:cTn id="37" dur="166" decel="50000">
                                          <p:stCondLst>
                                            <p:cond delay="676"/>
                                          </p:stCondLst>
                                        </p:cTn>
                                        <p:tgtEl>
                                          <p:spTgt spid="7"/>
                                        </p:tgtEl>
                                      </p:cBhvr>
                                      <p:to x="100000" y="100000"/>
                                    </p:animScale>
                                    <p:animScale>
                                      <p:cBhvr>
                                        <p:cTn id="38" dur="26">
                                          <p:stCondLst>
                                            <p:cond delay="1312"/>
                                          </p:stCondLst>
                                        </p:cTn>
                                        <p:tgtEl>
                                          <p:spTgt spid="7"/>
                                        </p:tgtEl>
                                      </p:cBhvr>
                                      <p:to x="100000" y="80000"/>
                                    </p:animScale>
                                    <p:animScale>
                                      <p:cBhvr>
                                        <p:cTn id="39" dur="166" decel="50000">
                                          <p:stCondLst>
                                            <p:cond delay="1338"/>
                                          </p:stCondLst>
                                        </p:cTn>
                                        <p:tgtEl>
                                          <p:spTgt spid="7"/>
                                        </p:tgtEl>
                                      </p:cBhvr>
                                      <p:to x="100000" y="100000"/>
                                    </p:animScale>
                                    <p:animScale>
                                      <p:cBhvr>
                                        <p:cTn id="40" dur="26">
                                          <p:stCondLst>
                                            <p:cond delay="1642"/>
                                          </p:stCondLst>
                                        </p:cTn>
                                        <p:tgtEl>
                                          <p:spTgt spid="7"/>
                                        </p:tgtEl>
                                      </p:cBhvr>
                                      <p:to x="100000" y="90000"/>
                                    </p:animScale>
                                    <p:animScale>
                                      <p:cBhvr>
                                        <p:cTn id="41" dur="166" decel="50000">
                                          <p:stCondLst>
                                            <p:cond delay="1668"/>
                                          </p:stCondLst>
                                        </p:cTn>
                                        <p:tgtEl>
                                          <p:spTgt spid="7"/>
                                        </p:tgtEl>
                                      </p:cBhvr>
                                      <p:to x="100000" y="100000"/>
                                    </p:animScale>
                                    <p:animScale>
                                      <p:cBhvr>
                                        <p:cTn id="42" dur="26">
                                          <p:stCondLst>
                                            <p:cond delay="1808"/>
                                          </p:stCondLst>
                                        </p:cTn>
                                        <p:tgtEl>
                                          <p:spTgt spid="7"/>
                                        </p:tgtEl>
                                      </p:cBhvr>
                                      <p:to x="100000" y="95000"/>
                                    </p:animScale>
                                    <p:animScale>
                                      <p:cBhvr>
                                        <p:cTn id="43" dur="166" decel="50000">
                                          <p:stCondLst>
                                            <p:cond delay="1834"/>
                                          </p:stCondLst>
                                        </p:cTn>
                                        <p:tgtEl>
                                          <p:spTgt spid="7"/>
                                        </p:tgtEl>
                                      </p:cBhvr>
                                      <p:to x="100000" y="100000"/>
                                    </p:animScale>
                                  </p:childTnLst>
                                </p:cTn>
                              </p:par>
                            </p:childTnLst>
                          </p:cTn>
                        </p:par>
                        <p:par>
                          <p:cTn id="44" fill="hold">
                            <p:stCondLst>
                              <p:cond delay="4720"/>
                            </p:stCondLst>
                            <p:childTnLst>
                              <p:par>
                                <p:cTn id="45" presetID="50" presetClass="entr" presetSubtype="0" decel="100000" fill="hold"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1000" fill="hold"/>
                                        <p:tgtEl>
                                          <p:spTgt spid="6"/>
                                        </p:tgtEl>
                                        <p:attrNameLst>
                                          <p:attrName>ppt_w</p:attrName>
                                        </p:attrNameLst>
                                      </p:cBhvr>
                                      <p:tavLst>
                                        <p:tav tm="0">
                                          <p:val>
                                            <p:strVal val="#ppt_w+.3"/>
                                          </p:val>
                                        </p:tav>
                                        <p:tav tm="100000">
                                          <p:val>
                                            <p:strVal val="#ppt_w"/>
                                          </p:val>
                                        </p:tav>
                                      </p:tavLst>
                                    </p:anim>
                                    <p:anim calcmode="lin" valueType="num">
                                      <p:cBhvr>
                                        <p:cTn id="48" dur="1000" fill="hold"/>
                                        <p:tgtEl>
                                          <p:spTgt spid="6"/>
                                        </p:tgtEl>
                                        <p:attrNameLst>
                                          <p:attrName>ppt_h</p:attrName>
                                        </p:attrNameLst>
                                      </p:cBhvr>
                                      <p:tavLst>
                                        <p:tav tm="0">
                                          <p:val>
                                            <p:strVal val="#ppt_h"/>
                                          </p:val>
                                        </p:tav>
                                        <p:tav tm="100000">
                                          <p:val>
                                            <p:strVal val="#ppt_h"/>
                                          </p:val>
                                        </p:tav>
                                      </p:tavLst>
                                    </p:anim>
                                    <p:animEffect transition="in" filter="fade">
                                      <p:cBhvr>
                                        <p:cTn id="49" dur="1000"/>
                                        <p:tgtEl>
                                          <p:spTgt spid="6"/>
                                        </p:tgtEl>
                                      </p:cBhvr>
                                    </p:animEffect>
                                  </p:childTnLst>
                                </p:cTn>
                              </p:par>
                            </p:childTnLst>
                          </p:cTn>
                        </p:par>
                        <p:par>
                          <p:cTn id="50" fill="hold">
                            <p:stCondLst>
                              <p:cond delay="5720"/>
                            </p:stCondLst>
                            <p:childTnLst>
                              <p:par>
                                <p:cTn id="51" presetID="18" presetClass="entr" presetSubtype="12" fill="hold"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strips(downLeft)">
                                      <p:cBhvr>
                                        <p:cTn id="5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¿Qué es el Intercambio de Tráfico?</a:t>
            </a:r>
            <a:endParaRPr lang="es-ES" dirty="0"/>
          </a:p>
        </p:txBody>
      </p:sp>
      <p:sp>
        <p:nvSpPr>
          <p:cNvPr id="3" name="2 Marcador de contenido"/>
          <p:cNvSpPr>
            <a:spLocks noGrp="1"/>
          </p:cNvSpPr>
          <p:nvPr>
            <p:ph idx="1"/>
          </p:nvPr>
        </p:nvSpPr>
        <p:spPr/>
        <p:txBody>
          <a:bodyPr>
            <a:normAutofit lnSpcReduction="10000"/>
          </a:bodyPr>
          <a:lstStyle/>
          <a:p>
            <a:pPr algn="just"/>
            <a:endParaRPr lang="es-ES" dirty="0" smtClean="0"/>
          </a:p>
          <a:p>
            <a:pPr algn="just"/>
            <a:r>
              <a:rPr lang="es-ES" dirty="0" smtClean="0"/>
              <a:t> </a:t>
            </a:r>
          </a:p>
          <a:p>
            <a:pPr algn="just"/>
            <a:endParaRPr lang="es-ES" dirty="0" smtClean="0"/>
          </a:p>
          <a:p>
            <a:pPr algn="just">
              <a:buNone/>
            </a:pPr>
            <a:endParaRPr lang="es-ES" dirty="0" smtClean="0"/>
          </a:p>
          <a:p>
            <a:pPr algn="just"/>
            <a:endParaRPr lang="es-ES" dirty="0" smtClean="0"/>
          </a:p>
          <a:p>
            <a:pPr algn="just"/>
            <a:r>
              <a:rPr lang="es-ES" dirty="0" smtClean="0"/>
              <a:t> </a:t>
            </a:r>
          </a:p>
          <a:p>
            <a:pPr algn="just">
              <a:buNone/>
            </a:pPr>
            <a:endParaRPr lang="es-ES" dirty="0" smtClean="0"/>
          </a:p>
          <a:p>
            <a:pPr algn="just">
              <a:buNone/>
            </a:pPr>
            <a:r>
              <a:rPr lang="es-ES" dirty="0" smtClean="0"/>
              <a:t> </a:t>
            </a:r>
          </a:p>
          <a:p>
            <a:pPr algn="just"/>
            <a:endParaRPr lang="es-ES" dirty="0" smtClean="0"/>
          </a:p>
          <a:p>
            <a:pPr algn="just"/>
            <a:endParaRPr lang="es-ES" dirty="0" smtClean="0"/>
          </a:p>
          <a:p>
            <a:pPr algn="just"/>
            <a:endParaRPr lang="es-ES" dirty="0" smtClean="0"/>
          </a:p>
          <a:p>
            <a:pPr algn="just"/>
            <a:endParaRPr lang="es-ES" dirty="0" smtClean="0"/>
          </a:p>
        </p:txBody>
      </p:sp>
      <p:sp>
        <p:nvSpPr>
          <p:cNvPr id="5" name="4 CuadroTexto"/>
          <p:cNvSpPr txBox="1"/>
          <p:nvPr/>
        </p:nvSpPr>
        <p:spPr>
          <a:xfrm>
            <a:off x="857224" y="4214818"/>
            <a:ext cx="7786742" cy="1846659"/>
          </a:xfrm>
          <a:prstGeom prst="rect">
            <a:avLst/>
          </a:prstGeom>
          <a:noFill/>
        </p:spPr>
        <p:txBody>
          <a:bodyPr wrap="square" rtlCol="0">
            <a:spAutoFit/>
          </a:bodyPr>
          <a:lstStyle/>
          <a:p>
            <a:pPr algn="just"/>
            <a:r>
              <a:rPr lang="es-ES" sz="3200" dirty="0" smtClean="0"/>
              <a:t>Generalmente las webs que utilizan este servicio son webs que quieren vender sus productos o servicios.</a:t>
            </a:r>
          </a:p>
          <a:p>
            <a:endParaRPr lang="es-ES" dirty="0"/>
          </a:p>
        </p:txBody>
      </p:sp>
      <p:sp>
        <p:nvSpPr>
          <p:cNvPr id="6" name="5 CuadroTexto"/>
          <p:cNvSpPr txBox="1"/>
          <p:nvPr/>
        </p:nvSpPr>
        <p:spPr>
          <a:xfrm>
            <a:off x="857224" y="2071678"/>
            <a:ext cx="7572428" cy="1846659"/>
          </a:xfrm>
          <a:prstGeom prst="rect">
            <a:avLst/>
          </a:prstGeom>
          <a:noFill/>
        </p:spPr>
        <p:txBody>
          <a:bodyPr wrap="square" rtlCol="0">
            <a:spAutoFit/>
          </a:bodyPr>
          <a:lstStyle/>
          <a:p>
            <a:pPr algn="just"/>
            <a:r>
              <a:rPr lang="es-ES" sz="3200" dirty="0" smtClean="0"/>
              <a:t>Las webs de intercambio de tráfico son programas en los que podemos incluir nuestra web para generar visitas. </a:t>
            </a:r>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style.rotation</p:attrName>
                                        </p:attrNameLst>
                                      </p:cBhvr>
                                      <p:tavLst>
                                        <p:tav tm="0">
                                          <p:val>
                                            <p:fltVal val="720"/>
                                          </p:val>
                                        </p:tav>
                                        <p:tav tm="100000">
                                          <p:val>
                                            <p:fltVal val="0"/>
                                          </p:val>
                                        </p:tav>
                                      </p:tavLst>
                                    </p:anim>
                                    <p:anim calcmode="lin" valueType="num">
                                      <p:cBhvr>
                                        <p:cTn id="9" dur="1000" fill="hold"/>
                                        <p:tgtEl>
                                          <p:spTgt spid="2"/>
                                        </p:tgtEl>
                                        <p:attrNameLst>
                                          <p:attrName>ppt_h</p:attrName>
                                        </p:attrNameLst>
                                      </p:cBhvr>
                                      <p:tavLst>
                                        <p:tav tm="0">
                                          <p:val>
                                            <p:fltVal val="0"/>
                                          </p:val>
                                        </p:tav>
                                        <p:tav tm="100000">
                                          <p:val>
                                            <p:strVal val="#ppt_h"/>
                                          </p:val>
                                        </p:tav>
                                      </p:tavLst>
                                    </p:anim>
                                    <p:anim calcmode="lin" valueType="num">
                                      <p:cBhvr>
                                        <p:cTn id="10" dur="1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16" presetClass="emph" presetSubtype="0" fill="hold" grpId="1" nodeType="afterEffect">
                                  <p:stCondLst>
                                    <p:cond delay="0"/>
                                  </p:stCondLst>
                                  <p:iterate type="lt">
                                    <p:tmPct val="4000"/>
                                  </p:iterate>
                                  <p:childTnLst>
                                    <p:set>
                                      <p:cBhvr override="childStyle">
                                        <p:cTn id="13" dur="500" fill="hold"/>
                                        <p:tgtEl>
                                          <p:spTgt spid="2"/>
                                        </p:tgtEl>
                                        <p:attrNameLst>
                                          <p:attrName>style.color</p:attrName>
                                        </p:attrNameLst>
                                      </p:cBhvr>
                                      <p:to>
                                        <p:clrVal>
                                          <a:schemeClr val="accent2"/>
                                        </p:clrVal>
                                      </p:to>
                                    </p:set>
                                    <p:set>
                                      <p:cBhvr>
                                        <p:cTn id="14" dur="500" fill="hold"/>
                                        <p:tgtEl>
                                          <p:spTgt spid="2"/>
                                        </p:tgtEl>
                                        <p:attrNameLst>
                                          <p:attrName>fillcolor</p:attrName>
                                        </p:attrNameLst>
                                      </p:cBhvr>
                                      <p:to>
                                        <p:clrVal>
                                          <a:schemeClr val="accent2"/>
                                        </p:clrVal>
                                      </p:to>
                                    </p:set>
                                    <p:set>
                                      <p:cBhvr>
                                        <p:cTn id="15" dur="500" fill="hold"/>
                                        <p:tgtEl>
                                          <p:spTgt spid="2"/>
                                        </p:tgtEl>
                                        <p:attrNameLst>
                                          <p:attrName>fill.type</p:attrName>
                                        </p:attrNameLst>
                                      </p:cBhvr>
                                      <p:to>
                                        <p:strVal val="solid"/>
                                      </p:to>
                                    </p:set>
                                  </p:childTnLst>
                                </p:cTn>
                              </p:par>
                            </p:childTnLst>
                          </p:cTn>
                        </p:par>
                        <p:par>
                          <p:cTn id="16" fill="hold">
                            <p:stCondLst>
                              <p:cond delay="2060"/>
                            </p:stCondLst>
                            <p:childTnLst>
                              <p:par>
                                <p:cTn id="17" presetID="18" presetClass="entr" presetSubtype="12"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trips(downLeft)">
                                      <p:cBhvr>
                                        <p:cTn id="19" dur="2000"/>
                                        <p:tgtEl>
                                          <p:spTgt spid="6"/>
                                        </p:tgtEl>
                                      </p:cBhvr>
                                    </p:animEffect>
                                  </p:childTnLst>
                                </p:cTn>
                              </p:par>
                            </p:childTnLst>
                          </p:cTn>
                        </p:par>
                        <p:par>
                          <p:cTn id="20" fill="hold">
                            <p:stCondLst>
                              <p:cond delay="4060"/>
                            </p:stCondLst>
                            <p:childTnLst>
                              <p:par>
                                <p:cTn id="21" presetID="18" presetClass="entr" presetSubtype="3"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strips(upRight)">
                                      <p:cBhvr>
                                        <p:cTn id="2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¿Cuál es su funcionamiento?</a:t>
            </a:r>
            <a:endParaRPr lang="es-ES" dirty="0"/>
          </a:p>
        </p:txBody>
      </p:sp>
      <p:sp>
        <p:nvSpPr>
          <p:cNvPr id="3" name="2 Marcador de contenido"/>
          <p:cNvSpPr>
            <a:spLocks noGrp="1"/>
          </p:cNvSpPr>
          <p:nvPr>
            <p:ph idx="1"/>
          </p:nvPr>
        </p:nvSpPr>
        <p:spPr/>
        <p:txBody>
          <a:bodyPr>
            <a:normAutofit/>
          </a:bodyPr>
          <a:lstStyle/>
          <a:p>
            <a:pPr algn="just"/>
            <a:r>
              <a:rPr lang="es-ES" sz="2500" dirty="0" smtClean="0"/>
              <a:t> </a:t>
            </a:r>
          </a:p>
          <a:p>
            <a:pPr algn="just">
              <a:buNone/>
            </a:pPr>
            <a:endParaRPr lang="es-ES" sz="2500" dirty="0" smtClean="0"/>
          </a:p>
          <a:p>
            <a:r>
              <a:rPr lang="es-ES" sz="2500" dirty="0" smtClean="0"/>
              <a:t> </a:t>
            </a:r>
          </a:p>
          <a:p>
            <a:endParaRPr lang="es-ES" sz="2500" dirty="0" smtClean="0"/>
          </a:p>
          <a:p>
            <a:pPr>
              <a:buNone/>
            </a:pPr>
            <a:endParaRPr lang="es-ES" sz="2500" dirty="0" smtClean="0"/>
          </a:p>
          <a:p>
            <a:pPr algn="just"/>
            <a:endParaRPr lang="es-ES" sz="2500" dirty="0" smtClean="0"/>
          </a:p>
          <a:p>
            <a:pPr algn="just"/>
            <a:endParaRPr lang="es-ES" sz="2500" dirty="0" smtClean="0"/>
          </a:p>
        </p:txBody>
      </p:sp>
      <p:sp>
        <p:nvSpPr>
          <p:cNvPr id="4" name="3 CuadroTexto"/>
          <p:cNvSpPr txBox="1"/>
          <p:nvPr/>
        </p:nvSpPr>
        <p:spPr>
          <a:xfrm>
            <a:off x="804142" y="1603377"/>
            <a:ext cx="7411196" cy="754053"/>
          </a:xfrm>
          <a:prstGeom prst="rect">
            <a:avLst/>
          </a:prstGeom>
          <a:noFill/>
        </p:spPr>
        <p:txBody>
          <a:bodyPr wrap="none" rtlCol="0">
            <a:spAutoFit/>
          </a:bodyPr>
          <a:lstStyle/>
          <a:p>
            <a:pPr algn="just"/>
            <a:r>
              <a:rPr lang="es-ES" sz="2500" dirty="0" smtClean="0"/>
              <a:t>Registras tu página web, la que pretendes promocionar.</a:t>
            </a:r>
          </a:p>
          <a:p>
            <a:endParaRPr lang="es-ES" dirty="0"/>
          </a:p>
        </p:txBody>
      </p:sp>
      <p:sp>
        <p:nvSpPr>
          <p:cNvPr id="5" name="4 CuadroTexto"/>
          <p:cNvSpPr txBox="1"/>
          <p:nvPr/>
        </p:nvSpPr>
        <p:spPr>
          <a:xfrm>
            <a:off x="857224" y="2500306"/>
            <a:ext cx="7715304" cy="857256"/>
          </a:xfrm>
          <a:prstGeom prst="rect">
            <a:avLst/>
          </a:prstGeom>
          <a:noFill/>
        </p:spPr>
        <p:txBody>
          <a:bodyPr wrap="square" rtlCol="0">
            <a:spAutoFit/>
          </a:bodyPr>
          <a:lstStyle/>
          <a:p>
            <a:pPr algn="just"/>
            <a:r>
              <a:rPr lang="es-ES" sz="2500" dirty="0" smtClean="0"/>
              <a:t>Una vez registrado elegirás la temática acorde a tu página web, algunos ejemplos son:</a:t>
            </a:r>
            <a:endParaRPr lang="es-ES" sz="2500" dirty="0"/>
          </a:p>
        </p:txBody>
      </p:sp>
      <p:sp>
        <p:nvSpPr>
          <p:cNvPr id="6" name="5 CuadroTexto"/>
          <p:cNvSpPr txBox="1"/>
          <p:nvPr/>
        </p:nvSpPr>
        <p:spPr>
          <a:xfrm>
            <a:off x="1000100" y="3643314"/>
            <a:ext cx="1283236" cy="477054"/>
          </a:xfrm>
          <a:prstGeom prst="rect">
            <a:avLst/>
          </a:prstGeom>
          <a:noFill/>
        </p:spPr>
        <p:txBody>
          <a:bodyPr wrap="none" rtlCol="0">
            <a:spAutoFit/>
          </a:bodyPr>
          <a:lstStyle/>
          <a:p>
            <a:pPr>
              <a:buNone/>
            </a:pPr>
            <a:r>
              <a:rPr lang="es-ES" sz="2500" dirty="0" smtClean="0"/>
              <a:t>- Música</a:t>
            </a:r>
          </a:p>
        </p:txBody>
      </p:sp>
      <p:sp>
        <p:nvSpPr>
          <p:cNvPr id="7" name="6 CuadroTexto"/>
          <p:cNvSpPr txBox="1"/>
          <p:nvPr/>
        </p:nvSpPr>
        <p:spPr>
          <a:xfrm>
            <a:off x="1000100" y="4500570"/>
            <a:ext cx="916982" cy="477054"/>
          </a:xfrm>
          <a:prstGeom prst="rect">
            <a:avLst/>
          </a:prstGeom>
          <a:noFill/>
        </p:spPr>
        <p:txBody>
          <a:bodyPr wrap="none" rtlCol="0">
            <a:spAutoFit/>
          </a:bodyPr>
          <a:lstStyle/>
          <a:p>
            <a:pPr>
              <a:buNone/>
            </a:pPr>
            <a:r>
              <a:rPr lang="es-ES" sz="2500" dirty="0" smtClean="0"/>
              <a:t>- Arte</a:t>
            </a:r>
            <a:endParaRPr lang="es-ES" sz="2500" dirty="0"/>
          </a:p>
        </p:txBody>
      </p:sp>
      <p:sp>
        <p:nvSpPr>
          <p:cNvPr id="8" name="7 Rectángulo"/>
          <p:cNvSpPr/>
          <p:nvPr/>
        </p:nvSpPr>
        <p:spPr>
          <a:xfrm>
            <a:off x="1000100" y="5357826"/>
            <a:ext cx="4572000" cy="477054"/>
          </a:xfrm>
          <a:prstGeom prst="rect">
            <a:avLst/>
          </a:prstGeom>
        </p:spPr>
        <p:txBody>
          <a:bodyPr>
            <a:spAutoFit/>
          </a:bodyPr>
          <a:lstStyle/>
          <a:p>
            <a:pPr>
              <a:buNone/>
            </a:pPr>
            <a:r>
              <a:rPr lang="es-ES" sz="2500" dirty="0" smtClean="0"/>
              <a:t>- Televisión</a:t>
            </a:r>
          </a:p>
        </p:txBody>
      </p:sp>
      <p:sp>
        <p:nvSpPr>
          <p:cNvPr id="9" name="8 Rectángulo"/>
          <p:cNvSpPr/>
          <p:nvPr/>
        </p:nvSpPr>
        <p:spPr>
          <a:xfrm>
            <a:off x="1000100" y="4071942"/>
            <a:ext cx="4572000" cy="477054"/>
          </a:xfrm>
          <a:prstGeom prst="rect">
            <a:avLst/>
          </a:prstGeom>
        </p:spPr>
        <p:txBody>
          <a:bodyPr>
            <a:spAutoFit/>
          </a:bodyPr>
          <a:lstStyle/>
          <a:p>
            <a:pPr>
              <a:buNone/>
            </a:pPr>
            <a:r>
              <a:rPr lang="es-ES" sz="2500" dirty="0" smtClean="0"/>
              <a:t>- Videojuegos</a:t>
            </a:r>
          </a:p>
        </p:txBody>
      </p:sp>
      <p:sp>
        <p:nvSpPr>
          <p:cNvPr id="10" name="9 Rectángulo"/>
          <p:cNvSpPr/>
          <p:nvPr/>
        </p:nvSpPr>
        <p:spPr>
          <a:xfrm>
            <a:off x="1000132" y="4929198"/>
            <a:ext cx="4572000" cy="477054"/>
          </a:xfrm>
          <a:prstGeom prst="rect">
            <a:avLst/>
          </a:prstGeom>
        </p:spPr>
        <p:txBody>
          <a:bodyPr>
            <a:spAutoFit/>
          </a:bodyPr>
          <a:lstStyle/>
          <a:p>
            <a:pPr>
              <a:buNone/>
            </a:pPr>
            <a:r>
              <a:rPr lang="es-ES" sz="2500" dirty="0" smtClean="0"/>
              <a:t>- Informática</a:t>
            </a:r>
          </a:p>
        </p:txBody>
      </p:sp>
      <p:sp>
        <p:nvSpPr>
          <p:cNvPr id="11" name="10 Rectángulo"/>
          <p:cNvSpPr/>
          <p:nvPr/>
        </p:nvSpPr>
        <p:spPr>
          <a:xfrm>
            <a:off x="1000100" y="5786454"/>
            <a:ext cx="2963312" cy="477054"/>
          </a:xfrm>
          <a:prstGeom prst="rect">
            <a:avLst/>
          </a:prstGeom>
        </p:spPr>
        <p:txBody>
          <a:bodyPr wrap="none">
            <a:spAutoFit/>
          </a:bodyPr>
          <a:lstStyle/>
          <a:p>
            <a:pPr>
              <a:buNone/>
            </a:pPr>
            <a:r>
              <a:rPr lang="es-ES" sz="2500" dirty="0" smtClean="0"/>
              <a:t>- </a:t>
            </a:r>
            <a:r>
              <a:rPr lang="es-ES" sz="2500" dirty="0" err="1" smtClean="0"/>
              <a:t>Internet&amp;Marketing</a:t>
            </a:r>
            <a:endParaRPr lang="es-ES" sz="2500" dirty="0" smtClean="0"/>
          </a:p>
        </p:txBody>
      </p:sp>
      <p:pic>
        <p:nvPicPr>
          <p:cNvPr id="12" name="11 Imagen" descr="disc.gif"/>
          <p:cNvPicPr>
            <a:picLocks noChangeAspect="1"/>
          </p:cNvPicPr>
          <p:nvPr/>
        </p:nvPicPr>
        <p:blipFill>
          <a:blip r:embed="rId3" cstate="print"/>
          <a:stretch>
            <a:fillRect/>
          </a:stretch>
        </p:blipFill>
        <p:spPr>
          <a:xfrm>
            <a:off x="4143372" y="2143116"/>
            <a:ext cx="1143005" cy="1143005"/>
          </a:xfrm>
          <a:prstGeom prst="rect">
            <a:avLst/>
          </a:prstGeom>
        </p:spPr>
      </p:pic>
      <p:pic>
        <p:nvPicPr>
          <p:cNvPr id="13" name="12 Imagen" descr="ken.gif"/>
          <p:cNvPicPr>
            <a:picLocks noChangeAspect="1"/>
          </p:cNvPicPr>
          <p:nvPr/>
        </p:nvPicPr>
        <p:blipFill>
          <a:blip r:embed="rId4" cstate="print"/>
          <a:stretch>
            <a:fillRect/>
          </a:stretch>
        </p:blipFill>
        <p:spPr>
          <a:xfrm>
            <a:off x="2928926" y="4143380"/>
            <a:ext cx="2305050" cy="800100"/>
          </a:xfrm>
          <a:prstGeom prst="rect">
            <a:avLst/>
          </a:prstGeom>
          <a:scene3d>
            <a:camera prst="orthographicFront">
              <a:rot lat="0" lon="10799999" rev="0"/>
            </a:camera>
            <a:lightRig rig="threePt" dir="t"/>
          </a:scene3d>
        </p:spPr>
      </p:pic>
      <p:pic>
        <p:nvPicPr>
          <p:cNvPr id="14" name="13 Imagen" descr="art-14.gif"/>
          <p:cNvPicPr>
            <a:picLocks noChangeAspect="1"/>
          </p:cNvPicPr>
          <p:nvPr/>
        </p:nvPicPr>
        <p:blipFill>
          <a:blip r:embed="rId5" cstate="print"/>
          <a:stretch>
            <a:fillRect/>
          </a:stretch>
        </p:blipFill>
        <p:spPr>
          <a:xfrm>
            <a:off x="2857488" y="4357694"/>
            <a:ext cx="1095375" cy="590550"/>
          </a:xfrm>
          <a:prstGeom prst="rect">
            <a:avLst/>
          </a:prstGeom>
        </p:spPr>
      </p:pic>
      <p:pic>
        <p:nvPicPr>
          <p:cNvPr id="16" name="15 Imagen" descr="anmcomp.gif"/>
          <p:cNvPicPr>
            <a:picLocks noChangeAspect="1"/>
          </p:cNvPicPr>
          <p:nvPr/>
        </p:nvPicPr>
        <p:blipFill>
          <a:blip r:embed="rId6" cstate="print"/>
          <a:stretch>
            <a:fillRect/>
          </a:stretch>
        </p:blipFill>
        <p:spPr>
          <a:xfrm>
            <a:off x="5786446" y="4643446"/>
            <a:ext cx="933450" cy="990600"/>
          </a:xfrm>
          <a:prstGeom prst="rect">
            <a:avLst/>
          </a:prstGeom>
        </p:spPr>
      </p:pic>
      <p:pic>
        <p:nvPicPr>
          <p:cNvPr id="17" name="16 Imagen" descr="thtv1.gif"/>
          <p:cNvPicPr>
            <a:picLocks noChangeAspect="1"/>
          </p:cNvPicPr>
          <p:nvPr/>
        </p:nvPicPr>
        <p:blipFill>
          <a:blip r:embed="rId7" cstate="print"/>
          <a:stretch>
            <a:fillRect/>
          </a:stretch>
        </p:blipFill>
        <p:spPr>
          <a:xfrm>
            <a:off x="4857752" y="4857760"/>
            <a:ext cx="890225" cy="1157293"/>
          </a:xfrm>
          <a:prstGeom prst="rect">
            <a:avLst/>
          </a:prstGeom>
        </p:spPr>
      </p:pic>
      <p:grpSp>
        <p:nvGrpSpPr>
          <p:cNvPr id="20" name="19 Grupo"/>
          <p:cNvGrpSpPr/>
          <p:nvPr/>
        </p:nvGrpSpPr>
        <p:grpSpPr>
          <a:xfrm>
            <a:off x="4214810" y="4714884"/>
            <a:ext cx="1857388" cy="1701160"/>
            <a:chOff x="4214810" y="4714884"/>
            <a:chExt cx="1857388" cy="1701160"/>
          </a:xfrm>
        </p:grpSpPr>
        <p:pic>
          <p:nvPicPr>
            <p:cNvPr id="18" name="17 Imagen" descr="pc1.gif"/>
            <p:cNvPicPr>
              <a:picLocks noChangeAspect="1"/>
            </p:cNvPicPr>
            <p:nvPr/>
          </p:nvPicPr>
          <p:blipFill>
            <a:blip r:embed="rId8" cstate="print"/>
            <a:stretch>
              <a:fillRect/>
            </a:stretch>
          </p:blipFill>
          <p:spPr>
            <a:xfrm>
              <a:off x="4214810" y="4714884"/>
              <a:ext cx="1857388" cy="1701160"/>
            </a:xfrm>
            <a:prstGeom prst="rect">
              <a:avLst/>
            </a:prstGeom>
          </p:spPr>
        </p:pic>
        <p:pic>
          <p:nvPicPr>
            <p:cNvPr id="19" name="18 Imagen" descr="money8.gif"/>
            <p:cNvPicPr>
              <a:picLocks noChangeAspect="1"/>
            </p:cNvPicPr>
            <p:nvPr/>
          </p:nvPicPr>
          <p:blipFill>
            <a:blip r:embed="rId9" cstate="print"/>
            <a:stretch>
              <a:fillRect/>
            </a:stretch>
          </p:blipFill>
          <p:spPr>
            <a:xfrm>
              <a:off x="4643438" y="4857760"/>
              <a:ext cx="500066" cy="391943"/>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16" presetClass="emph" presetSubtype="0" fill="hold" grpId="1" nodeType="afterEffect">
                                  <p:stCondLst>
                                    <p:cond delay="0"/>
                                  </p:stCondLst>
                                  <p:iterate type="lt">
                                    <p:tmPct val="4000"/>
                                  </p:iterate>
                                  <p:childTnLst>
                                    <p:set>
                                      <p:cBhvr override="childStyle">
                                        <p:cTn id="12" dur="500" fill="hold"/>
                                        <p:tgtEl>
                                          <p:spTgt spid="2"/>
                                        </p:tgtEl>
                                        <p:attrNameLst>
                                          <p:attrName>style.color</p:attrName>
                                        </p:attrNameLst>
                                      </p:cBhvr>
                                      <p:to>
                                        <p:clrVal>
                                          <a:schemeClr val="accent2"/>
                                        </p:clrVal>
                                      </p:to>
                                    </p:set>
                                    <p:set>
                                      <p:cBhvr>
                                        <p:cTn id="13" dur="500" fill="hold"/>
                                        <p:tgtEl>
                                          <p:spTgt spid="2"/>
                                        </p:tgtEl>
                                        <p:attrNameLst>
                                          <p:attrName>fillcolor</p:attrName>
                                        </p:attrNameLst>
                                      </p:cBhvr>
                                      <p:to>
                                        <p:clrVal>
                                          <a:schemeClr val="accent2"/>
                                        </p:clrVal>
                                      </p:to>
                                    </p:set>
                                    <p:set>
                                      <p:cBhvr>
                                        <p:cTn id="14" dur="500" fill="hold"/>
                                        <p:tgtEl>
                                          <p:spTgt spid="2"/>
                                        </p:tgtEl>
                                        <p:attrNameLst>
                                          <p:attrName>fill.type</p:attrName>
                                        </p:attrNameLst>
                                      </p:cBhvr>
                                      <p:to>
                                        <p:strVal val="solid"/>
                                      </p:to>
                                    </p:set>
                                  </p:childTnLst>
                                </p:cTn>
                              </p:par>
                            </p:childTnLst>
                          </p:cTn>
                        </p:par>
                        <p:par>
                          <p:cTn id="15" fill="hold">
                            <p:stCondLst>
                              <p:cond delay="1960"/>
                            </p:stCondLst>
                            <p:childTnLst>
                              <p:par>
                                <p:cTn id="16" presetID="37"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anim calcmode="lin" valueType="num">
                                      <p:cBhvr>
                                        <p:cTn id="19" dur="2000" fill="hold"/>
                                        <p:tgtEl>
                                          <p:spTgt spid="4"/>
                                        </p:tgtEl>
                                        <p:attrNameLst>
                                          <p:attrName>ppt_x</p:attrName>
                                        </p:attrNameLst>
                                      </p:cBhvr>
                                      <p:tavLst>
                                        <p:tav tm="0">
                                          <p:val>
                                            <p:strVal val="#ppt_x"/>
                                          </p:val>
                                        </p:tav>
                                        <p:tav tm="100000">
                                          <p:val>
                                            <p:strVal val="#ppt_x"/>
                                          </p:val>
                                        </p:tav>
                                      </p:tavLst>
                                    </p:anim>
                                    <p:anim calcmode="lin" valueType="num">
                                      <p:cBhvr>
                                        <p:cTn id="20" dur="1800" decel="100000" fill="hold"/>
                                        <p:tgtEl>
                                          <p:spTgt spid="4"/>
                                        </p:tgtEl>
                                        <p:attrNameLst>
                                          <p:attrName>ppt_y</p:attrName>
                                        </p:attrNameLst>
                                      </p:cBhvr>
                                      <p:tavLst>
                                        <p:tav tm="0">
                                          <p:val>
                                            <p:strVal val="#ppt_y+1"/>
                                          </p:val>
                                        </p:tav>
                                        <p:tav tm="100000">
                                          <p:val>
                                            <p:strVal val="#ppt_y-.03"/>
                                          </p:val>
                                        </p:tav>
                                      </p:tavLst>
                                    </p:anim>
                                    <p:anim calcmode="lin" valueType="num">
                                      <p:cBhvr>
                                        <p:cTn id="21" dur="200" accel="100000" fill="hold">
                                          <p:stCondLst>
                                            <p:cond delay="1800"/>
                                          </p:stCondLst>
                                        </p:cTn>
                                        <p:tgtEl>
                                          <p:spTgt spid="4"/>
                                        </p:tgtEl>
                                        <p:attrNameLst>
                                          <p:attrName>ppt_y</p:attrName>
                                        </p:attrNameLst>
                                      </p:cBhvr>
                                      <p:tavLst>
                                        <p:tav tm="0">
                                          <p:val>
                                            <p:strVal val="#ppt_y-.03"/>
                                          </p:val>
                                        </p:tav>
                                        <p:tav tm="100000">
                                          <p:val>
                                            <p:strVal val="#ppt_y"/>
                                          </p:val>
                                        </p:tav>
                                      </p:tavLst>
                                    </p:anim>
                                  </p:childTnLst>
                                </p:cTn>
                              </p:par>
                            </p:childTnLst>
                          </p:cTn>
                        </p:par>
                        <p:par>
                          <p:cTn id="22" fill="hold">
                            <p:stCondLst>
                              <p:cond delay="3960"/>
                            </p:stCondLst>
                            <p:childTnLst>
                              <p:par>
                                <p:cTn id="23" presetID="25"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26" dur="10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27" dur="1000" accel="50000" fill="hold">
                                          <p:stCondLst>
                                            <p:cond delay="1000"/>
                                          </p:stCondLst>
                                        </p:cTn>
                                        <p:tgtEl>
                                          <p:spTgt spid="5"/>
                                        </p:tgtEl>
                                        <p:attrNameLst>
                                          <p:attrName>ppt_w</p:attrName>
                                        </p:attrNameLst>
                                      </p:cBhvr>
                                      <p:tavLst>
                                        <p:tav tm="0">
                                          <p:val>
                                            <p:strVal val="#ppt_w*.05"/>
                                          </p:val>
                                        </p:tav>
                                        <p:tav tm="100000">
                                          <p:val>
                                            <p:strVal val="#ppt_w"/>
                                          </p:val>
                                        </p:tav>
                                      </p:tavLst>
                                    </p:anim>
                                    <p:anim calcmode="lin" valueType="num">
                                      <p:cBhvr>
                                        <p:cTn id="28" dur="2000" fill="hold"/>
                                        <p:tgtEl>
                                          <p:spTgt spid="5"/>
                                        </p:tgtEl>
                                        <p:attrNameLst>
                                          <p:attrName>ppt_h</p:attrName>
                                        </p:attrNameLst>
                                      </p:cBhvr>
                                      <p:tavLst>
                                        <p:tav tm="0">
                                          <p:val>
                                            <p:strVal val="#ppt_h"/>
                                          </p:val>
                                        </p:tav>
                                        <p:tav tm="100000">
                                          <p:val>
                                            <p:strVal val="#ppt_h"/>
                                          </p:val>
                                        </p:tav>
                                      </p:tavLst>
                                    </p:anim>
                                    <p:anim calcmode="lin" valueType="num">
                                      <p:cBhvr>
                                        <p:cTn id="29" dur="10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30" dur="10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31" dur="1000" accel="50000" fill="hold">
                                          <p:stCondLst>
                                            <p:cond delay="1000"/>
                                          </p:stCondLst>
                                        </p:cTn>
                                        <p:tgtEl>
                                          <p:spTgt spid="5"/>
                                        </p:tgtEl>
                                        <p:attrNameLst>
                                          <p:attrName>ppt_y</p:attrName>
                                        </p:attrNameLst>
                                      </p:cBhvr>
                                      <p:tavLst>
                                        <p:tav tm="0">
                                          <p:val>
                                            <p:strVal val="#ppt_y+.1"/>
                                          </p:val>
                                        </p:tav>
                                        <p:tav tm="100000">
                                          <p:val>
                                            <p:strVal val="#ppt_y"/>
                                          </p:val>
                                        </p:tav>
                                      </p:tavLst>
                                    </p:anim>
                                    <p:animEffect transition="in" filter="fade">
                                      <p:cBhvr>
                                        <p:cTn id="32" dur="2000" decel="50000">
                                          <p:stCondLst>
                                            <p:cond delay="0"/>
                                          </p:stCondLst>
                                        </p:cTn>
                                        <p:tgtEl>
                                          <p:spTgt spid="5"/>
                                        </p:tgtEl>
                                      </p:cBhvr>
                                    </p:animEffect>
                                  </p:childTnLst>
                                </p:cTn>
                              </p:par>
                            </p:childTnLst>
                          </p:cTn>
                        </p:par>
                        <p:par>
                          <p:cTn id="33" fill="hold">
                            <p:stCondLst>
                              <p:cond delay="5960"/>
                            </p:stCondLst>
                            <p:childTnLst>
                              <p:par>
                                <p:cTn id="34" presetID="1"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childTnLst>
                                </p:cTn>
                              </p:par>
                            </p:childTnLst>
                          </p:cTn>
                        </p:par>
                        <p:par>
                          <p:cTn id="36" fill="hold">
                            <p:stCondLst>
                              <p:cond delay="5960"/>
                            </p:stCondLst>
                            <p:childTnLst>
                              <p:par>
                                <p:cTn id="37" presetID="42" presetClass="path" presetSubtype="0" accel="50000" decel="50000" fill="hold" nodeType="afterEffect">
                                  <p:stCondLst>
                                    <p:cond delay="0"/>
                                  </p:stCondLst>
                                  <p:childTnLst>
                                    <p:animMotion origin="layout" path="M 1.38889E-6 -7.40741E-7 L 1.38889E-6 0.4831 " pathEditMode="relative" rAng="0" ptsTypes="AA">
                                      <p:cBhvr>
                                        <p:cTn id="38" dur="2000" fill="hold"/>
                                        <p:tgtEl>
                                          <p:spTgt spid="12"/>
                                        </p:tgtEl>
                                        <p:attrNameLst>
                                          <p:attrName>ppt_x</p:attrName>
                                          <p:attrName>ppt_y</p:attrName>
                                        </p:attrNameLst>
                                      </p:cBhvr>
                                      <p:rCtr x="0" y="241"/>
                                    </p:animMotion>
                                  </p:childTnLst>
                                </p:cTn>
                              </p:par>
                            </p:childTnLst>
                          </p:cTn>
                        </p:par>
                        <p:par>
                          <p:cTn id="39" fill="hold">
                            <p:stCondLst>
                              <p:cond delay="7960"/>
                            </p:stCondLst>
                            <p:childTnLst>
                              <p:par>
                                <p:cTn id="40" presetID="29"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ppt_x</p:attrName>
                                        </p:attrNameLst>
                                      </p:cBhvr>
                                      <p:tavLst>
                                        <p:tav tm="0">
                                          <p:val>
                                            <p:strVal val="#ppt_x-.2"/>
                                          </p:val>
                                        </p:tav>
                                        <p:tav tm="100000">
                                          <p:val>
                                            <p:strVal val="#ppt_x"/>
                                          </p:val>
                                        </p:tav>
                                      </p:tavLst>
                                    </p:anim>
                                    <p:anim calcmode="lin" valueType="num">
                                      <p:cBhvr>
                                        <p:cTn id="43" dur="5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44" dur="500"/>
                                        <p:tgtEl>
                                          <p:spTgt spid="6"/>
                                        </p:tgtEl>
                                      </p:cBhvr>
                                    </p:animEffect>
                                  </p:childTnLst>
                                </p:cTn>
                              </p:par>
                            </p:childTnLst>
                          </p:cTn>
                        </p:par>
                        <p:par>
                          <p:cTn id="45" fill="hold">
                            <p:stCondLst>
                              <p:cond delay="8460"/>
                            </p:stCondLst>
                            <p:childTnLst>
                              <p:par>
                                <p:cTn id="46" presetID="2" presetClass="exit" presetSubtype="4" fill="hold" nodeType="afterEffect">
                                  <p:stCondLst>
                                    <p:cond delay="0"/>
                                  </p:stCondLst>
                                  <p:childTnLst>
                                    <p:anim calcmode="lin" valueType="num">
                                      <p:cBhvr additive="base">
                                        <p:cTn id="47" dur="1000"/>
                                        <p:tgtEl>
                                          <p:spTgt spid="12"/>
                                        </p:tgtEl>
                                        <p:attrNameLst>
                                          <p:attrName>ppt_x</p:attrName>
                                        </p:attrNameLst>
                                      </p:cBhvr>
                                      <p:tavLst>
                                        <p:tav tm="0">
                                          <p:val>
                                            <p:strVal val="ppt_x"/>
                                          </p:val>
                                        </p:tav>
                                        <p:tav tm="100000">
                                          <p:val>
                                            <p:strVal val="ppt_x"/>
                                          </p:val>
                                        </p:tav>
                                      </p:tavLst>
                                    </p:anim>
                                    <p:anim calcmode="lin" valueType="num">
                                      <p:cBhvr additive="base">
                                        <p:cTn id="48" dur="1000"/>
                                        <p:tgtEl>
                                          <p:spTgt spid="12"/>
                                        </p:tgtEl>
                                        <p:attrNameLst>
                                          <p:attrName>ppt_y</p:attrName>
                                        </p:attrNameLst>
                                      </p:cBhvr>
                                      <p:tavLst>
                                        <p:tav tm="0">
                                          <p:val>
                                            <p:strVal val="ppt_y"/>
                                          </p:val>
                                        </p:tav>
                                        <p:tav tm="100000">
                                          <p:val>
                                            <p:strVal val="1+ppt_h/2"/>
                                          </p:val>
                                        </p:tav>
                                      </p:tavLst>
                                    </p:anim>
                                    <p:set>
                                      <p:cBhvr>
                                        <p:cTn id="49" dur="1" fill="hold">
                                          <p:stCondLst>
                                            <p:cond delay="999"/>
                                          </p:stCondLst>
                                        </p:cTn>
                                        <p:tgtEl>
                                          <p:spTgt spid="12"/>
                                        </p:tgtEl>
                                        <p:attrNameLst>
                                          <p:attrName>style.visibility</p:attrName>
                                        </p:attrNameLst>
                                      </p:cBhvr>
                                      <p:to>
                                        <p:strVal val="hidden"/>
                                      </p:to>
                                    </p:set>
                                  </p:childTnLst>
                                </p:cTn>
                              </p:par>
                            </p:childTnLst>
                          </p:cTn>
                        </p:par>
                        <p:par>
                          <p:cTn id="50" fill="hold">
                            <p:stCondLst>
                              <p:cond delay="9460"/>
                            </p:stCondLst>
                            <p:childTnLst>
                              <p:par>
                                <p:cTn id="51" presetID="1" presetClass="entr" presetSubtype="0" fill="hold" nodeType="afterEffect">
                                  <p:stCondLst>
                                    <p:cond delay="0"/>
                                  </p:stCondLst>
                                  <p:childTnLst>
                                    <p:set>
                                      <p:cBhvr>
                                        <p:cTn id="52" dur="1" fill="hold">
                                          <p:stCondLst>
                                            <p:cond delay="0"/>
                                          </p:stCondLst>
                                        </p:cTn>
                                        <p:tgtEl>
                                          <p:spTgt spid="13"/>
                                        </p:tgtEl>
                                        <p:attrNameLst>
                                          <p:attrName>style.visibility</p:attrName>
                                        </p:attrNameLst>
                                      </p:cBhvr>
                                      <p:to>
                                        <p:strVal val="visible"/>
                                      </p:to>
                                    </p:set>
                                  </p:childTnLst>
                                </p:cTn>
                              </p:par>
                            </p:childTnLst>
                          </p:cTn>
                        </p:par>
                        <p:par>
                          <p:cTn id="53" fill="hold">
                            <p:stCondLst>
                              <p:cond delay="9460"/>
                            </p:stCondLst>
                            <p:childTnLst>
                              <p:par>
                                <p:cTn id="54" presetID="29" presetClass="entr" presetSubtype="0"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ppt_x</p:attrName>
                                        </p:attrNameLst>
                                      </p:cBhvr>
                                      <p:tavLst>
                                        <p:tav tm="0">
                                          <p:val>
                                            <p:strVal val="#ppt_x-.2"/>
                                          </p:val>
                                        </p:tav>
                                        <p:tav tm="100000">
                                          <p:val>
                                            <p:strVal val="#ppt_x"/>
                                          </p:val>
                                        </p:tav>
                                      </p:tavLst>
                                    </p:anim>
                                    <p:anim calcmode="lin" valueType="num">
                                      <p:cBhvr>
                                        <p:cTn id="57" dur="5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58" dur="500"/>
                                        <p:tgtEl>
                                          <p:spTgt spid="9"/>
                                        </p:tgtEl>
                                      </p:cBhvr>
                                    </p:animEffect>
                                  </p:childTnLst>
                                </p:cTn>
                              </p:par>
                            </p:childTnLst>
                          </p:cTn>
                        </p:par>
                        <p:par>
                          <p:cTn id="59" fill="hold">
                            <p:stCondLst>
                              <p:cond delay="9960"/>
                            </p:stCondLst>
                            <p:childTnLst>
                              <p:par>
                                <p:cTn id="60" presetID="8" presetClass="exit" presetSubtype="16" fill="hold" nodeType="afterEffect">
                                  <p:stCondLst>
                                    <p:cond delay="0"/>
                                  </p:stCondLst>
                                  <p:childTnLst>
                                    <p:animEffect transition="out" filter="diamond(in)">
                                      <p:cBhvr>
                                        <p:cTn id="61" dur="2000"/>
                                        <p:tgtEl>
                                          <p:spTgt spid="13"/>
                                        </p:tgtEl>
                                      </p:cBhvr>
                                    </p:animEffect>
                                    <p:set>
                                      <p:cBhvr>
                                        <p:cTn id="62" dur="1" fill="hold">
                                          <p:stCondLst>
                                            <p:cond delay="1999"/>
                                          </p:stCondLst>
                                        </p:cTn>
                                        <p:tgtEl>
                                          <p:spTgt spid="13"/>
                                        </p:tgtEl>
                                        <p:attrNameLst>
                                          <p:attrName>style.visibility</p:attrName>
                                        </p:attrNameLst>
                                      </p:cBhvr>
                                      <p:to>
                                        <p:strVal val="hidden"/>
                                      </p:to>
                                    </p:set>
                                  </p:childTnLst>
                                </p:cTn>
                              </p:par>
                            </p:childTnLst>
                          </p:cTn>
                        </p:par>
                        <p:par>
                          <p:cTn id="63" fill="hold">
                            <p:stCondLst>
                              <p:cond delay="11960"/>
                            </p:stCondLst>
                            <p:childTnLst>
                              <p:par>
                                <p:cTn id="64" presetID="35" presetClass="entr" presetSubtype="0" fill="hold"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2000"/>
                                        <p:tgtEl>
                                          <p:spTgt spid="14"/>
                                        </p:tgtEl>
                                      </p:cBhvr>
                                    </p:animEffect>
                                    <p:anim calcmode="lin" valueType="num">
                                      <p:cBhvr>
                                        <p:cTn id="67" dur="2000" fill="hold"/>
                                        <p:tgtEl>
                                          <p:spTgt spid="14"/>
                                        </p:tgtEl>
                                        <p:attrNameLst>
                                          <p:attrName>style.rotation</p:attrName>
                                        </p:attrNameLst>
                                      </p:cBhvr>
                                      <p:tavLst>
                                        <p:tav tm="0">
                                          <p:val>
                                            <p:fltVal val="720"/>
                                          </p:val>
                                        </p:tav>
                                        <p:tav tm="100000">
                                          <p:val>
                                            <p:fltVal val="0"/>
                                          </p:val>
                                        </p:tav>
                                      </p:tavLst>
                                    </p:anim>
                                    <p:anim calcmode="lin" valueType="num">
                                      <p:cBhvr>
                                        <p:cTn id="68" dur="2000" fill="hold"/>
                                        <p:tgtEl>
                                          <p:spTgt spid="14"/>
                                        </p:tgtEl>
                                        <p:attrNameLst>
                                          <p:attrName>ppt_h</p:attrName>
                                        </p:attrNameLst>
                                      </p:cBhvr>
                                      <p:tavLst>
                                        <p:tav tm="0">
                                          <p:val>
                                            <p:fltVal val="0"/>
                                          </p:val>
                                        </p:tav>
                                        <p:tav tm="100000">
                                          <p:val>
                                            <p:strVal val="#ppt_h"/>
                                          </p:val>
                                        </p:tav>
                                      </p:tavLst>
                                    </p:anim>
                                    <p:anim calcmode="lin" valueType="num">
                                      <p:cBhvr>
                                        <p:cTn id="69" dur="2000" fill="hold"/>
                                        <p:tgtEl>
                                          <p:spTgt spid="14"/>
                                        </p:tgtEl>
                                        <p:attrNameLst>
                                          <p:attrName>ppt_w</p:attrName>
                                        </p:attrNameLst>
                                      </p:cBhvr>
                                      <p:tavLst>
                                        <p:tav tm="0">
                                          <p:val>
                                            <p:fltVal val="0"/>
                                          </p:val>
                                        </p:tav>
                                        <p:tav tm="100000">
                                          <p:val>
                                            <p:strVal val="#ppt_w"/>
                                          </p:val>
                                        </p:tav>
                                      </p:tavLst>
                                    </p:anim>
                                  </p:childTnLst>
                                </p:cTn>
                              </p:par>
                            </p:childTnLst>
                          </p:cTn>
                        </p:par>
                        <p:par>
                          <p:cTn id="70" fill="hold">
                            <p:stCondLst>
                              <p:cond delay="13960"/>
                            </p:stCondLst>
                            <p:childTnLst>
                              <p:par>
                                <p:cTn id="71" presetID="29" presetClass="entr" presetSubtype="0" fill="hold" grpId="0" nodeType="after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500" fill="hold"/>
                                        <p:tgtEl>
                                          <p:spTgt spid="7"/>
                                        </p:tgtEl>
                                        <p:attrNameLst>
                                          <p:attrName>ppt_x</p:attrName>
                                        </p:attrNameLst>
                                      </p:cBhvr>
                                      <p:tavLst>
                                        <p:tav tm="0">
                                          <p:val>
                                            <p:strVal val="#ppt_x-.2"/>
                                          </p:val>
                                        </p:tav>
                                        <p:tav tm="100000">
                                          <p:val>
                                            <p:strVal val="#ppt_x"/>
                                          </p:val>
                                        </p:tav>
                                      </p:tavLst>
                                    </p:anim>
                                    <p:anim calcmode="lin" valueType="num">
                                      <p:cBhvr>
                                        <p:cTn id="74" dur="5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75" dur="500"/>
                                        <p:tgtEl>
                                          <p:spTgt spid="7"/>
                                        </p:tgtEl>
                                      </p:cBhvr>
                                    </p:animEffect>
                                  </p:childTnLst>
                                </p:cTn>
                              </p:par>
                            </p:childTnLst>
                          </p:cTn>
                        </p:par>
                        <p:par>
                          <p:cTn id="76" fill="hold">
                            <p:stCondLst>
                              <p:cond delay="14460"/>
                            </p:stCondLst>
                            <p:childTnLst>
                              <p:par>
                                <p:cTn id="77" presetID="3" presetClass="exit" presetSubtype="10" fill="hold" nodeType="afterEffect">
                                  <p:stCondLst>
                                    <p:cond delay="0"/>
                                  </p:stCondLst>
                                  <p:childTnLst>
                                    <p:animEffect transition="out" filter="blinds(horizontal)">
                                      <p:cBhvr>
                                        <p:cTn id="78" dur="500"/>
                                        <p:tgtEl>
                                          <p:spTgt spid="14"/>
                                        </p:tgtEl>
                                      </p:cBhvr>
                                    </p:animEffect>
                                    <p:set>
                                      <p:cBhvr>
                                        <p:cTn id="79" dur="1" fill="hold">
                                          <p:stCondLst>
                                            <p:cond delay="499"/>
                                          </p:stCondLst>
                                        </p:cTn>
                                        <p:tgtEl>
                                          <p:spTgt spid="14"/>
                                        </p:tgtEl>
                                        <p:attrNameLst>
                                          <p:attrName>style.visibility</p:attrName>
                                        </p:attrNameLst>
                                      </p:cBhvr>
                                      <p:to>
                                        <p:strVal val="hidden"/>
                                      </p:to>
                                    </p:set>
                                  </p:childTnLst>
                                </p:cTn>
                              </p:par>
                            </p:childTnLst>
                          </p:cTn>
                        </p:par>
                        <p:par>
                          <p:cTn id="80" fill="hold">
                            <p:stCondLst>
                              <p:cond delay="14960"/>
                            </p:stCondLst>
                            <p:childTnLst>
                              <p:par>
                                <p:cTn id="81" presetID="35" presetClass="entr" presetSubtype="0"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fade">
                                      <p:cBhvr>
                                        <p:cTn id="83" dur="2000"/>
                                        <p:tgtEl>
                                          <p:spTgt spid="16"/>
                                        </p:tgtEl>
                                      </p:cBhvr>
                                    </p:animEffect>
                                    <p:anim calcmode="lin" valueType="num">
                                      <p:cBhvr>
                                        <p:cTn id="84" dur="2000" fill="hold"/>
                                        <p:tgtEl>
                                          <p:spTgt spid="16"/>
                                        </p:tgtEl>
                                        <p:attrNameLst>
                                          <p:attrName>style.rotation</p:attrName>
                                        </p:attrNameLst>
                                      </p:cBhvr>
                                      <p:tavLst>
                                        <p:tav tm="0">
                                          <p:val>
                                            <p:fltVal val="720"/>
                                          </p:val>
                                        </p:tav>
                                        <p:tav tm="100000">
                                          <p:val>
                                            <p:fltVal val="0"/>
                                          </p:val>
                                        </p:tav>
                                      </p:tavLst>
                                    </p:anim>
                                    <p:anim calcmode="lin" valueType="num">
                                      <p:cBhvr>
                                        <p:cTn id="85" dur="2000" fill="hold"/>
                                        <p:tgtEl>
                                          <p:spTgt spid="16"/>
                                        </p:tgtEl>
                                        <p:attrNameLst>
                                          <p:attrName>ppt_h</p:attrName>
                                        </p:attrNameLst>
                                      </p:cBhvr>
                                      <p:tavLst>
                                        <p:tav tm="0">
                                          <p:val>
                                            <p:fltVal val="0"/>
                                          </p:val>
                                        </p:tav>
                                        <p:tav tm="100000">
                                          <p:val>
                                            <p:strVal val="#ppt_h"/>
                                          </p:val>
                                        </p:tav>
                                      </p:tavLst>
                                    </p:anim>
                                    <p:anim calcmode="lin" valueType="num">
                                      <p:cBhvr>
                                        <p:cTn id="86" dur="2000" fill="hold"/>
                                        <p:tgtEl>
                                          <p:spTgt spid="16"/>
                                        </p:tgtEl>
                                        <p:attrNameLst>
                                          <p:attrName>ppt_w</p:attrName>
                                        </p:attrNameLst>
                                      </p:cBhvr>
                                      <p:tavLst>
                                        <p:tav tm="0">
                                          <p:val>
                                            <p:fltVal val="0"/>
                                          </p:val>
                                        </p:tav>
                                        <p:tav tm="100000">
                                          <p:val>
                                            <p:strVal val="#ppt_w"/>
                                          </p:val>
                                        </p:tav>
                                      </p:tavLst>
                                    </p:anim>
                                  </p:childTnLst>
                                </p:cTn>
                              </p:par>
                            </p:childTnLst>
                          </p:cTn>
                        </p:par>
                        <p:par>
                          <p:cTn id="87" fill="hold">
                            <p:stCondLst>
                              <p:cond delay="16960"/>
                            </p:stCondLst>
                            <p:childTnLst>
                              <p:par>
                                <p:cTn id="88" presetID="29" presetClass="entr" presetSubtype="0" fill="hold" grpId="0"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500" fill="hold"/>
                                        <p:tgtEl>
                                          <p:spTgt spid="10"/>
                                        </p:tgtEl>
                                        <p:attrNameLst>
                                          <p:attrName>ppt_x</p:attrName>
                                        </p:attrNameLst>
                                      </p:cBhvr>
                                      <p:tavLst>
                                        <p:tav tm="0">
                                          <p:val>
                                            <p:strVal val="#ppt_x-.2"/>
                                          </p:val>
                                        </p:tav>
                                        <p:tav tm="100000">
                                          <p:val>
                                            <p:strVal val="#ppt_x"/>
                                          </p:val>
                                        </p:tav>
                                      </p:tavLst>
                                    </p:anim>
                                    <p:anim calcmode="lin" valueType="num">
                                      <p:cBhvr>
                                        <p:cTn id="91"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2" dur="500"/>
                                        <p:tgtEl>
                                          <p:spTgt spid="10"/>
                                        </p:tgtEl>
                                      </p:cBhvr>
                                    </p:animEffect>
                                  </p:childTnLst>
                                </p:cTn>
                              </p:par>
                            </p:childTnLst>
                          </p:cTn>
                        </p:par>
                        <p:par>
                          <p:cTn id="93" fill="hold">
                            <p:stCondLst>
                              <p:cond delay="17460"/>
                            </p:stCondLst>
                            <p:childTnLst>
                              <p:par>
                                <p:cTn id="94" presetID="3" presetClass="exit" presetSubtype="10" fill="hold" nodeType="afterEffect">
                                  <p:stCondLst>
                                    <p:cond delay="0"/>
                                  </p:stCondLst>
                                  <p:childTnLst>
                                    <p:animEffect transition="out" filter="blinds(horizontal)">
                                      <p:cBhvr>
                                        <p:cTn id="95" dur="1000"/>
                                        <p:tgtEl>
                                          <p:spTgt spid="16"/>
                                        </p:tgtEl>
                                      </p:cBhvr>
                                    </p:animEffect>
                                    <p:set>
                                      <p:cBhvr>
                                        <p:cTn id="96" dur="1" fill="hold">
                                          <p:stCondLst>
                                            <p:cond delay="999"/>
                                          </p:stCondLst>
                                        </p:cTn>
                                        <p:tgtEl>
                                          <p:spTgt spid="16"/>
                                        </p:tgtEl>
                                        <p:attrNameLst>
                                          <p:attrName>style.visibility</p:attrName>
                                        </p:attrNameLst>
                                      </p:cBhvr>
                                      <p:to>
                                        <p:strVal val="hidden"/>
                                      </p:to>
                                    </p:set>
                                  </p:childTnLst>
                                </p:cTn>
                              </p:par>
                            </p:childTnLst>
                          </p:cTn>
                        </p:par>
                        <p:par>
                          <p:cTn id="97" fill="hold">
                            <p:stCondLst>
                              <p:cond delay="18460"/>
                            </p:stCondLst>
                            <p:childTnLst>
                              <p:par>
                                <p:cTn id="98" presetID="30" presetClass="entr" presetSubtype="0" fill="hold" nodeType="after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fade">
                                      <p:cBhvr>
                                        <p:cTn id="100" dur="1600" decel="100000"/>
                                        <p:tgtEl>
                                          <p:spTgt spid="17"/>
                                        </p:tgtEl>
                                      </p:cBhvr>
                                    </p:animEffect>
                                    <p:anim calcmode="lin" valueType="num">
                                      <p:cBhvr>
                                        <p:cTn id="101" dur="1600" decel="100000" fill="hold"/>
                                        <p:tgtEl>
                                          <p:spTgt spid="17"/>
                                        </p:tgtEl>
                                        <p:attrNameLst>
                                          <p:attrName>style.rotation</p:attrName>
                                        </p:attrNameLst>
                                      </p:cBhvr>
                                      <p:tavLst>
                                        <p:tav tm="0">
                                          <p:val>
                                            <p:fltVal val="-90"/>
                                          </p:val>
                                        </p:tav>
                                        <p:tav tm="100000">
                                          <p:val>
                                            <p:fltVal val="0"/>
                                          </p:val>
                                        </p:tav>
                                      </p:tavLst>
                                    </p:anim>
                                    <p:anim calcmode="lin" valueType="num">
                                      <p:cBhvr>
                                        <p:cTn id="102" dur="1600" decel="100000" fill="hold"/>
                                        <p:tgtEl>
                                          <p:spTgt spid="17"/>
                                        </p:tgtEl>
                                        <p:attrNameLst>
                                          <p:attrName>ppt_x</p:attrName>
                                        </p:attrNameLst>
                                      </p:cBhvr>
                                      <p:tavLst>
                                        <p:tav tm="0">
                                          <p:val>
                                            <p:strVal val="#ppt_x+0.4"/>
                                          </p:val>
                                        </p:tav>
                                        <p:tav tm="100000">
                                          <p:val>
                                            <p:strVal val="#ppt_x-0.05"/>
                                          </p:val>
                                        </p:tav>
                                      </p:tavLst>
                                    </p:anim>
                                    <p:anim calcmode="lin" valueType="num">
                                      <p:cBhvr>
                                        <p:cTn id="103" dur="1600" decel="100000" fill="hold"/>
                                        <p:tgtEl>
                                          <p:spTgt spid="17"/>
                                        </p:tgtEl>
                                        <p:attrNameLst>
                                          <p:attrName>ppt_y</p:attrName>
                                        </p:attrNameLst>
                                      </p:cBhvr>
                                      <p:tavLst>
                                        <p:tav tm="0">
                                          <p:val>
                                            <p:strVal val="#ppt_y-0.4"/>
                                          </p:val>
                                        </p:tav>
                                        <p:tav tm="100000">
                                          <p:val>
                                            <p:strVal val="#ppt_y+0.1"/>
                                          </p:val>
                                        </p:tav>
                                      </p:tavLst>
                                    </p:anim>
                                    <p:anim calcmode="lin" valueType="num">
                                      <p:cBhvr>
                                        <p:cTn id="104" dur="400" accel="100000" fill="hold">
                                          <p:stCondLst>
                                            <p:cond delay="1600"/>
                                          </p:stCondLst>
                                        </p:cTn>
                                        <p:tgtEl>
                                          <p:spTgt spid="17"/>
                                        </p:tgtEl>
                                        <p:attrNameLst>
                                          <p:attrName>ppt_x</p:attrName>
                                        </p:attrNameLst>
                                      </p:cBhvr>
                                      <p:tavLst>
                                        <p:tav tm="0">
                                          <p:val>
                                            <p:strVal val="#ppt_x-0.05"/>
                                          </p:val>
                                        </p:tav>
                                        <p:tav tm="100000">
                                          <p:val>
                                            <p:strVal val="#ppt_x"/>
                                          </p:val>
                                        </p:tav>
                                      </p:tavLst>
                                    </p:anim>
                                    <p:anim calcmode="lin" valueType="num">
                                      <p:cBhvr>
                                        <p:cTn id="105" dur="400" accel="100000" fill="hold">
                                          <p:stCondLst>
                                            <p:cond delay="1600"/>
                                          </p:stCondLst>
                                        </p:cTn>
                                        <p:tgtEl>
                                          <p:spTgt spid="17"/>
                                        </p:tgtEl>
                                        <p:attrNameLst>
                                          <p:attrName>ppt_y</p:attrName>
                                        </p:attrNameLst>
                                      </p:cBhvr>
                                      <p:tavLst>
                                        <p:tav tm="0">
                                          <p:val>
                                            <p:strVal val="#ppt_y+0.1"/>
                                          </p:val>
                                        </p:tav>
                                        <p:tav tm="100000">
                                          <p:val>
                                            <p:strVal val="#ppt_y"/>
                                          </p:val>
                                        </p:tav>
                                      </p:tavLst>
                                    </p:anim>
                                  </p:childTnLst>
                                </p:cTn>
                              </p:par>
                            </p:childTnLst>
                          </p:cTn>
                        </p:par>
                        <p:par>
                          <p:cTn id="106" fill="hold">
                            <p:stCondLst>
                              <p:cond delay="20460"/>
                            </p:stCondLst>
                            <p:childTnLst>
                              <p:par>
                                <p:cTn id="107" presetID="29" presetClass="entr" presetSubtype="0" fill="hold" grpId="0" nodeType="after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500" fill="hold"/>
                                        <p:tgtEl>
                                          <p:spTgt spid="8"/>
                                        </p:tgtEl>
                                        <p:attrNameLst>
                                          <p:attrName>ppt_x</p:attrName>
                                        </p:attrNameLst>
                                      </p:cBhvr>
                                      <p:tavLst>
                                        <p:tav tm="0">
                                          <p:val>
                                            <p:strVal val="#ppt_x-.2"/>
                                          </p:val>
                                        </p:tav>
                                        <p:tav tm="100000">
                                          <p:val>
                                            <p:strVal val="#ppt_x"/>
                                          </p:val>
                                        </p:tav>
                                      </p:tavLst>
                                    </p:anim>
                                    <p:anim calcmode="lin" valueType="num">
                                      <p:cBhvr>
                                        <p:cTn id="110" dur="5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11" dur="500"/>
                                        <p:tgtEl>
                                          <p:spTgt spid="8"/>
                                        </p:tgtEl>
                                      </p:cBhvr>
                                    </p:animEffect>
                                  </p:childTnLst>
                                </p:cTn>
                              </p:par>
                            </p:childTnLst>
                          </p:cTn>
                        </p:par>
                        <p:par>
                          <p:cTn id="112" fill="hold">
                            <p:stCondLst>
                              <p:cond delay="20960"/>
                            </p:stCondLst>
                            <p:childTnLst>
                              <p:par>
                                <p:cTn id="113" presetID="5" presetClass="exit" presetSubtype="10" fill="hold" nodeType="afterEffect">
                                  <p:stCondLst>
                                    <p:cond delay="0"/>
                                  </p:stCondLst>
                                  <p:childTnLst>
                                    <p:animEffect transition="out" filter="checkerboard(across)">
                                      <p:cBhvr>
                                        <p:cTn id="114" dur="1000"/>
                                        <p:tgtEl>
                                          <p:spTgt spid="17"/>
                                        </p:tgtEl>
                                      </p:cBhvr>
                                    </p:animEffect>
                                    <p:set>
                                      <p:cBhvr>
                                        <p:cTn id="115" dur="1" fill="hold">
                                          <p:stCondLst>
                                            <p:cond delay="999"/>
                                          </p:stCondLst>
                                        </p:cTn>
                                        <p:tgtEl>
                                          <p:spTgt spid="17"/>
                                        </p:tgtEl>
                                        <p:attrNameLst>
                                          <p:attrName>style.visibility</p:attrName>
                                        </p:attrNameLst>
                                      </p:cBhvr>
                                      <p:to>
                                        <p:strVal val="hidden"/>
                                      </p:to>
                                    </p:set>
                                  </p:childTnLst>
                                </p:cTn>
                              </p:par>
                            </p:childTnLst>
                          </p:cTn>
                        </p:par>
                        <p:par>
                          <p:cTn id="116" fill="hold">
                            <p:stCondLst>
                              <p:cond delay="21960"/>
                            </p:stCondLst>
                            <p:childTnLst>
                              <p:par>
                                <p:cTn id="117" presetID="15" presetClass="entr" presetSubtype="0" fill="hold" nodeType="afterEffect">
                                  <p:stCondLst>
                                    <p:cond delay="0"/>
                                  </p:stCondLst>
                                  <p:childTnLst>
                                    <p:set>
                                      <p:cBhvr>
                                        <p:cTn id="118" dur="1" fill="hold">
                                          <p:stCondLst>
                                            <p:cond delay="0"/>
                                          </p:stCondLst>
                                        </p:cTn>
                                        <p:tgtEl>
                                          <p:spTgt spid="20"/>
                                        </p:tgtEl>
                                        <p:attrNameLst>
                                          <p:attrName>style.visibility</p:attrName>
                                        </p:attrNameLst>
                                      </p:cBhvr>
                                      <p:to>
                                        <p:strVal val="visible"/>
                                      </p:to>
                                    </p:set>
                                    <p:anim calcmode="lin" valueType="num">
                                      <p:cBhvr>
                                        <p:cTn id="119" dur="1000" fill="hold"/>
                                        <p:tgtEl>
                                          <p:spTgt spid="20"/>
                                        </p:tgtEl>
                                        <p:attrNameLst>
                                          <p:attrName>ppt_w</p:attrName>
                                        </p:attrNameLst>
                                      </p:cBhvr>
                                      <p:tavLst>
                                        <p:tav tm="0">
                                          <p:val>
                                            <p:fltVal val="0"/>
                                          </p:val>
                                        </p:tav>
                                        <p:tav tm="100000">
                                          <p:val>
                                            <p:strVal val="#ppt_w"/>
                                          </p:val>
                                        </p:tav>
                                      </p:tavLst>
                                    </p:anim>
                                    <p:anim calcmode="lin" valueType="num">
                                      <p:cBhvr>
                                        <p:cTn id="120" dur="1000" fill="hold"/>
                                        <p:tgtEl>
                                          <p:spTgt spid="20"/>
                                        </p:tgtEl>
                                        <p:attrNameLst>
                                          <p:attrName>ppt_h</p:attrName>
                                        </p:attrNameLst>
                                      </p:cBhvr>
                                      <p:tavLst>
                                        <p:tav tm="0">
                                          <p:val>
                                            <p:fltVal val="0"/>
                                          </p:val>
                                        </p:tav>
                                        <p:tav tm="100000">
                                          <p:val>
                                            <p:strVal val="#ppt_h"/>
                                          </p:val>
                                        </p:tav>
                                      </p:tavLst>
                                    </p:anim>
                                    <p:anim calcmode="lin" valueType="num">
                                      <p:cBhvr>
                                        <p:cTn id="121" dur="1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22" dur="1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123" fill="hold">
                            <p:stCondLst>
                              <p:cond delay="22960"/>
                            </p:stCondLst>
                            <p:childTnLst>
                              <p:par>
                                <p:cTn id="124" presetID="29" presetClass="entr" presetSubtype="0" fill="hold" grpId="0" nodeType="afterEffect">
                                  <p:stCondLst>
                                    <p:cond delay="0"/>
                                  </p:stCondLst>
                                  <p:childTnLst>
                                    <p:set>
                                      <p:cBhvr>
                                        <p:cTn id="125" dur="1" fill="hold">
                                          <p:stCondLst>
                                            <p:cond delay="0"/>
                                          </p:stCondLst>
                                        </p:cTn>
                                        <p:tgtEl>
                                          <p:spTgt spid="11"/>
                                        </p:tgtEl>
                                        <p:attrNameLst>
                                          <p:attrName>style.visibility</p:attrName>
                                        </p:attrNameLst>
                                      </p:cBhvr>
                                      <p:to>
                                        <p:strVal val="visible"/>
                                      </p:to>
                                    </p:set>
                                    <p:anim calcmode="lin" valueType="num">
                                      <p:cBhvr>
                                        <p:cTn id="126" dur="500" fill="hold"/>
                                        <p:tgtEl>
                                          <p:spTgt spid="11"/>
                                        </p:tgtEl>
                                        <p:attrNameLst>
                                          <p:attrName>ppt_x</p:attrName>
                                        </p:attrNameLst>
                                      </p:cBhvr>
                                      <p:tavLst>
                                        <p:tav tm="0">
                                          <p:val>
                                            <p:strVal val="#ppt_x-.2"/>
                                          </p:val>
                                        </p:tav>
                                        <p:tav tm="100000">
                                          <p:val>
                                            <p:strVal val="#ppt_x"/>
                                          </p:val>
                                        </p:tav>
                                      </p:tavLst>
                                    </p:anim>
                                    <p:anim calcmode="lin" valueType="num">
                                      <p:cBhvr>
                                        <p:cTn id="127"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28" dur="500"/>
                                        <p:tgtEl>
                                          <p:spTgt spid="11"/>
                                        </p:tgtEl>
                                      </p:cBhvr>
                                    </p:animEffect>
                                  </p:childTnLst>
                                </p:cTn>
                              </p:par>
                            </p:childTnLst>
                          </p:cTn>
                        </p:par>
                        <p:par>
                          <p:cTn id="129" fill="hold">
                            <p:stCondLst>
                              <p:cond delay="23460"/>
                            </p:stCondLst>
                            <p:childTnLst>
                              <p:par>
                                <p:cTn id="130" presetID="42" presetClass="exit" presetSubtype="0" fill="hold" nodeType="afterEffect">
                                  <p:stCondLst>
                                    <p:cond delay="0"/>
                                  </p:stCondLst>
                                  <p:childTnLst>
                                    <p:animEffect transition="out" filter="fade">
                                      <p:cBhvr>
                                        <p:cTn id="131" dur="1000"/>
                                        <p:tgtEl>
                                          <p:spTgt spid="20"/>
                                        </p:tgtEl>
                                      </p:cBhvr>
                                    </p:animEffect>
                                    <p:anim calcmode="lin" valueType="num">
                                      <p:cBhvr>
                                        <p:cTn id="132" dur="1000"/>
                                        <p:tgtEl>
                                          <p:spTgt spid="20"/>
                                        </p:tgtEl>
                                        <p:attrNameLst>
                                          <p:attrName>ppt_x</p:attrName>
                                        </p:attrNameLst>
                                      </p:cBhvr>
                                      <p:tavLst>
                                        <p:tav tm="0">
                                          <p:val>
                                            <p:strVal val="ppt_x"/>
                                          </p:val>
                                        </p:tav>
                                        <p:tav tm="100000">
                                          <p:val>
                                            <p:strVal val="ppt_x"/>
                                          </p:val>
                                        </p:tav>
                                      </p:tavLst>
                                    </p:anim>
                                    <p:anim calcmode="lin" valueType="num">
                                      <p:cBhvr>
                                        <p:cTn id="133" dur="1000"/>
                                        <p:tgtEl>
                                          <p:spTgt spid="20"/>
                                        </p:tgtEl>
                                        <p:attrNameLst>
                                          <p:attrName>ppt_y</p:attrName>
                                        </p:attrNameLst>
                                      </p:cBhvr>
                                      <p:tavLst>
                                        <p:tav tm="0">
                                          <p:val>
                                            <p:strVal val="ppt_y"/>
                                          </p:val>
                                        </p:tav>
                                        <p:tav tm="100000">
                                          <p:val>
                                            <p:strVal val="ppt_y+.1"/>
                                          </p:val>
                                        </p:tav>
                                      </p:tavLst>
                                    </p:anim>
                                    <p:set>
                                      <p:cBhvr>
                                        <p:cTn id="134" dur="1" fill="hold">
                                          <p:stCondLst>
                                            <p:cond delay="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p:bldP spid="5" grpId="0"/>
      <p:bldP spid="6" grpId="0"/>
      <p:bldP spid="7" grpId="0"/>
      <p:bldP spid="8" grpId="0"/>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1071546"/>
            <a:ext cx="8286808" cy="5072098"/>
          </a:xfrm>
        </p:spPr>
        <p:txBody>
          <a:bodyPr>
            <a:normAutofit/>
          </a:bodyPr>
          <a:lstStyle/>
          <a:p>
            <a:pPr algn="just"/>
            <a:r>
              <a:rPr lang="es-ES" dirty="0" smtClean="0"/>
              <a:t> </a:t>
            </a:r>
          </a:p>
          <a:p>
            <a:pPr algn="just">
              <a:buNone/>
            </a:pPr>
            <a:endParaRPr lang="es-ES" dirty="0" smtClean="0"/>
          </a:p>
          <a:p>
            <a:pPr algn="just">
              <a:buNone/>
            </a:pPr>
            <a:endParaRPr lang="es-ES" dirty="0" smtClean="0"/>
          </a:p>
          <a:p>
            <a:pPr algn="just">
              <a:buNone/>
            </a:pPr>
            <a:endParaRPr lang="es-ES" dirty="0" smtClean="0"/>
          </a:p>
          <a:p>
            <a:pPr algn="just">
              <a:buNone/>
            </a:pPr>
            <a:endParaRPr lang="es-ES" dirty="0" smtClean="0"/>
          </a:p>
          <a:p>
            <a:pPr algn="just">
              <a:buNone/>
            </a:pPr>
            <a:endParaRPr lang="es-ES" dirty="0" smtClean="0"/>
          </a:p>
          <a:p>
            <a:pPr algn="just"/>
            <a:r>
              <a:rPr lang="es-ES" dirty="0" smtClean="0"/>
              <a:t> </a:t>
            </a:r>
          </a:p>
        </p:txBody>
      </p:sp>
      <p:sp>
        <p:nvSpPr>
          <p:cNvPr id="4" name="3 CuadroTexto"/>
          <p:cNvSpPr txBox="1"/>
          <p:nvPr/>
        </p:nvSpPr>
        <p:spPr>
          <a:xfrm>
            <a:off x="785786" y="1033707"/>
            <a:ext cx="7715304" cy="3323987"/>
          </a:xfrm>
          <a:prstGeom prst="rect">
            <a:avLst/>
          </a:prstGeom>
          <a:noFill/>
        </p:spPr>
        <p:txBody>
          <a:bodyPr wrap="square" rtlCol="0">
            <a:spAutoFit/>
          </a:bodyPr>
          <a:lstStyle/>
          <a:p>
            <a:pPr algn="just"/>
            <a:r>
              <a:rPr lang="es-ES" sz="3200" dirty="0" smtClean="0"/>
              <a:t>Una vez registrado debes ir navegando por webs aleatorias(que en realidad son usuarios como tú) a las que te redirige el programa con  la promesa de que cada vez que tú visites una página, tendrás una visita a la tuya.</a:t>
            </a:r>
          </a:p>
          <a:p>
            <a:endParaRPr lang="es-ES" dirty="0"/>
          </a:p>
        </p:txBody>
      </p:sp>
      <p:sp>
        <p:nvSpPr>
          <p:cNvPr id="5" name="4 CuadroTexto"/>
          <p:cNvSpPr txBox="1"/>
          <p:nvPr/>
        </p:nvSpPr>
        <p:spPr>
          <a:xfrm>
            <a:off x="857224" y="4573984"/>
            <a:ext cx="7858180" cy="1569660"/>
          </a:xfrm>
          <a:prstGeom prst="rect">
            <a:avLst/>
          </a:prstGeom>
          <a:noFill/>
        </p:spPr>
        <p:txBody>
          <a:bodyPr wrap="square" rtlCol="0">
            <a:spAutoFit/>
          </a:bodyPr>
          <a:lstStyle/>
          <a:p>
            <a:pPr algn="just"/>
            <a:r>
              <a:rPr lang="es-ES" sz="3200" dirty="0" smtClean="0"/>
              <a:t>Lo que prometen es que: “Empezará a recibir visitas y su contenido será visto por cientos o miles de potenciales clientes o consumidores”.</a:t>
            </a:r>
            <a:endParaRPr lang="es-E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2000"/>
                            </p:stCondLst>
                            <p:childTnLst>
                              <p:par>
                                <p:cTn id="12" presetID="25"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5"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6"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7" dur="1000" fill="hold"/>
                                        <p:tgtEl>
                                          <p:spTgt spid="5"/>
                                        </p:tgtEl>
                                        <p:attrNameLst>
                                          <p:attrName>ppt_h</p:attrName>
                                        </p:attrNameLst>
                                      </p:cBhvr>
                                      <p:tavLst>
                                        <p:tav tm="0">
                                          <p:val>
                                            <p:strVal val="#ppt_h"/>
                                          </p:val>
                                        </p:tav>
                                        <p:tav tm="100000">
                                          <p:val>
                                            <p:strVal val="#ppt_h"/>
                                          </p:val>
                                        </p:tav>
                                      </p:tavLst>
                                    </p:anim>
                                    <p:anim calcmode="lin" valueType="num">
                                      <p:cBhvr>
                                        <p:cTn id="18"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9"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20"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21" dur="1000" decel="50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Internet &amp; Marketing</a:t>
            </a:r>
            <a:endParaRPr lang="es-ES" dirty="0"/>
          </a:p>
        </p:txBody>
      </p:sp>
      <p:sp>
        <p:nvSpPr>
          <p:cNvPr id="3" name="2 Marcador de contenido"/>
          <p:cNvSpPr>
            <a:spLocks noGrp="1"/>
          </p:cNvSpPr>
          <p:nvPr>
            <p:ph idx="1"/>
          </p:nvPr>
        </p:nvSpPr>
        <p:spPr/>
        <p:txBody>
          <a:bodyPr>
            <a:normAutofit/>
          </a:bodyPr>
          <a:lstStyle/>
          <a:p>
            <a:pPr algn="just"/>
            <a:endParaRPr lang="es-ES" dirty="0" smtClean="0"/>
          </a:p>
          <a:p>
            <a:pPr algn="just"/>
            <a:endParaRPr lang="es-ES" dirty="0"/>
          </a:p>
          <a:p>
            <a:pPr algn="just"/>
            <a:r>
              <a:rPr lang="es-ES" dirty="0" smtClean="0"/>
              <a:t>Este temática engloba la publicidad y venta de productos y servicios a través de internet con el fin de ganar dinero.</a:t>
            </a:r>
          </a:p>
          <a:p>
            <a:pPr>
              <a:buNone/>
            </a:pP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16" presetClass="emph" presetSubtype="0" fill="hold" grpId="1" nodeType="afterEffect">
                                  <p:stCondLst>
                                    <p:cond delay="0"/>
                                  </p:stCondLst>
                                  <p:iterate type="lt">
                                    <p:tmPct val="4000"/>
                                  </p:iterate>
                                  <p:childTnLst>
                                    <p:set>
                                      <p:cBhvr override="childStyle">
                                        <p:cTn id="15" dur="2000" fill="hold"/>
                                        <p:tgtEl>
                                          <p:spTgt spid="2"/>
                                        </p:tgtEl>
                                        <p:attrNameLst>
                                          <p:attrName>style.color</p:attrName>
                                        </p:attrNameLst>
                                      </p:cBhvr>
                                      <p:to>
                                        <p:clrVal>
                                          <a:schemeClr val="accent2"/>
                                        </p:clrVal>
                                      </p:to>
                                    </p:set>
                                    <p:set>
                                      <p:cBhvr>
                                        <p:cTn id="16" dur="2000" fill="hold"/>
                                        <p:tgtEl>
                                          <p:spTgt spid="2"/>
                                        </p:tgtEl>
                                        <p:attrNameLst>
                                          <p:attrName>fillcolor</p:attrName>
                                        </p:attrNameLst>
                                      </p:cBhvr>
                                      <p:to>
                                        <p:clrVal>
                                          <a:schemeClr val="accent2"/>
                                        </p:clrVal>
                                      </p:to>
                                    </p:set>
                                    <p:set>
                                      <p:cBhvr>
                                        <p:cTn id="17" dur="2000" fill="hold"/>
                                        <p:tgtEl>
                                          <p:spTgt spid="2"/>
                                        </p:tgtEl>
                                        <p:attrNameLst>
                                          <p:attrName>fill.type</p:attrName>
                                        </p:attrNameLst>
                                      </p:cBhvr>
                                      <p:to>
                                        <p:strVal val="solid"/>
                                      </p:to>
                                    </p:set>
                                  </p:childTnLst>
                                </p:cTn>
                              </p:par>
                            </p:childTnLst>
                          </p:cTn>
                        </p:par>
                        <p:par>
                          <p:cTn id="18" fill="hold">
                            <p:stCondLst>
                              <p:cond delay="4360"/>
                            </p:stCondLst>
                            <p:childTnLst>
                              <p:par>
                                <p:cTn id="19" presetID="18" presetClass="entr" presetSubtype="12" fill="hold" grpId="0"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strips(downLeft)">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¿Qué pueden vender estas webs?</a:t>
            </a:r>
            <a:endParaRPr lang="es-ES" dirty="0"/>
          </a:p>
        </p:txBody>
      </p:sp>
      <p:sp>
        <p:nvSpPr>
          <p:cNvPr id="3" name="2 Marcador de contenido"/>
          <p:cNvSpPr>
            <a:spLocks noGrp="1"/>
          </p:cNvSpPr>
          <p:nvPr>
            <p:ph idx="1"/>
          </p:nvPr>
        </p:nvSpPr>
        <p:spPr/>
        <p:txBody>
          <a:bodyPr>
            <a:normAutofit/>
          </a:bodyPr>
          <a:lstStyle/>
          <a:p>
            <a:pPr algn="just"/>
            <a:endParaRPr lang="es-ES" dirty="0" smtClean="0"/>
          </a:p>
          <a:p>
            <a:pPr algn="just"/>
            <a:r>
              <a:rPr lang="es-ES" dirty="0" smtClean="0"/>
              <a:t> Las webs registradas en los programas de Intercambio de Tráfico que pertenecen a la temática de I&amp;M, venden productos sobre el I&amp;M, es decir, venden herramientas para ganar dinero a través de internet.</a:t>
            </a:r>
          </a:p>
          <a:p>
            <a:pPr algn="just">
              <a:buNone/>
            </a:pPr>
            <a:endParaRPr lang="es-E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par>
                          <p:cTn id="10" fill="hold">
                            <p:stCondLst>
                              <p:cond delay="1080"/>
                            </p:stCondLst>
                            <p:childTnLst>
                              <p:par>
                                <p:cTn id="11" presetID="16" presetClass="emph" presetSubtype="0" fill="hold" grpId="1" nodeType="afterEffect">
                                  <p:stCondLst>
                                    <p:cond delay="0"/>
                                  </p:stCondLst>
                                  <p:iterate type="lt">
                                    <p:tmPct val="4000"/>
                                  </p:iterate>
                                  <p:childTnLst>
                                    <p:set>
                                      <p:cBhvr override="childStyle">
                                        <p:cTn id="12" dur="500" fill="hold"/>
                                        <p:tgtEl>
                                          <p:spTgt spid="2"/>
                                        </p:tgtEl>
                                        <p:attrNameLst>
                                          <p:attrName>style.color</p:attrName>
                                        </p:attrNameLst>
                                      </p:cBhvr>
                                      <p:to>
                                        <p:clrVal>
                                          <a:schemeClr val="accent2"/>
                                        </p:clrVal>
                                      </p:to>
                                    </p:set>
                                    <p:set>
                                      <p:cBhvr>
                                        <p:cTn id="13" dur="500" fill="hold"/>
                                        <p:tgtEl>
                                          <p:spTgt spid="2"/>
                                        </p:tgtEl>
                                        <p:attrNameLst>
                                          <p:attrName>fillcolor</p:attrName>
                                        </p:attrNameLst>
                                      </p:cBhvr>
                                      <p:to>
                                        <p:clrVal>
                                          <a:schemeClr val="accent2"/>
                                        </p:clrVal>
                                      </p:to>
                                    </p:set>
                                    <p:set>
                                      <p:cBhvr>
                                        <p:cTn id="14" dur="500" fill="hold"/>
                                        <p:tgtEl>
                                          <p:spTgt spid="2"/>
                                        </p:tgtEl>
                                        <p:attrNameLst>
                                          <p:attrName>fill.type</p:attrName>
                                        </p:attrNameLst>
                                      </p:cBhvr>
                                      <p:to>
                                        <p:strVal val="solid"/>
                                      </p:to>
                                    </p:set>
                                  </p:childTnLst>
                                </p:cTn>
                              </p:par>
                            </p:childTnLst>
                          </p:cTn>
                        </p:par>
                        <p:par>
                          <p:cTn id="15" fill="hold">
                            <p:stCondLst>
                              <p:cond delay="2080"/>
                            </p:stCondLst>
                            <p:childTnLst>
                              <p:par>
                                <p:cTn id="16" presetID="34" presetClass="entr" presetSubtype="0"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from="(-#ppt_w/2)" to="(#ppt_x)" calcmode="lin" valueType="num">
                                      <p:cBhvr>
                                        <p:cTn id="18" dur="1200" fill="hold">
                                          <p:stCondLst>
                                            <p:cond delay="0"/>
                                          </p:stCondLst>
                                        </p:cTn>
                                        <p:tgtEl>
                                          <p:spTgt spid="3">
                                            <p:txEl>
                                              <p:pRg st="1" end="1"/>
                                            </p:txEl>
                                          </p:spTgt>
                                        </p:tgtEl>
                                        <p:attrNameLst>
                                          <p:attrName>ppt_x</p:attrName>
                                        </p:attrNameLst>
                                      </p:cBhvr>
                                    </p:anim>
                                    <p:anim from="0" to="-1.0" calcmode="lin" valueType="num">
                                      <p:cBhvr>
                                        <p:cTn id="19" dur="400" decel="50000" autoRev="1" fill="hold">
                                          <p:stCondLst>
                                            <p:cond delay="1200"/>
                                          </p:stCondLst>
                                        </p:cTn>
                                        <p:tgtEl>
                                          <p:spTgt spid="3">
                                            <p:txEl>
                                              <p:pRg st="1" end="1"/>
                                            </p:txEl>
                                          </p:spTgt>
                                        </p:tgtEl>
                                        <p:attrNameLst>
                                          <p:attrName>xshear</p:attrName>
                                        </p:attrNameLst>
                                      </p:cBhvr>
                                    </p:anim>
                                    <p:animScale>
                                      <p:cBhvr>
                                        <p:cTn id="20" dur="400" decel="100000" autoRev="1" fill="hold">
                                          <p:stCondLst>
                                            <p:cond delay="1200"/>
                                          </p:stCondLst>
                                        </p:cTn>
                                        <p:tgtEl>
                                          <p:spTgt spid="3">
                                            <p:txEl>
                                              <p:pRg st="1" end="1"/>
                                            </p:txEl>
                                          </p:spTgt>
                                        </p:tgtEl>
                                      </p:cBhvr>
                                      <p:from x="100000" y="100000"/>
                                      <p:to x="80000" y="100000"/>
                                    </p:animScale>
                                    <p:anim by="(#ppt_h/3+#ppt_w*0.1)" calcmode="lin" valueType="num">
                                      <p:cBhvr additive="sum">
                                        <p:cTn id="21" dur="400" decel="100000" autoRev="1" fill="hold">
                                          <p:stCondLst>
                                            <p:cond delay="1200"/>
                                          </p:stCondLst>
                                        </p:cTn>
                                        <p:tgtEl>
                                          <p:spTgt spid="3">
                                            <p:txEl>
                                              <p:pRg st="1" end="1"/>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0034" y="474673"/>
            <a:ext cx="8229600" cy="4525963"/>
          </a:xfrm>
        </p:spPr>
        <p:txBody>
          <a:bodyPr/>
          <a:lstStyle/>
          <a:p>
            <a:endParaRPr lang="es-ES" dirty="0" smtClean="0"/>
          </a:p>
          <a:p>
            <a:pPr algn="just"/>
            <a:r>
              <a:rPr lang="es-ES" sz="2800" dirty="0" smtClean="0"/>
              <a:t>Casi la totalidad de productos que intentan vender estas páginas son libros electrónicos (e-</a:t>
            </a:r>
            <a:r>
              <a:rPr lang="es-ES" sz="2800" dirty="0" err="1" smtClean="0"/>
              <a:t>books</a:t>
            </a:r>
            <a:r>
              <a:rPr lang="es-ES" sz="2800" dirty="0" smtClean="0"/>
              <a:t>) que prometen que usando el método que te presentan, ganarás dinero de forma muy sencilla y casi al instante.</a:t>
            </a:r>
            <a:endParaRPr lang="es-ES" sz="2800" dirty="0"/>
          </a:p>
        </p:txBody>
      </p:sp>
      <p:pic>
        <p:nvPicPr>
          <p:cNvPr id="4" name="3 Imagen" descr="cover_200.jpg"/>
          <p:cNvPicPr>
            <a:picLocks noChangeAspect="1"/>
          </p:cNvPicPr>
          <p:nvPr/>
        </p:nvPicPr>
        <p:blipFill>
          <a:blip r:embed="rId3" cstate="print"/>
          <a:stretch>
            <a:fillRect/>
          </a:stretch>
        </p:blipFill>
        <p:spPr>
          <a:xfrm>
            <a:off x="6286512" y="3230586"/>
            <a:ext cx="2540000" cy="3556000"/>
          </a:xfrm>
          <a:prstGeom prst="rect">
            <a:avLst/>
          </a:prstGeom>
        </p:spPr>
      </p:pic>
      <p:pic>
        <p:nvPicPr>
          <p:cNvPr id="6" name="5 Imagen" descr="report1.jpg"/>
          <p:cNvPicPr>
            <a:picLocks noChangeAspect="1"/>
          </p:cNvPicPr>
          <p:nvPr/>
        </p:nvPicPr>
        <p:blipFill>
          <a:blip r:embed="rId4" cstate="print"/>
          <a:stretch>
            <a:fillRect/>
          </a:stretch>
        </p:blipFill>
        <p:spPr>
          <a:xfrm>
            <a:off x="3428992" y="3286124"/>
            <a:ext cx="2619375" cy="3495675"/>
          </a:xfrm>
          <a:prstGeom prst="rect">
            <a:avLst/>
          </a:prstGeom>
        </p:spPr>
      </p:pic>
      <p:pic>
        <p:nvPicPr>
          <p:cNvPr id="7" name="6 Imagen" descr="30daystosuccess.jpg"/>
          <p:cNvPicPr>
            <a:picLocks noChangeAspect="1"/>
          </p:cNvPicPr>
          <p:nvPr/>
        </p:nvPicPr>
        <p:blipFill>
          <a:blip r:embed="rId5" cstate="print"/>
          <a:stretch>
            <a:fillRect/>
          </a:stretch>
        </p:blipFill>
        <p:spPr>
          <a:xfrm>
            <a:off x="714348" y="3786190"/>
            <a:ext cx="1928826" cy="283835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2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2000"/>
                            </p:stCondLst>
                            <p:childTnLst>
                              <p:par>
                                <p:cTn id="12" presetID="35"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anim calcmode="lin" valueType="num">
                                      <p:cBhvr>
                                        <p:cTn id="15" dur="2000" fill="hold"/>
                                        <p:tgtEl>
                                          <p:spTgt spid="7"/>
                                        </p:tgtEl>
                                        <p:attrNameLst>
                                          <p:attrName>style.rotation</p:attrName>
                                        </p:attrNameLst>
                                      </p:cBhvr>
                                      <p:tavLst>
                                        <p:tav tm="0">
                                          <p:val>
                                            <p:fltVal val="720"/>
                                          </p:val>
                                        </p:tav>
                                        <p:tav tm="100000">
                                          <p:val>
                                            <p:fltVal val="0"/>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ppt_w</p:attrName>
                                        </p:attrNameLst>
                                      </p:cBhvr>
                                      <p:tavLst>
                                        <p:tav tm="0">
                                          <p:val>
                                            <p:fltVal val="0"/>
                                          </p:val>
                                        </p:tav>
                                        <p:tav tm="100000">
                                          <p:val>
                                            <p:strVal val="#ppt_w"/>
                                          </p:val>
                                        </p:tav>
                                      </p:tavLst>
                                    </p:anim>
                                  </p:childTnLst>
                                </p:cTn>
                              </p:par>
                            </p:childTnLst>
                          </p:cTn>
                        </p:par>
                        <p:par>
                          <p:cTn id="18" fill="hold">
                            <p:stCondLst>
                              <p:cond delay="4000"/>
                            </p:stCondLst>
                            <p:childTnLst>
                              <p:par>
                                <p:cTn id="19" presetID="3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800" decel="100000"/>
                                        <p:tgtEl>
                                          <p:spTgt spid="6"/>
                                        </p:tgtEl>
                                      </p:cBhvr>
                                    </p:animEffect>
                                    <p:anim calcmode="lin" valueType="num">
                                      <p:cBhvr>
                                        <p:cTn id="22" dur="800" decel="100000" fill="hold"/>
                                        <p:tgtEl>
                                          <p:spTgt spid="6"/>
                                        </p:tgtEl>
                                        <p:attrNameLst>
                                          <p:attrName>style.rotation</p:attrName>
                                        </p:attrNameLst>
                                      </p:cBhvr>
                                      <p:tavLst>
                                        <p:tav tm="0">
                                          <p:val>
                                            <p:fltVal val="-90"/>
                                          </p:val>
                                        </p:tav>
                                        <p:tav tm="100000">
                                          <p:val>
                                            <p:fltVal val="0"/>
                                          </p:val>
                                        </p:tav>
                                      </p:tavLst>
                                    </p:anim>
                                    <p:anim calcmode="lin" valueType="num">
                                      <p:cBhvr>
                                        <p:cTn id="23" dur="800" decel="100000" fill="hold"/>
                                        <p:tgtEl>
                                          <p:spTgt spid="6"/>
                                        </p:tgtEl>
                                        <p:attrNameLst>
                                          <p:attrName>ppt_x</p:attrName>
                                        </p:attrNameLst>
                                      </p:cBhvr>
                                      <p:tavLst>
                                        <p:tav tm="0">
                                          <p:val>
                                            <p:strVal val="#ppt_x+0.4"/>
                                          </p:val>
                                        </p:tav>
                                        <p:tav tm="100000">
                                          <p:val>
                                            <p:strVal val="#ppt_x-0.05"/>
                                          </p:val>
                                        </p:tav>
                                      </p:tavLst>
                                    </p:anim>
                                    <p:anim calcmode="lin" valueType="num">
                                      <p:cBhvr>
                                        <p:cTn id="24" dur="800" decel="100000" fill="hold"/>
                                        <p:tgtEl>
                                          <p:spTgt spid="6"/>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7" fill="hold">
                            <p:stCondLst>
                              <p:cond delay="5000"/>
                            </p:stCondLst>
                            <p:childTnLst>
                              <p:par>
                                <p:cTn id="28" presetID="29" presetClass="entr" presetSubtype="0"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1000" fill="hold"/>
                                        <p:tgtEl>
                                          <p:spTgt spid="4"/>
                                        </p:tgtEl>
                                        <p:attrNameLst>
                                          <p:attrName>ppt_x</p:attrName>
                                        </p:attrNameLst>
                                      </p:cBhvr>
                                      <p:tavLst>
                                        <p:tav tm="0">
                                          <p:val>
                                            <p:strVal val="#ppt_x-.2"/>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3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¿Cómo funciona esto?</a:t>
            </a:r>
            <a:endParaRPr lang="es-ES" dirty="0"/>
          </a:p>
        </p:txBody>
      </p:sp>
      <p:sp>
        <p:nvSpPr>
          <p:cNvPr id="3" name="2 Marcador de contenido"/>
          <p:cNvSpPr>
            <a:spLocks noGrp="1"/>
          </p:cNvSpPr>
          <p:nvPr>
            <p:ph idx="1"/>
          </p:nvPr>
        </p:nvSpPr>
        <p:spPr/>
        <p:txBody>
          <a:bodyPr>
            <a:normAutofit/>
          </a:bodyPr>
          <a:lstStyle/>
          <a:p>
            <a:endParaRPr lang="es-ES" dirty="0" smtClean="0"/>
          </a:p>
          <a:p>
            <a:r>
              <a:rPr lang="es-ES" dirty="0" smtClean="0"/>
              <a:t>Tenemos nuestra web preparada para la venta de productos sobre el I&amp;M, así que una vez registrada la web en una o más páginas de Intercambio de Tráfico, accedemos a su servicio para aumentar las visitas a nuestra web.</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 from="(-#ppt_w/2)" to="(#ppt_x)" calcmode="lin" valueType="num">
                                      <p:cBhvr>
                                        <p:cTn id="7" dur="1200" fill="hold">
                                          <p:stCondLst>
                                            <p:cond delay="0"/>
                                          </p:stCondLst>
                                        </p:cTn>
                                        <p:tgtEl>
                                          <p:spTgt spid="2"/>
                                        </p:tgtEl>
                                        <p:attrNameLst>
                                          <p:attrName>ppt_x</p:attrName>
                                        </p:attrNameLst>
                                      </p:cBhvr>
                                    </p:anim>
                                    <p:anim from="0" to="-1.0" calcmode="lin" valueType="num">
                                      <p:cBhvr>
                                        <p:cTn id="8" dur="400" decel="50000" autoRev="1" fill="hold">
                                          <p:stCondLst>
                                            <p:cond delay="1200"/>
                                          </p:stCondLst>
                                        </p:cTn>
                                        <p:tgtEl>
                                          <p:spTgt spid="2"/>
                                        </p:tgtEl>
                                        <p:attrNameLst>
                                          <p:attrName>xshear</p:attrName>
                                        </p:attrNameLst>
                                      </p:cBhvr>
                                    </p:anim>
                                    <p:animScale>
                                      <p:cBhvr>
                                        <p:cTn id="9" dur="400" decel="100000" autoRev="1" fill="hold">
                                          <p:stCondLst>
                                            <p:cond delay="1200"/>
                                          </p:stCondLst>
                                        </p:cTn>
                                        <p:tgtEl>
                                          <p:spTgt spid="2"/>
                                        </p:tgtEl>
                                      </p:cBhvr>
                                      <p:from x="100000" y="100000"/>
                                      <p:to x="80000" y="100000"/>
                                    </p:animScale>
                                    <p:anim by="(#ppt_h/3+#ppt_w*0.1)" calcmode="lin" valueType="num">
                                      <p:cBhvr additive="sum">
                                        <p:cTn id="10" dur="400" decel="100000" autoRev="1" fill="hold">
                                          <p:stCondLst>
                                            <p:cond delay="1200"/>
                                          </p:stCondLst>
                                        </p:cTn>
                                        <p:tgtEl>
                                          <p:spTgt spid="2"/>
                                        </p:tgtEl>
                                        <p:attrNameLst>
                                          <p:attrName>ppt_x</p:attrName>
                                        </p:attrNameLst>
                                      </p:cBhvr>
                                    </p:anim>
                                  </p:childTnLst>
                                </p:cTn>
                              </p:par>
                            </p:childTnLst>
                          </p:cTn>
                        </p:par>
                        <p:par>
                          <p:cTn id="11" fill="hold">
                            <p:stCondLst>
                              <p:cond delay="2000"/>
                            </p:stCondLst>
                            <p:childTnLst>
                              <p:par>
                                <p:cTn id="12" presetID="16" presetClass="emph" presetSubtype="0" fill="hold" grpId="1" nodeType="afterEffect">
                                  <p:stCondLst>
                                    <p:cond delay="0"/>
                                  </p:stCondLst>
                                  <p:iterate type="lt">
                                    <p:tmPct val="4000"/>
                                  </p:iterate>
                                  <p:childTnLst>
                                    <p:set>
                                      <p:cBhvr override="childStyle">
                                        <p:cTn id="13" dur="500" fill="hold"/>
                                        <p:tgtEl>
                                          <p:spTgt spid="2"/>
                                        </p:tgtEl>
                                        <p:attrNameLst>
                                          <p:attrName>style.color</p:attrName>
                                        </p:attrNameLst>
                                      </p:cBhvr>
                                      <p:to>
                                        <p:clrVal>
                                          <a:schemeClr val="accent2"/>
                                        </p:clrVal>
                                      </p:to>
                                    </p:set>
                                    <p:set>
                                      <p:cBhvr>
                                        <p:cTn id="14" dur="500" fill="hold"/>
                                        <p:tgtEl>
                                          <p:spTgt spid="2"/>
                                        </p:tgtEl>
                                        <p:attrNameLst>
                                          <p:attrName>fillcolor</p:attrName>
                                        </p:attrNameLst>
                                      </p:cBhvr>
                                      <p:to>
                                        <p:clrVal>
                                          <a:schemeClr val="accent2"/>
                                        </p:clrVal>
                                      </p:to>
                                    </p:set>
                                    <p:set>
                                      <p:cBhvr>
                                        <p:cTn id="15" dur="500" fill="hold"/>
                                        <p:tgtEl>
                                          <p:spTgt spid="2"/>
                                        </p:tgtEl>
                                        <p:attrNameLst>
                                          <p:attrName>fill.type</p:attrName>
                                        </p:attrNameLst>
                                      </p:cBhvr>
                                      <p:to>
                                        <p:strVal val="solid"/>
                                      </p:to>
                                    </p:set>
                                  </p:childTnLst>
                                </p:cTn>
                              </p:par>
                            </p:childTnLst>
                          </p:cTn>
                        </p:par>
                        <p:par>
                          <p:cTn id="16" fill="hold">
                            <p:stCondLst>
                              <p:cond delay="2840"/>
                            </p:stCondLst>
                            <p:childTnLst>
                              <p:par>
                                <p:cTn id="17" presetID="18" presetClass="entr" presetSubtype="12"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strips(downLeft)">
                                      <p:cBhvr>
                                        <p:cTn id="19"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juego2-1.jpg"/>
          <p:cNvPicPr>
            <a:picLocks noChangeAspect="1"/>
          </p:cNvPicPr>
          <p:nvPr/>
        </p:nvPicPr>
        <p:blipFill>
          <a:blip r:embed="rId3" cstate="print"/>
          <a:stretch>
            <a:fillRect/>
          </a:stretch>
        </p:blipFill>
        <p:spPr>
          <a:xfrm>
            <a:off x="1214414" y="4500570"/>
            <a:ext cx="6068828" cy="1143008"/>
          </a:xfrm>
          <a:prstGeom prst="rect">
            <a:avLst/>
          </a:prstGeom>
        </p:spPr>
      </p:pic>
      <p:pic>
        <p:nvPicPr>
          <p:cNvPr id="7" name="6 Imagen" descr="juego2.jpg"/>
          <p:cNvPicPr>
            <a:picLocks noChangeAspect="1"/>
          </p:cNvPicPr>
          <p:nvPr/>
        </p:nvPicPr>
        <p:blipFill>
          <a:blip r:embed="rId4" cstate="print"/>
          <a:stretch>
            <a:fillRect/>
          </a:stretch>
        </p:blipFill>
        <p:spPr>
          <a:xfrm>
            <a:off x="1214414" y="4529151"/>
            <a:ext cx="6392766" cy="1185865"/>
          </a:xfrm>
          <a:prstGeom prst="rect">
            <a:avLst/>
          </a:prstGeom>
        </p:spPr>
      </p:pic>
      <p:pic>
        <p:nvPicPr>
          <p:cNvPr id="5" name="4 Imagen" descr="tiempoespera1.jpg"/>
          <p:cNvPicPr>
            <a:picLocks noChangeAspect="1"/>
          </p:cNvPicPr>
          <p:nvPr/>
        </p:nvPicPr>
        <p:blipFill>
          <a:blip r:embed="rId5" cstate="print"/>
          <a:stretch>
            <a:fillRect/>
          </a:stretch>
        </p:blipFill>
        <p:spPr>
          <a:xfrm>
            <a:off x="857224" y="3214686"/>
            <a:ext cx="7600950" cy="619125"/>
          </a:xfrm>
          <a:prstGeom prst="rect">
            <a:avLst/>
          </a:prstGeom>
        </p:spPr>
      </p:pic>
      <p:sp>
        <p:nvSpPr>
          <p:cNvPr id="3" name="2 Marcador de contenido"/>
          <p:cNvSpPr>
            <a:spLocks noGrp="1"/>
          </p:cNvSpPr>
          <p:nvPr>
            <p:ph idx="1"/>
          </p:nvPr>
        </p:nvSpPr>
        <p:spPr>
          <a:xfrm>
            <a:off x="457200" y="-382583"/>
            <a:ext cx="8229600" cy="4525963"/>
          </a:xfrm>
        </p:spPr>
        <p:txBody>
          <a:bodyPr>
            <a:normAutofit/>
          </a:bodyPr>
          <a:lstStyle/>
          <a:p>
            <a:endParaRPr lang="es-ES" dirty="0" smtClean="0"/>
          </a:p>
          <a:p>
            <a:pPr algn="just"/>
            <a:r>
              <a:rPr lang="es-ES" sz="2800" dirty="0" smtClean="0"/>
              <a:t>Nuestro único trabajo consiste en ir </a:t>
            </a:r>
            <a:r>
              <a:rPr lang="es-ES" sz="2800" dirty="0" err="1" smtClean="0"/>
              <a:t>clickeando</a:t>
            </a:r>
            <a:r>
              <a:rPr lang="es-ES" sz="2800" dirty="0" smtClean="0"/>
              <a:t> allí donde el programa nos diga. Cada vez que hagamos </a:t>
            </a:r>
            <a:r>
              <a:rPr lang="es-ES" sz="2800" dirty="0" err="1" smtClean="0"/>
              <a:t>click</a:t>
            </a:r>
            <a:r>
              <a:rPr lang="es-ES" sz="2800" dirty="0" smtClean="0"/>
              <a:t> el programa nos redirigirá a una página que nos intentará vender algún producto. Con cada </a:t>
            </a:r>
            <a:r>
              <a:rPr lang="es-ES" sz="2800" dirty="0" err="1" smtClean="0"/>
              <a:t>click</a:t>
            </a:r>
            <a:r>
              <a:rPr lang="es-ES" sz="2800" dirty="0" smtClean="0"/>
              <a:t> el programa agregará créditos a nuestra cuenta que servirán luego para proporcionar visitas a nuestra propia web.</a:t>
            </a:r>
          </a:p>
        </p:txBody>
      </p:sp>
      <p:pic>
        <p:nvPicPr>
          <p:cNvPr id="4" name="3 Imagen" descr="juego1.jpg"/>
          <p:cNvPicPr>
            <a:picLocks noChangeAspect="1"/>
          </p:cNvPicPr>
          <p:nvPr/>
        </p:nvPicPr>
        <p:blipFill>
          <a:blip r:embed="rId6" cstate="print"/>
          <a:stretch>
            <a:fillRect/>
          </a:stretch>
        </p:blipFill>
        <p:spPr>
          <a:xfrm>
            <a:off x="857224" y="3238503"/>
            <a:ext cx="7543800" cy="6191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10" dur="2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3">
                                            <p:txEl>
                                              <p:pRg st="1" end="1"/>
                                            </p:txEl>
                                          </p:spTgt>
                                        </p:tgtEl>
                                      </p:cBhvr>
                                    </p:animEffect>
                                  </p:childTnLst>
                                </p:cTn>
                              </p:par>
                            </p:childTnLst>
                          </p:cTn>
                        </p:par>
                        <p:par>
                          <p:cTn id="15" fill="hold">
                            <p:stCondLst>
                              <p:cond delay="2000"/>
                            </p:stCondLst>
                            <p:childTnLst>
                              <p:par>
                                <p:cTn id="16" presetID="29"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000" fill="hold"/>
                                        <p:tgtEl>
                                          <p:spTgt spid="4"/>
                                        </p:tgtEl>
                                        <p:attrNameLst>
                                          <p:attrName>ppt_x</p:attrName>
                                        </p:attrNameLst>
                                      </p:cBhvr>
                                      <p:tavLst>
                                        <p:tav tm="0">
                                          <p:val>
                                            <p:strVal val="#ppt_x-.2"/>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0" dur="1000"/>
                                        <p:tgtEl>
                                          <p:spTgt spid="4"/>
                                        </p:tgtEl>
                                      </p:cBhvr>
                                    </p:animEffect>
                                  </p:childTnLst>
                                </p:cTn>
                              </p:par>
                            </p:childTnLst>
                          </p:cTn>
                        </p:par>
                        <p:par>
                          <p:cTn id="21" fill="hold">
                            <p:stCondLst>
                              <p:cond delay="3000"/>
                            </p:stCondLst>
                            <p:childTnLst>
                              <p:par>
                                <p:cTn id="22" presetID="1"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childTnLst>
                                </p:cTn>
                              </p:par>
                            </p:childTnLst>
                          </p:cTn>
                        </p:par>
                        <p:par>
                          <p:cTn id="24" fill="hold">
                            <p:stCondLst>
                              <p:cond delay="3000"/>
                            </p:stCondLst>
                            <p:childTnLst>
                              <p:par>
                                <p:cTn id="25" presetID="42" presetClass="path" presetSubtype="0" accel="50000" decel="50000" fill="hold" nodeType="afterEffect">
                                  <p:stCondLst>
                                    <p:cond delay="0"/>
                                  </p:stCondLst>
                                  <p:childTnLst>
                                    <p:animMotion origin="layout" path="M 1.38889E-6 -1.85185E-6 L 1.38889E-6 0.09468 " pathEditMode="relative" rAng="0" ptsTypes="AA">
                                      <p:cBhvr>
                                        <p:cTn id="26" dur="2000" fill="hold"/>
                                        <p:tgtEl>
                                          <p:spTgt spid="5"/>
                                        </p:tgtEl>
                                        <p:attrNameLst>
                                          <p:attrName>ppt_x</p:attrName>
                                          <p:attrName>ppt_y</p:attrName>
                                        </p:attrNameLst>
                                      </p:cBhvr>
                                      <p:rCtr x="0" y="47"/>
                                    </p:animMotion>
                                  </p:childTnLst>
                                </p:cTn>
                              </p:par>
                            </p:childTnLst>
                          </p:cTn>
                        </p:par>
                        <p:par>
                          <p:cTn id="27" fill="hold">
                            <p:stCondLst>
                              <p:cond delay="5000"/>
                            </p:stCondLst>
                            <p:childTnLst>
                              <p:par>
                                <p:cTn id="28" presetID="29" presetClass="entr" presetSubtype="0"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1000" fill="hold"/>
                                        <p:tgtEl>
                                          <p:spTgt spid="7"/>
                                        </p:tgtEl>
                                        <p:attrNameLst>
                                          <p:attrName>ppt_x</p:attrName>
                                        </p:attrNameLst>
                                      </p:cBhvr>
                                      <p:tavLst>
                                        <p:tav tm="0">
                                          <p:val>
                                            <p:strVal val="#ppt_x-.2"/>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2" dur="10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42" presetClass="path" presetSubtype="0" accel="50000" decel="50000" fill="hold" nodeType="clickEffect">
                                  <p:stCondLst>
                                    <p:cond delay="0"/>
                                  </p:stCondLst>
                                  <p:childTnLst>
                                    <p:animMotion origin="layout" path="M 0.004 0.04398 L 0.004 0.16991 " pathEditMode="relative" rAng="0" ptsTypes="AA">
                                      <p:cBhvr>
                                        <p:cTn id="40" dur="2000" fill="hold"/>
                                        <p:tgtEl>
                                          <p:spTgt spid="6"/>
                                        </p:tgtEl>
                                        <p:attrNameLst>
                                          <p:attrName>ppt_x</p:attrName>
                                          <p:attrName>ppt_y</p:attrName>
                                        </p:attrNameLst>
                                      </p:cBhvr>
                                      <p:rCtr x="0" y="6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571480"/>
            <a:ext cx="8229600" cy="4525963"/>
          </a:xfrm>
        </p:spPr>
        <p:txBody>
          <a:bodyPr>
            <a:normAutofit fontScale="92500"/>
          </a:bodyPr>
          <a:lstStyle/>
          <a:p>
            <a:endParaRPr lang="es-ES" dirty="0" smtClean="0"/>
          </a:p>
          <a:p>
            <a:r>
              <a:rPr lang="es-ES" dirty="0" smtClean="0"/>
              <a:t>El hecho es, que las visitas a nuestra web que nos asegura el programa, no es más que lo mismo que estamos haciendo. Nosotros hacemos </a:t>
            </a:r>
            <a:r>
              <a:rPr lang="es-ES" dirty="0" err="1" smtClean="0"/>
              <a:t>click</a:t>
            </a:r>
            <a:r>
              <a:rPr lang="es-ES" dirty="0" smtClean="0"/>
              <a:t>, y nos sale una página que pertenece a un cliente como nosotros, nos quiere vender algo, pero nosotros volvemos a hacer </a:t>
            </a:r>
            <a:r>
              <a:rPr lang="es-ES" dirty="0" err="1" smtClean="0"/>
              <a:t>click</a:t>
            </a:r>
            <a:r>
              <a:rPr lang="es-ES" dirty="0" smtClean="0"/>
              <a:t> y esa página desaparece apareciendo otra en su lugar, y así repetidamente.</a:t>
            </a:r>
            <a:endParaRPr lang="es-ES" dirty="0"/>
          </a:p>
        </p:txBody>
      </p:sp>
      <p:pic>
        <p:nvPicPr>
          <p:cNvPr id="4" name="3 Imagen" descr="32bn1,m.gif"/>
          <p:cNvPicPr>
            <a:picLocks noChangeAspect="1"/>
          </p:cNvPicPr>
          <p:nvPr/>
        </p:nvPicPr>
        <p:blipFill>
          <a:blip r:embed="rId3" cstate="print"/>
          <a:stretch>
            <a:fillRect/>
          </a:stretch>
        </p:blipFill>
        <p:spPr>
          <a:xfrm>
            <a:off x="3786182" y="5072074"/>
            <a:ext cx="1525411" cy="128588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10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10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11" fill="hold">
                            <p:stCondLst>
                              <p:cond delay="1000"/>
                            </p:stCondLst>
                            <p:childTnLst>
                              <p:par>
                                <p:cTn id="12" presetID="48" presetClass="entr" presetSubtype="0" accel="5000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 dur="2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Effect transition="in" filter="fad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500174"/>
            <a:ext cx="8229600" cy="4525963"/>
          </a:xfrm>
        </p:spPr>
        <p:txBody>
          <a:bodyPr>
            <a:normAutofit/>
          </a:bodyPr>
          <a:lstStyle/>
          <a:p>
            <a:r>
              <a:rPr lang="es-ES" dirty="0" smtClean="0"/>
              <a:t> </a:t>
            </a:r>
          </a:p>
          <a:p>
            <a:endParaRPr lang="es-ES" dirty="0" smtClean="0"/>
          </a:p>
          <a:p>
            <a:pPr>
              <a:buNone/>
            </a:pPr>
            <a:endParaRPr lang="es-ES" dirty="0" smtClean="0"/>
          </a:p>
          <a:p>
            <a:pPr>
              <a:buNone/>
            </a:pPr>
            <a:endParaRPr lang="es-ES" dirty="0" smtClean="0"/>
          </a:p>
          <a:p>
            <a:r>
              <a:rPr lang="es-ES" dirty="0" smtClean="0"/>
              <a:t> </a:t>
            </a:r>
          </a:p>
        </p:txBody>
      </p:sp>
      <p:sp>
        <p:nvSpPr>
          <p:cNvPr id="4" name="3 CuadroTexto"/>
          <p:cNvSpPr txBox="1"/>
          <p:nvPr/>
        </p:nvSpPr>
        <p:spPr>
          <a:xfrm>
            <a:off x="857224" y="1428736"/>
            <a:ext cx="7643866" cy="1661993"/>
          </a:xfrm>
          <a:prstGeom prst="rect">
            <a:avLst/>
          </a:prstGeom>
          <a:noFill/>
        </p:spPr>
        <p:txBody>
          <a:bodyPr wrap="square" rtlCol="0">
            <a:spAutoFit/>
          </a:bodyPr>
          <a:lstStyle/>
          <a:p>
            <a:pPr algn="just"/>
            <a:r>
              <a:rPr lang="es-ES" sz="2800" dirty="0" smtClean="0"/>
              <a:t>En resumen, hacer uso de estas páginas no sirve prácticamente de nada, ya que no nos aseguran que vayamos a conseguir vender algo.</a:t>
            </a:r>
          </a:p>
          <a:p>
            <a:endParaRPr lang="es-ES" dirty="0"/>
          </a:p>
        </p:txBody>
      </p:sp>
      <p:sp>
        <p:nvSpPr>
          <p:cNvPr id="5" name="4 CuadroTexto"/>
          <p:cNvSpPr txBox="1"/>
          <p:nvPr/>
        </p:nvSpPr>
        <p:spPr>
          <a:xfrm>
            <a:off x="857224" y="3896875"/>
            <a:ext cx="7715304" cy="2246769"/>
          </a:xfrm>
          <a:prstGeom prst="rect">
            <a:avLst/>
          </a:prstGeom>
          <a:noFill/>
        </p:spPr>
        <p:txBody>
          <a:bodyPr wrap="square" rtlCol="0">
            <a:spAutoFit/>
          </a:bodyPr>
          <a:lstStyle/>
          <a:p>
            <a:pPr algn="just"/>
            <a:r>
              <a:rPr lang="es-ES" sz="2800" dirty="0" smtClean="0"/>
              <a:t>Lo único que consiguen estas webs de Intercambio de Tráfico es su propio beneficio ya que cientos y miles de usuarios las utilizan creyendo en su beneficio y haciendo a la vez que estas webs ganen mucho dinero en publicidad.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2000"/>
                                        <p:tgtEl>
                                          <p:spTgt spid="4"/>
                                        </p:tgtEl>
                                      </p:cBhvr>
                                    </p:animEffect>
                                  </p:childTnLst>
                                </p:cTn>
                              </p:par>
                            </p:childTnLst>
                          </p:cTn>
                        </p:par>
                        <p:par>
                          <p:cTn id="8" fill="hold">
                            <p:stCondLst>
                              <p:cond delay="2000"/>
                            </p:stCondLst>
                            <p:childTnLst>
                              <p:par>
                                <p:cTn id="9" presetID="18" presetClass="entr" presetSubtype="9"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trips(up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7158" y="500042"/>
            <a:ext cx="8229600" cy="4525963"/>
          </a:xfrm>
        </p:spPr>
        <p:txBody>
          <a:bodyPr>
            <a:noAutofit/>
          </a:bodyPr>
          <a:lstStyle/>
          <a:p>
            <a:pPr>
              <a:buNone/>
            </a:pPr>
            <a:endParaRPr lang="es-ES" sz="2800" dirty="0" smtClean="0"/>
          </a:p>
          <a:p>
            <a:r>
              <a:rPr lang="es-ES" sz="2800" dirty="0" smtClean="0"/>
              <a:t> </a:t>
            </a:r>
          </a:p>
          <a:p>
            <a:endParaRPr lang="es-ES" sz="2800" dirty="0" smtClean="0"/>
          </a:p>
          <a:p>
            <a:endParaRPr lang="es-ES" sz="2800" dirty="0" smtClean="0"/>
          </a:p>
          <a:p>
            <a:pPr>
              <a:buNone/>
            </a:pPr>
            <a:endParaRPr lang="es-ES" sz="2800" dirty="0" smtClean="0"/>
          </a:p>
          <a:p>
            <a:r>
              <a:rPr lang="es-ES" sz="2800" dirty="0" smtClean="0"/>
              <a:t> </a:t>
            </a:r>
          </a:p>
          <a:p>
            <a:endParaRPr lang="es-ES" sz="2800" dirty="0" smtClean="0"/>
          </a:p>
          <a:p>
            <a:pPr>
              <a:buNone/>
            </a:pPr>
            <a:endParaRPr lang="es-ES" sz="2800" dirty="0" smtClean="0"/>
          </a:p>
          <a:p>
            <a:r>
              <a:rPr lang="es-ES" sz="2800" dirty="0" smtClean="0"/>
              <a:t> </a:t>
            </a:r>
          </a:p>
        </p:txBody>
      </p:sp>
      <p:sp>
        <p:nvSpPr>
          <p:cNvPr id="4" name="3 CuadroTexto"/>
          <p:cNvSpPr txBox="1"/>
          <p:nvPr/>
        </p:nvSpPr>
        <p:spPr>
          <a:xfrm>
            <a:off x="642910" y="1000109"/>
            <a:ext cx="8143932" cy="1857387"/>
          </a:xfrm>
          <a:prstGeom prst="rect">
            <a:avLst/>
          </a:prstGeom>
          <a:noFill/>
        </p:spPr>
        <p:txBody>
          <a:bodyPr wrap="square" rtlCol="0">
            <a:spAutoFit/>
          </a:bodyPr>
          <a:lstStyle/>
          <a:p>
            <a:pPr algn="just"/>
            <a:r>
              <a:rPr lang="es-ES" sz="2400" dirty="0" smtClean="0"/>
              <a:t>En esta pirámide, el primer escalón sería el posible cliente de las webs que venden el material de I&amp;M. Compra ese material pensando en que con ello podrá ganar dinero de forma fácil y rápido.</a:t>
            </a:r>
          </a:p>
          <a:p>
            <a:endParaRPr lang="es-ES" dirty="0"/>
          </a:p>
        </p:txBody>
      </p:sp>
      <p:sp>
        <p:nvSpPr>
          <p:cNvPr id="5" name="4 CuadroTexto"/>
          <p:cNvSpPr txBox="1"/>
          <p:nvPr/>
        </p:nvSpPr>
        <p:spPr>
          <a:xfrm>
            <a:off x="714348" y="3073786"/>
            <a:ext cx="8143932" cy="1200329"/>
          </a:xfrm>
          <a:prstGeom prst="rect">
            <a:avLst/>
          </a:prstGeom>
          <a:noFill/>
        </p:spPr>
        <p:txBody>
          <a:bodyPr wrap="square" rtlCol="0">
            <a:spAutoFit/>
          </a:bodyPr>
          <a:lstStyle/>
          <a:p>
            <a:pPr algn="just"/>
            <a:r>
              <a:rPr lang="es-ES" sz="2400" dirty="0" smtClean="0"/>
              <a:t>El siguiente escalón serian las propias webs que venden el material, ya que lo venden con el único propósito de ganar dinero fácil y rápido, otra estrategia de I&amp;M.</a:t>
            </a:r>
            <a:endParaRPr lang="es-ES" sz="2400" dirty="0"/>
          </a:p>
        </p:txBody>
      </p:sp>
      <p:sp>
        <p:nvSpPr>
          <p:cNvPr id="6" name="5 CuadroTexto"/>
          <p:cNvSpPr txBox="1"/>
          <p:nvPr/>
        </p:nvSpPr>
        <p:spPr>
          <a:xfrm>
            <a:off x="714348" y="4643446"/>
            <a:ext cx="8215370" cy="1200329"/>
          </a:xfrm>
          <a:prstGeom prst="rect">
            <a:avLst/>
          </a:prstGeom>
          <a:noFill/>
        </p:spPr>
        <p:txBody>
          <a:bodyPr wrap="square" rtlCol="0">
            <a:spAutoFit/>
          </a:bodyPr>
          <a:lstStyle/>
          <a:p>
            <a:pPr algn="just"/>
            <a:r>
              <a:rPr lang="es-ES" sz="2400" dirty="0" smtClean="0"/>
              <a:t>Y por último, el escalón más alto, las páginas de Intercambio de Tráfico, que son las únicas que sí tienen asegurado un beneficio por publicidad. Esto es por supuesto otra estrategia de I&amp;M.</a:t>
            </a:r>
            <a:endParaRPr lang="es-E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childTnLst>
                          </p:cTn>
                        </p:par>
                        <p:par>
                          <p:cTn id="10" fill="hold">
                            <p:stCondLst>
                              <p:cond delay="2000"/>
                            </p:stCondLst>
                            <p:childTnLst>
                              <p:par>
                                <p:cTn id="11" presetID="39" presetClass="entr" presetSubtype="0" accel="10000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4" dur="1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5" dur="1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3000"/>
                            </p:stCondLst>
                            <p:childTnLst>
                              <p:par>
                                <p:cTn id="18" presetID="18" presetClass="entr" presetSubtype="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strips(downRight)">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312</TotalTime>
  <Words>639</Words>
  <Application>Microsoft Office PowerPoint</Application>
  <PresentationFormat>Presentación en pantalla (4:3)</PresentationFormat>
  <Paragraphs>85</Paragraphs>
  <Slides>12</Slides>
  <Notes>12</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Tema de Office</vt:lpstr>
      <vt:lpstr>Intercambio de Tráfico</vt:lpstr>
      <vt:lpstr>¿Qué es el Intercambio de Tráfico?</vt:lpstr>
      <vt:lpstr>¿Cuál es su funcionamiento?</vt:lpstr>
      <vt:lpstr>Diapositiva 4</vt:lpstr>
      <vt:lpstr>Internet &amp; Marketing</vt:lpstr>
      <vt:lpstr>¿Qué pueden vender estas webs?</vt:lpstr>
      <vt:lpstr>Diapositiva 7</vt:lpstr>
      <vt:lpstr>¿Cómo funciona esto?</vt:lpstr>
      <vt:lpstr>Diapositiva 9</vt:lpstr>
      <vt:lpstr>Diapositiva 10</vt:lpstr>
      <vt:lpstr>Diapositiva 11</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Intercambio de Tráfico</dc:title>
  <dc:creator>Vin</dc:creator>
  <cp:lastModifiedBy>Vin</cp:lastModifiedBy>
  <cp:revision>53</cp:revision>
  <dcterms:created xsi:type="dcterms:W3CDTF">2010-01-15T22:22:29Z</dcterms:created>
  <dcterms:modified xsi:type="dcterms:W3CDTF">2010-01-17T18:12:58Z</dcterms:modified>
</cp:coreProperties>
</file>