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1"/>
  </p:notesMasterIdLst>
  <p:sldIdLst>
    <p:sldId id="256" r:id="rId2"/>
    <p:sldId id="341" r:id="rId3"/>
    <p:sldId id="383" r:id="rId4"/>
    <p:sldId id="408" r:id="rId5"/>
    <p:sldId id="391" r:id="rId6"/>
    <p:sldId id="392" r:id="rId7"/>
    <p:sldId id="421" r:id="rId8"/>
    <p:sldId id="422" r:id="rId9"/>
    <p:sldId id="411" r:id="rId10"/>
    <p:sldId id="390" r:id="rId11"/>
    <p:sldId id="394" r:id="rId12"/>
    <p:sldId id="409" r:id="rId13"/>
    <p:sldId id="418" r:id="rId14"/>
    <p:sldId id="419" r:id="rId15"/>
    <p:sldId id="412" r:id="rId16"/>
    <p:sldId id="416" r:id="rId17"/>
    <p:sldId id="423" r:id="rId18"/>
    <p:sldId id="425" r:id="rId19"/>
    <p:sldId id="426" r:id="rId20"/>
    <p:sldId id="427" r:id="rId21"/>
    <p:sldId id="420" r:id="rId22"/>
    <p:sldId id="406" r:id="rId23"/>
    <p:sldId id="405" r:id="rId24"/>
    <p:sldId id="413" r:id="rId25"/>
    <p:sldId id="429" r:id="rId26"/>
    <p:sldId id="430" r:id="rId27"/>
    <p:sldId id="431" r:id="rId28"/>
    <p:sldId id="432" r:id="rId29"/>
    <p:sldId id="263" r:id="rId30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8B2"/>
    <a:srgbClr val="EFEFED"/>
    <a:srgbClr val="EDECE7"/>
    <a:srgbClr val="F5F2EB"/>
    <a:srgbClr val="FBFAF7"/>
    <a:srgbClr val="F1EDE7"/>
    <a:srgbClr val="EFEBE1"/>
    <a:srgbClr val="E4D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35" autoAdjust="0"/>
    <p:restoredTop sz="98116" autoAdjust="0"/>
  </p:normalViewPr>
  <p:slideViewPr>
    <p:cSldViewPr snapToGrid="0">
      <p:cViewPr varScale="1">
        <p:scale>
          <a:sx n="72" d="100"/>
          <a:sy n="72" d="100"/>
        </p:scale>
        <p:origin x="942" y="78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32F9716E-9D89-4F98-BDB3-8EE33DAB9D85}" type="datetimeFigureOut">
              <a:rPr lang="en-GB" smtClean="0"/>
              <a:pPr/>
              <a:t>05/06/2025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3D5585E5-F1AF-4426-96C1-CA03EE7CAAB0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675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731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67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544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98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668D2-6EF5-0BE4-4744-61F5D19A16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B95F7C67-C354-5293-6AA3-EA6B7590F5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1E8D75DF-55F6-F48D-8D20-B128AE9C7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33BFD70-F46B-EBE4-0B09-1AA834F960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872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67752-24EC-44D7-0468-38E0118F10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0E24863A-2D77-CD1A-FCDE-C3BE628D82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47F19C40-776A-C11A-1B3D-CA857495C9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736B65C-1609-8B93-D6FB-65D316506F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875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3632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6755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4E762-EB74-AFAC-1A64-395E9628E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612F00F2-3ABD-353F-0FCE-8CFD262000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3B01ABDE-E3A5-DDA1-1C0C-D635E3A15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EB34710F-8435-2DFA-8CF9-BFE5392B0F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9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A49E16-CF9C-2024-AD08-CF89ACF5C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EE68ED87-7572-3ABE-0011-EED6431AA6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AD92C7E1-3A1F-58B5-F881-4F00D54152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052D5562-7247-DEBC-7314-6BC4F44D05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790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15E98-FA7A-6FA2-773A-44BBA0FC2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6189AD7D-6D3E-D0C0-EB0E-B07B2D8141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5C70ED59-9400-D09E-2A0C-29408039E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CC259DA-2521-1C03-EE4D-65D585190B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053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720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BE053-2E45-AFD2-0770-C3DF6E3D4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7B9AA5E4-5396-1CAA-7CB5-9E498B5950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D3CBA61E-5738-BFAA-E9B3-D887679D8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59B1D1C6-879C-D32B-233D-AC040EF642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904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F609B-352A-61B1-E438-75CB22EE11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6E8BDBCA-9BFB-6B00-2C20-8AC47FED49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34469191-EB9B-B3CC-10CD-569305A2B9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6E71DC0A-0152-406B-5691-A17C90089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8898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1895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8461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2476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448B7-F0AD-4191-197D-1DCD4812F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1394616E-A643-801E-C6E9-E83684423F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DD57F43-7807-AB8B-2060-D4721BFE8A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2F226F3-98D2-449E-F76C-929E6A7C9F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7824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56441-2796-2AAC-2DBD-766240375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16134D42-E2DE-522E-DA20-5CFE4EF241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00CCBD40-1911-F9C4-7309-7A1D2C419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A45CCE2-517E-F211-39BA-6D5D27EF6A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781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FE9FF-EDF8-AC3C-58EB-9DE51B50E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1DF58AFF-F20D-3185-CEF5-4FBB6B97F8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779706FA-A88E-F254-7DCF-BEA78E7A3F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766710FD-9004-C67F-C864-2C652C1B39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5678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DABE5-BAC0-0711-3DED-74D3249A9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A7B3273A-055E-65B1-1BC5-148A80DA12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C1F7D68B-3ED7-1AFC-99CD-1B749B508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C4754B87-47A8-BC8D-4F2C-42760F0998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36693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726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345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561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098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2753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22FEB-2073-9DF0-C65E-94C966938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5C3872C2-233D-364C-E334-ED83139D58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28DB1151-01C8-81D2-6495-C0D131F80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40E59E03-608A-077F-EAF8-35C8CF6F43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148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F550F-CC05-F1DB-AD3C-B0BF08684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>
            <a:extLst>
              <a:ext uri="{FF2B5EF4-FFF2-40B4-BE49-F238E27FC236}">
                <a16:creationId xmlns:a16="http://schemas.microsoft.com/office/drawing/2014/main" id="{2EEB098E-AF93-C004-BA2F-0B61911E60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>
            <a:extLst>
              <a:ext uri="{FF2B5EF4-FFF2-40B4-BE49-F238E27FC236}">
                <a16:creationId xmlns:a16="http://schemas.microsoft.com/office/drawing/2014/main" id="{80C99260-C21C-3F75-6DB8-C78E1FDDE1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>
            <a:extLst>
              <a:ext uri="{FF2B5EF4-FFF2-40B4-BE49-F238E27FC236}">
                <a16:creationId xmlns:a16="http://schemas.microsoft.com/office/drawing/2014/main" id="{2162C476-F2C4-3D34-F83B-57931D0460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9019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585E5-F1AF-4426-96C1-CA03EE7CAAB0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2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35"/>
            <a:ext cx="84201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D84-F2CD-4D08-8023-6EB33E3B2773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B015E-F4D2-4DBD-8D31-CB6D722AA56A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49"/>
            <a:ext cx="222885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49"/>
            <a:ext cx="652145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2EDA-CBDA-4086-B085-308620EA3F96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40CB-C0CC-454E-ADCB-A47B3BA6C869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7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7B3A3-1071-4CAD-ABD1-92A74F9BBDC4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9530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5550" y="1600207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E22F4-1071-470C-BFF7-E77EA7A6BEA6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7" y="1535113"/>
            <a:ext cx="43785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7" y="2174875"/>
            <a:ext cx="43785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982D-5E4C-4E07-AA3E-95C925F93C4D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20762-6F53-4237-A1C4-681AFB84CC0F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71201-4F24-41C6-9123-84812B03B04E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61"/>
            <a:ext cx="553773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4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C8C61-5049-4C6E-A6ED-241E26552AF3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B6385-13F6-4DC8-8277-FA99D6F73C02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7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1543E-AC26-43B5-B5CF-9C3EE2738871}" type="datetime1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6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6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ural.uv.es/diazsua/index.html" TargetMode="Externa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35114" y="2861599"/>
            <a:ext cx="7651457" cy="1470025"/>
          </a:xfrm>
        </p:spPr>
        <p:txBody>
          <a:bodyPr>
            <a:noAutofit/>
          </a:bodyPr>
          <a:lstStyle/>
          <a:p>
            <a:r>
              <a:rPr lang="es-ES" sz="2800" b="1" dirty="0">
                <a:latin typeface="+mn-lt"/>
                <a:cs typeface="Arial" panose="020B0604020202020204" pitchFamily="34" charset="0"/>
              </a:rPr>
              <a:t>Investigación Científica para Proyectos de Ingeniería de Software </a:t>
            </a:r>
            <a:endParaRPr lang="en-US" sz="28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0467" y="5034175"/>
            <a:ext cx="8460753" cy="127264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Jorge Eduardo Díaz Suárez</a:t>
            </a:r>
          </a:p>
          <a:p>
            <a:pPr>
              <a:spcBef>
                <a:spcPts val="0"/>
              </a:spcBef>
            </a:pPr>
            <a:r>
              <a:rPr lang="en-GB" sz="2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PhD. In Computer Science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637404" y="2556937"/>
            <a:ext cx="86311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779509" y="4636286"/>
            <a:ext cx="863119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8CB842BF-CDF9-8558-8CA5-76259EAB9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222" y="616230"/>
            <a:ext cx="3833555" cy="156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63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>
                <a:cs typeface="Arial" panose="020B0604020202020204" pitchFamily="34" charset="0"/>
              </a:rPr>
              <a:t>II. Ingeniería de Software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5FEBF64-9BD6-8DF5-1862-00FA891941AB}"/>
              </a:ext>
            </a:extLst>
          </p:cNvPr>
          <p:cNvSpPr txBox="1"/>
          <p:nvPr/>
        </p:nvSpPr>
        <p:spPr>
          <a:xfrm>
            <a:off x="910378" y="1562174"/>
            <a:ext cx="5066352" cy="3276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latin typeface="+mj-lt"/>
                <a:cs typeface="Arial" panose="020B0604020202020204" pitchFamily="34" charset="0"/>
              </a:rPr>
              <a:t>Se refiere al proceso de aplicar principios, metodologías, arquitecturas y patrones para desarrollar programas de software. Estos programas se utilizan para resolver problemas, facilitar tareas y mejorar la eficiencia en diversas áreas, como la industria, la educación y la investigación.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B9DE5A9-28A9-4307-6F00-152A915D2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467" y="1875735"/>
            <a:ext cx="2400300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939934A-6C23-B1D5-91FB-3108FA72C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8105" y="3953082"/>
            <a:ext cx="28670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3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>
                <a:cs typeface="Arial" panose="020B0604020202020204" pitchFamily="34" charset="0"/>
              </a:rPr>
              <a:t>II. Ingeniería de Software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11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5FEBF64-9BD6-8DF5-1862-00FA891941AB}"/>
              </a:ext>
            </a:extLst>
          </p:cNvPr>
          <p:cNvSpPr txBox="1"/>
          <p:nvPr/>
        </p:nvSpPr>
        <p:spPr>
          <a:xfrm>
            <a:off x="1119649" y="1480070"/>
            <a:ext cx="463030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latin typeface="+mj-lt"/>
                <a:cs typeface="Arial" panose="020B0604020202020204" pitchFamily="34" charset="0"/>
              </a:rPr>
              <a:t>Desarrollo de Software dirigido modelos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Metodologías de Software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Arquitecturas de software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Patrones, Pruebas de software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HCI: Interacción Humano-Computador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Ingeniería de Software empírica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latin typeface="+mj-lt"/>
                <a:cs typeface="Arial" panose="020B0604020202020204" pitchFamily="34" charset="0"/>
              </a:rPr>
              <a:t>…..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8DDEE0-89FB-4118-5A91-F6C11D08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001" y="3429000"/>
            <a:ext cx="3090458" cy="19793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542A2B1-9DB3-7B28-FF84-55FF6AC8DE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68"/>
          <a:stretch/>
        </p:blipFill>
        <p:spPr>
          <a:xfrm>
            <a:off x="5358568" y="1417638"/>
            <a:ext cx="4072753" cy="143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208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95300" y="314394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>
                <a:cs typeface="Arial" panose="020B0604020202020204" pitchFamily="34" charset="0"/>
              </a:rPr>
              <a:t>II. Ingeniería de Software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12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5FEBF64-9BD6-8DF5-1862-00FA891941AB}"/>
              </a:ext>
            </a:extLst>
          </p:cNvPr>
          <p:cNvSpPr txBox="1"/>
          <p:nvPr/>
        </p:nvSpPr>
        <p:spPr>
          <a:xfrm>
            <a:off x="1062796" y="1243102"/>
            <a:ext cx="75060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ES" sz="2000" b="0" i="0" u="none" strike="noStrike" baseline="0" dirty="0">
                <a:latin typeface="+mj-lt"/>
                <a:cs typeface="Arial" panose="020B0604020202020204" pitchFamily="34" charset="0"/>
              </a:rPr>
              <a:t>Proyectos actuales en universidades: </a:t>
            </a:r>
            <a:r>
              <a:rPr lang="es-ES" sz="2000" dirty="0">
                <a:latin typeface="+mj-lt"/>
                <a:cs typeface="Arial" panose="020B0604020202020204" pitchFamily="34" charset="0"/>
              </a:rPr>
              <a:t>Software empresariales, Modeladores, Videojuegos y otros.</a:t>
            </a:r>
            <a:endParaRPr lang="es-ES" sz="2000" b="0" i="0" u="none" strike="noStrike" baseline="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F8DC8A-F7AC-0B0A-A99E-F052CCA2D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326" y="2077224"/>
            <a:ext cx="1647825" cy="2076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BCE3047-87CA-DA74-A862-7DDABFD48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8557" y="2276431"/>
            <a:ext cx="2266950" cy="1857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B0B9E81-25AF-301A-6699-8B2D1F2F3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214" y="2386102"/>
            <a:ext cx="2495550" cy="16002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A54A537-21B6-E733-4852-DB4E0A49CD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5507" y="4916556"/>
            <a:ext cx="2009775" cy="1600200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AC18F661-0AE7-D1CF-0E9E-949B9A2518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668"/>
          <a:stretch/>
        </p:blipFill>
        <p:spPr>
          <a:xfrm>
            <a:off x="1295785" y="4916556"/>
            <a:ext cx="4072753" cy="143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43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158A0-2864-A265-B301-3EF6C1E6D8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>
            <a:extLst>
              <a:ext uri="{FF2B5EF4-FFF2-40B4-BE49-F238E27FC236}">
                <a16:creationId xmlns:a16="http://schemas.microsoft.com/office/drawing/2014/main" id="{A77C36DD-CFBA-BB6F-7347-5E2551A08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14394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>
                <a:cs typeface="Arial" panose="020B0604020202020204" pitchFamily="34" charset="0"/>
              </a:rPr>
              <a:t>II. Ingeniería de Software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39C4BD2-7E88-67A0-914E-A61BCD04F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13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BB1E022-0C5B-A032-C742-BE56F3E30712}"/>
              </a:ext>
            </a:extLst>
          </p:cNvPr>
          <p:cNvSpPr txBox="1"/>
          <p:nvPr/>
        </p:nvSpPr>
        <p:spPr>
          <a:xfrm>
            <a:off x="1102552" y="1280015"/>
            <a:ext cx="7193309" cy="39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ES" sz="1900" b="0" i="0" u="none" strike="noStrike" baseline="0" dirty="0">
                <a:latin typeface="+mj-lt"/>
                <a:cs typeface="Arial" panose="020B0604020202020204" pitchFamily="34" charset="0"/>
              </a:rPr>
              <a:t>Proyectos actuales en universidades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900" dirty="0">
                <a:latin typeface="+mj-lt"/>
                <a:cs typeface="Arial" panose="020B0604020202020204" pitchFamily="34" charset="0"/>
              </a:rPr>
              <a:t>Desarrollo de Aplicación educativa para Aprendizaje de Inglés de Primero de Secundaria empleando técnicas de Gamificación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900" dirty="0">
                <a:latin typeface="+mj-lt"/>
                <a:cs typeface="Arial" panose="020B0604020202020204" pitchFamily="34" charset="0"/>
              </a:rPr>
              <a:t>Desarrollo de un diseñador web que permita realizar un modelo BPMN con estereotipos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900" dirty="0">
                <a:latin typeface="+mj-lt"/>
                <a:cs typeface="Arial" panose="020B0604020202020204" pitchFamily="34" charset="0"/>
              </a:rPr>
              <a:t>Desarrollo de generador de interfaces gráficas de usuario a partir de un modelo de casos de uso UML usando estereotipos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sz="1900" dirty="0">
                <a:latin typeface="+mj-lt"/>
                <a:cs typeface="Arial" panose="020B0604020202020204" pitchFamily="34" charset="0"/>
              </a:rPr>
              <a:t>Desarrollo de aplicativo web para predecir enfermedades respiratorias mediante el uso de un sistema basado en reglas </a:t>
            </a:r>
          </a:p>
        </p:txBody>
      </p:sp>
    </p:spTree>
    <p:extLst>
      <p:ext uri="{BB962C8B-B14F-4D97-AF65-F5344CB8AC3E}">
        <p14:creationId xmlns:p14="http://schemas.microsoft.com/office/powerpoint/2010/main" val="2404839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5505E-A630-DC59-CB25-7535E7B05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>
            <a:extLst>
              <a:ext uri="{FF2B5EF4-FFF2-40B4-BE49-F238E27FC236}">
                <a16:creationId xmlns:a16="http://schemas.microsoft.com/office/drawing/2014/main" id="{B8F92EC6-5876-74E8-22BC-E0A2FBA95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14394"/>
            <a:ext cx="8915400" cy="1143000"/>
          </a:xfrm>
        </p:spPr>
        <p:txBody>
          <a:bodyPr>
            <a:normAutofit/>
          </a:bodyPr>
          <a:lstStyle/>
          <a:p>
            <a:pPr algn="l"/>
            <a:r>
              <a:rPr lang="es-ES" sz="2800" b="1" dirty="0">
                <a:cs typeface="Arial" panose="020B0604020202020204" pitchFamily="34" charset="0"/>
              </a:rPr>
              <a:t>II. Ingeniería de Software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C1C69C0-7BB1-8E5E-5F47-129F77DB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14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0E06CF7-E79F-6D02-5B1A-01522DAC8DCB}"/>
              </a:ext>
            </a:extLst>
          </p:cNvPr>
          <p:cNvSpPr txBox="1"/>
          <p:nvPr/>
        </p:nvSpPr>
        <p:spPr>
          <a:xfrm>
            <a:off x="1102552" y="1280015"/>
            <a:ext cx="766180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</a:pPr>
            <a:r>
              <a:rPr lang="es-ES" b="0" i="0" u="none" strike="noStrike" baseline="0" dirty="0">
                <a:latin typeface="+mj-lt"/>
                <a:cs typeface="Arial" panose="020B0604020202020204" pitchFamily="34" charset="0"/>
              </a:rPr>
              <a:t>Proyectos actuales en universidades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  <a:cs typeface="Arial" panose="020B0604020202020204" pitchFamily="34" charset="0"/>
              </a:rPr>
              <a:t>Desarrollo de videojuego para el aprendizaje de la historia del Perú para estudiantes de instituciones educativas para el nivel primario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  <a:cs typeface="Arial" panose="020B0604020202020204" pitchFamily="34" charset="0"/>
              </a:rPr>
              <a:t>Desarrollo de videojuego educativo para el aprendizaje de temas de Arte y Cultura para estudiantes de instituciones educativas del nivel primario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  <a:cs typeface="Arial" panose="020B0604020202020204" pitchFamily="34" charset="0"/>
              </a:rPr>
              <a:t>Desarrollo de una Aplicación Web para el Aprendizaje de Temas de Matemática para la Preparación del Examen de Admisión de Universidades en el Perú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ES" dirty="0">
                <a:latin typeface="+mj-lt"/>
                <a:cs typeface="Arial" panose="020B0604020202020204" pitchFamily="34" charset="0"/>
              </a:rPr>
              <a:t>Desarrollo de videojuego basado en realidad aumentada para impulsar el turismo en el Perú</a:t>
            </a:r>
          </a:p>
        </p:txBody>
      </p:sp>
    </p:spTree>
    <p:extLst>
      <p:ext uri="{BB962C8B-B14F-4D97-AF65-F5344CB8AC3E}">
        <p14:creationId xmlns:p14="http://schemas.microsoft.com/office/powerpoint/2010/main" val="3980927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601" y="1463730"/>
            <a:ext cx="7688753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Font typeface="Arial" pitchFamily="34" charset="0"/>
              <a:buAutoNum type="romanUcPeriod"/>
            </a:pPr>
            <a:r>
              <a:rPr lang="en-GB" sz="2000" dirty="0">
                <a:latin typeface="+mj-lt"/>
                <a:cs typeface="Arial" panose="020B0604020202020204" pitchFamily="34" charset="0"/>
              </a:rPr>
              <a:t>La investigación científica</a:t>
            </a:r>
          </a:p>
          <a:p>
            <a:pPr marL="514350" indent="-514350">
              <a:spcBef>
                <a:spcPts val="1800"/>
              </a:spcBef>
              <a:buFont typeface="Arial" pitchFamily="34" charset="0"/>
              <a:buAutoNum type="romanUcPeriod"/>
            </a:pPr>
            <a:r>
              <a:rPr lang="en-GB" sz="2000" dirty="0" err="1">
                <a:latin typeface="+mj-lt"/>
                <a:cs typeface="Arial" panose="020B0604020202020204" pitchFamily="34" charset="0"/>
              </a:rPr>
              <a:t>Ingeniería</a:t>
            </a:r>
            <a:r>
              <a:rPr lang="en-GB" sz="2000" dirty="0">
                <a:latin typeface="+mj-lt"/>
                <a:cs typeface="Arial" panose="020B0604020202020204" pitchFamily="34" charset="0"/>
              </a:rPr>
              <a:t> de Software - </a:t>
            </a:r>
            <a:r>
              <a:rPr lang="en-GB" sz="2000" dirty="0" err="1">
                <a:latin typeface="+mj-lt"/>
                <a:cs typeface="Arial" panose="020B0604020202020204" pitchFamily="34" charset="0"/>
              </a:rPr>
              <a:t>Proyectos</a:t>
            </a:r>
            <a:endParaRPr lang="en-GB" sz="2000" dirty="0">
              <a:latin typeface="+mj-lt"/>
              <a:cs typeface="Arial" panose="020B0604020202020204" pitchFamily="34" charset="0"/>
            </a:endParaRPr>
          </a:p>
          <a:p>
            <a:pPr marL="514350" indent="-514350">
              <a:spcBef>
                <a:spcPts val="1800"/>
              </a:spcBef>
              <a:buAutoNum type="romanUcPeriod"/>
            </a:pPr>
            <a:r>
              <a:rPr lang="en-GB" sz="2400" b="1" dirty="0" err="1">
                <a:latin typeface="+mj-lt"/>
                <a:cs typeface="Arial" panose="020B0604020202020204" pitchFamily="34" charset="0"/>
              </a:rPr>
              <a:t>Artículos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> Científicos </a:t>
            </a:r>
            <a:r>
              <a:rPr lang="en-GB" sz="2400" b="1" dirty="0" err="1">
                <a:latin typeface="+mj-lt"/>
                <a:cs typeface="Arial" panose="020B0604020202020204" pitchFamily="34" charset="0"/>
              </a:rPr>
              <a:t>publicados</a:t>
            </a:r>
            <a:endParaRPr lang="en-GB" sz="2400" b="1" dirty="0">
              <a:latin typeface="+mj-lt"/>
              <a:cs typeface="Arial" panose="020B0604020202020204" pitchFamily="34" charset="0"/>
            </a:endParaRPr>
          </a:p>
          <a:p>
            <a:pPr marL="514350" indent="-514350">
              <a:spcBef>
                <a:spcPts val="1800"/>
              </a:spcBef>
              <a:buFont typeface="Arial" pitchFamily="34" charset="0"/>
              <a:buAutoNum type="romanUcPeriod"/>
            </a:pPr>
            <a:r>
              <a:rPr lang="en-GB" sz="2000" dirty="0">
                <a:latin typeface="+mj-lt"/>
                <a:cs typeface="Arial" panose="020B0604020202020204" pitchFamily="34" charset="0"/>
              </a:rPr>
              <a:t>Uso de </a:t>
            </a:r>
            <a:r>
              <a:rPr lang="en-GB" sz="2000" dirty="0" err="1">
                <a:latin typeface="+mj-lt"/>
                <a:cs typeface="Arial" panose="020B0604020202020204" pitchFamily="34" charset="0"/>
              </a:rPr>
              <a:t>Inteligencia</a:t>
            </a:r>
            <a:r>
              <a:rPr lang="en-GB" sz="2000" dirty="0">
                <a:latin typeface="+mj-lt"/>
                <a:cs typeface="Arial" panose="020B0604020202020204" pitchFamily="34" charset="0"/>
              </a:rPr>
              <a:t> Artificial para la </a:t>
            </a:r>
            <a:r>
              <a:rPr lang="en-GB" sz="2000" dirty="0" err="1">
                <a:latin typeface="+mj-lt"/>
                <a:cs typeface="Arial" panose="020B0604020202020204" pitchFamily="34" charset="0"/>
              </a:rPr>
              <a:t>investigación</a:t>
            </a:r>
            <a:endParaRPr lang="en-GB" sz="20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15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5484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cs typeface="Arial" panose="020B0604020202020204" pitchFamily="34" charset="0"/>
              </a:rPr>
              <a:t>Publicaciones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16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DF374182-7468-4D1F-AE94-5E1D89369C97}"/>
              </a:ext>
            </a:extLst>
          </p:cNvPr>
          <p:cNvSpPr txBox="1">
            <a:spLocks/>
          </p:cNvSpPr>
          <p:nvPr/>
        </p:nvSpPr>
        <p:spPr>
          <a:xfrm>
            <a:off x="706603" y="1254761"/>
            <a:ext cx="7748284" cy="514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dirty="0">
                <a:latin typeface="+mj-lt"/>
                <a:cs typeface="Arial" panose="020B0604020202020204" pitchFamily="34" charset="0"/>
              </a:rPr>
              <a:t>Artículos científicos con colaboración de investigadores</a:t>
            </a:r>
            <a:endParaRPr lang="en-US" sz="20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9D10A39-D0BB-579E-2227-E45DB7A5E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83" y="2314276"/>
            <a:ext cx="2076450" cy="5143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7E035E3-CA49-FA8A-F8C0-F3493C1251F8}"/>
              </a:ext>
            </a:extLst>
          </p:cNvPr>
          <p:cNvSpPr txBox="1"/>
          <p:nvPr/>
        </p:nvSpPr>
        <p:spPr>
          <a:xfrm>
            <a:off x="964392" y="1769111"/>
            <a:ext cx="1088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+mj-lt"/>
              </a:rPr>
              <a:t>Bélgica</a:t>
            </a:r>
            <a:endParaRPr lang="es-PE" sz="2400" b="1" dirty="0">
              <a:latin typeface="+mj-lt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F3DF4344-7333-C2A7-D15E-BD5437D022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22" y="3361740"/>
            <a:ext cx="2550419" cy="914740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F9D1D29-5778-B1B6-806F-1ECF98830DC4}"/>
              </a:ext>
            </a:extLst>
          </p:cNvPr>
          <p:cNvSpPr txBox="1"/>
          <p:nvPr/>
        </p:nvSpPr>
        <p:spPr>
          <a:xfrm>
            <a:off x="987350" y="2893538"/>
            <a:ext cx="1093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+mj-lt"/>
              </a:rPr>
              <a:t>España</a:t>
            </a:r>
            <a:endParaRPr lang="es-PE" sz="2400" b="1" dirty="0">
              <a:latin typeface="+mj-lt"/>
            </a:endParaRPr>
          </a:p>
        </p:txBody>
      </p:sp>
      <p:pic>
        <p:nvPicPr>
          <p:cNvPr id="1026" name="Picture 2" descr="ZHAW Zurich University of Applied Sciences | Green Policy Platform">
            <a:extLst>
              <a:ext uri="{FF2B5EF4-FFF2-40B4-BE49-F238E27FC236}">
                <a16:creationId xmlns:a16="http://schemas.microsoft.com/office/drawing/2014/main" id="{1F892504-3C59-8FB9-023B-382F01B32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739" y="4632129"/>
            <a:ext cx="1253987" cy="172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C709269-3755-0FB0-9C53-F6CE72074CF9}"/>
              </a:ext>
            </a:extLst>
          </p:cNvPr>
          <p:cNvSpPr txBox="1"/>
          <p:nvPr/>
        </p:nvSpPr>
        <p:spPr>
          <a:xfrm>
            <a:off x="1211768" y="4947832"/>
            <a:ext cx="841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+mj-lt"/>
              </a:rPr>
              <a:t>Suiza</a:t>
            </a:r>
            <a:endParaRPr lang="es-PE" sz="2400" b="1" dirty="0">
              <a:latin typeface="+mj-lt"/>
            </a:endParaRPr>
          </a:p>
        </p:txBody>
      </p:sp>
      <p:pic>
        <p:nvPicPr>
          <p:cNvPr id="1028" name="Picture 4" descr="Unitelma Sapienza">
            <a:extLst>
              <a:ext uri="{FF2B5EF4-FFF2-40B4-BE49-F238E27FC236}">
                <a16:creationId xmlns:a16="http://schemas.microsoft.com/office/drawing/2014/main" id="{9B907F99-6CBE-5220-8765-31D3D06D9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58" y="2165068"/>
            <a:ext cx="2980569" cy="89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20DE733F-41FD-B46F-0534-9C285EC71256}"/>
              </a:ext>
            </a:extLst>
          </p:cNvPr>
          <p:cNvSpPr txBox="1"/>
          <p:nvPr/>
        </p:nvSpPr>
        <p:spPr>
          <a:xfrm>
            <a:off x="4849694" y="1742898"/>
            <a:ext cx="826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+mj-lt"/>
              </a:rPr>
              <a:t>Italia</a:t>
            </a:r>
            <a:endParaRPr lang="es-PE" sz="2400" b="1" dirty="0">
              <a:latin typeface="+mj-lt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38926FDC-8809-F464-E8D7-EADD99219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4346" y="3480026"/>
            <a:ext cx="2390654" cy="67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8976C033-5360-3266-676F-36EB9A569B0D}"/>
              </a:ext>
            </a:extLst>
          </p:cNvPr>
          <p:cNvSpPr txBox="1"/>
          <p:nvPr/>
        </p:nvSpPr>
        <p:spPr>
          <a:xfrm>
            <a:off x="4931796" y="5263021"/>
            <a:ext cx="280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+mj-lt"/>
              </a:rPr>
              <a:t>Y Universidades Peruanas….</a:t>
            </a:r>
            <a:endParaRPr lang="es-P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8332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9EB32-2F4A-46EC-F0E7-2BBD9C288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>
            <a:extLst>
              <a:ext uri="{FF2B5EF4-FFF2-40B4-BE49-F238E27FC236}">
                <a16:creationId xmlns:a16="http://schemas.microsoft.com/office/drawing/2014/main" id="{745A07C1-87A5-5175-599A-0B2901DB1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cs typeface="Arial" panose="020B0604020202020204" pitchFamily="34" charset="0"/>
              </a:rPr>
              <a:t>Publicaciones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E99F967-C7E2-2BD1-B9B9-37736239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17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B215E2D4-1479-CDF0-C4D8-7D1271E128F3}"/>
              </a:ext>
            </a:extLst>
          </p:cNvPr>
          <p:cNvSpPr txBox="1">
            <a:spLocks/>
          </p:cNvSpPr>
          <p:nvPr/>
        </p:nvSpPr>
        <p:spPr>
          <a:xfrm>
            <a:off x="706603" y="1798100"/>
            <a:ext cx="7748284" cy="1406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b="0" i="0" u="none" strike="noStrike" baseline="0" dirty="0">
                <a:latin typeface="+mj-lt"/>
                <a:cs typeface="Arial" panose="020B0604020202020204" pitchFamily="34" charset="0"/>
              </a:rPr>
              <a:t>Explorando el rol de los usuarios finales hacia la eficiencia energética de los productos de software</a:t>
            </a:r>
            <a:endParaRPr lang="en-US" sz="20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910195B3-FB8E-F836-A34A-7BC860C74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099" y="3268807"/>
            <a:ext cx="965874" cy="92433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AC7306B-A615-B92B-B18D-F1A678B0E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805" y="4430788"/>
            <a:ext cx="821195" cy="41456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A26DDC3-B79A-C67D-B968-F21599EEE9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6941" y="3464935"/>
            <a:ext cx="2066925" cy="78105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72E0C78-2B83-7D2F-78AD-1154B40CC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701" y="3517350"/>
            <a:ext cx="2390654" cy="924330"/>
          </a:xfrm>
          <a:prstGeom prst="rect">
            <a:avLst/>
          </a:prstGeom>
        </p:spPr>
      </p:pic>
      <p:sp>
        <p:nvSpPr>
          <p:cNvPr id="21" name="Cruz 20">
            <a:extLst>
              <a:ext uri="{FF2B5EF4-FFF2-40B4-BE49-F238E27FC236}">
                <a16:creationId xmlns:a16="http://schemas.microsoft.com/office/drawing/2014/main" id="{51B53CB4-8F23-C41A-471F-427E6A4B3CF4}"/>
              </a:ext>
            </a:extLst>
          </p:cNvPr>
          <p:cNvSpPr/>
          <p:nvPr/>
        </p:nvSpPr>
        <p:spPr>
          <a:xfrm>
            <a:off x="5251686" y="3912186"/>
            <a:ext cx="620302" cy="561903"/>
          </a:xfrm>
          <a:prstGeom prst="plus">
            <a:avLst>
              <a:gd name="adj" fmla="val 39493"/>
            </a:avLst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75AD86-1F8F-C808-7713-1F1FD71ED263}"/>
              </a:ext>
            </a:extLst>
          </p:cNvPr>
          <p:cNvSpPr txBox="1">
            <a:spLocks/>
          </p:cNvSpPr>
          <p:nvPr/>
        </p:nvSpPr>
        <p:spPr>
          <a:xfrm>
            <a:off x="1997846" y="4962341"/>
            <a:ext cx="7748284" cy="561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s-ES" sz="2000" b="1" dirty="0">
                <a:latin typeface="+mj-lt"/>
                <a:cs typeface="Arial" panose="020B0604020202020204" pitchFamily="34" charset="0"/>
              </a:rPr>
              <a:t>Francia					      Perú</a:t>
            </a:r>
            <a:endParaRPr lang="en-US" sz="2000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76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5BD0B-4E51-4956-2B9C-72AAF7D4C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>
            <a:extLst>
              <a:ext uri="{FF2B5EF4-FFF2-40B4-BE49-F238E27FC236}">
                <a16:creationId xmlns:a16="http://schemas.microsoft.com/office/drawing/2014/main" id="{7244CD37-AFC9-A479-6D61-A16C9AABE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Publicaciones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1F99343-F67E-3173-4A77-E603AA3E9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4F76CF2-844D-1B2F-4612-1502FCB4E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0" y="2237201"/>
            <a:ext cx="6858000" cy="3495675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A060470-1899-3E46-74DF-96EC2537C21D}"/>
              </a:ext>
            </a:extLst>
          </p:cNvPr>
          <p:cNvSpPr txBox="1">
            <a:spLocks/>
          </p:cNvSpPr>
          <p:nvPr/>
        </p:nvSpPr>
        <p:spPr>
          <a:xfrm>
            <a:off x="849080" y="1480071"/>
            <a:ext cx="7748284" cy="561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Deporte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00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F9AE0-F593-B237-5BBF-3EF540437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>
            <a:extLst>
              <a:ext uri="{FF2B5EF4-FFF2-40B4-BE49-F238E27FC236}">
                <a16:creationId xmlns:a16="http://schemas.microsoft.com/office/drawing/2014/main" id="{73BCCEBA-8A76-1384-4571-AD02F0572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Publicaciones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6C6D680-9D7E-26A1-3C4D-9632D4898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04C8CEC-C49D-3672-5C05-FC5007A01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0" y="2041122"/>
            <a:ext cx="7915275" cy="4076700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275E0990-2067-25A2-199E-4863346ECA7E}"/>
              </a:ext>
            </a:extLst>
          </p:cNvPr>
          <p:cNvSpPr txBox="1">
            <a:spLocks/>
          </p:cNvSpPr>
          <p:nvPr/>
        </p:nvSpPr>
        <p:spPr>
          <a:xfrm>
            <a:off x="849080" y="1480071"/>
            <a:ext cx="7748284" cy="561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- Salud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0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4999" y="4963050"/>
            <a:ext cx="7688753" cy="1464712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Grupo de investigación HCI-DUXAIT</a:t>
            </a:r>
          </a:p>
          <a:p>
            <a:pPr marL="0" indent="0">
              <a:buNone/>
            </a:pPr>
            <a:r>
              <a:rPr lang="es-ES" sz="2000" b="1" dirty="0">
                <a:cs typeface="Arial" panose="020B0604020202020204" pitchFamily="34" charset="0"/>
              </a:rPr>
              <a:t>Línea de investigación: </a:t>
            </a:r>
            <a:r>
              <a:rPr lang="es-ES" sz="2000" dirty="0">
                <a:cs typeface="Arial" panose="020B0604020202020204" pitchFamily="34" charset="0"/>
              </a:rPr>
              <a:t>Desarrollo de software dirigido por modelos, Usabilidad, HCI (Interacción Humano-Computador), BPMN</a:t>
            </a: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latin typeface="+mn-lt"/>
                <a:cs typeface="Arial" panose="020B0604020202020204" pitchFamily="34" charset="0"/>
              </a:rPr>
              <a:t>Biografía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11F5D11-95B1-2165-29AD-8CAB83C9E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2819" y="1490587"/>
            <a:ext cx="2390654" cy="678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BB67B0C-5F65-F23D-80A8-400BA98F98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324" y="3608597"/>
            <a:ext cx="2499484" cy="76240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DDC694A-1394-99E6-B742-18D36083A9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192" y="3593065"/>
            <a:ext cx="2390654" cy="924330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85448A97-BA21-A12F-F990-D09D8E6DB81A}"/>
              </a:ext>
            </a:extLst>
          </p:cNvPr>
          <p:cNvCxnSpPr/>
          <p:nvPr/>
        </p:nvCxnSpPr>
        <p:spPr>
          <a:xfrm>
            <a:off x="1175418" y="3336235"/>
            <a:ext cx="771679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30CDBED-5898-29DE-8FEA-EDF8CCB56D83}"/>
              </a:ext>
            </a:extLst>
          </p:cNvPr>
          <p:cNvSpPr txBox="1"/>
          <p:nvPr/>
        </p:nvSpPr>
        <p:spPr>
          <a:xfrm>
            <a:off x="1302004" y="1432658"/>
            <a:ext cx="695299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Jorge Eduardo Díaz Suárez</a:t>
            </a:r>
          </a:p>
          <a:p>
            <a:pPr marL="0" indent="0">
              <a:buNone/>
            </a:pPr>
            <a:r>
              <a:rPr lang="en-GB" sz="1800" dirty="0">
                <a:cs typeface="Arial" panose="020B0604020202020204" pitchFamily="34" charset="0"/>
              </a:rPr>
              <a:t>Doctor </a:t>
            </a:r>
            <a:r>
              <a:rPr lang="en-GB" sz="1800" dirty="0" err="1">
                <a:cs typeface="Arial" panose="020B0604020202020204" pitchFamily="34" charset="0"/>
              </a:rPr>
              <a:t>en</a:t>
            </a:r>
            <a:r>
              <a:rPr lang="en-GB" sz="1800" dirty="0">
                <a:cs typeface="Arial" panose="020B0604020202020204" pitchFamily="34" charset="0"/>
              </a:rPr>
              <a:t> </a:t>
            </a:r>
            <a:r>
              <a:rPr lang="en-GB" sz="1800" dirty="0" err="1">
                <a:cs typeface="Arial" panose="020B0604020202020204" pitchFamily="34" charset="0"/>
              </a:rPr>
              <a:t>Ciencias</a:t>
            </a:r>
            <a:r>
              <a:rPr lang="en-GB" sz="1800" dirty="0">
                <a:cs typeface="Arial" panose="020B0604020202020204" pitchFamily="34" charset="0"/>
              </a:rPr>
              <a:t> de la </a:t>
            </a:r>
            <a:r>
              <a:rPr lang="en-GB" sz="1800" dirty="0" err="1">
                <a:cs typeface="Arial" panose="020B0604020202020204" pitchFamily="34" charset="0"/>
              </a:rPr>
              <a:t>Computación</a:t>
            </a:r>
            <a:endParaRPr lang="en-GB" sz="1800" dirty="0"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GB" sz="1800" dirty="0">
                <a:cs typeface="Arial" panose="020B0604020202020204" pitchFamily="34" charset="0"/>
              </a:rPr>
              <a:t>Universidad de Valencia </a:t>
            </a:r>
            <a:r>
              <a:rPr lang="en-GB" sz="1800" dirty="0" err="1">
                <a:cs typeface="Arial" panose="020B0604020202020204" pitchFamily="34" charset="0"/>
              </a:rPr>
              <a:t>España</a:t>
            </a:r>
            <a:endParaRPr lang="en-GB" sz="1800" dirty="0">
              <a:cs typeface="Arial" panose="020B0604020202020204" pitchFamily="34" charset="0"/>
            </a:endParaRPr>
          </a:p>
          <a:p>
            <a:pPr marL="0" indent="0" algn="ctr">
              <a:spcBef>
                <a:spcPts val="600"/>
              </a:spcBef>
              <a:buNone/>
            </a:pPr>
            <a:r>
              <a:rPr lang="es-ES" sz="1800" b="1" dirty="0" err="1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TADeSP</a:t>
            </a:r>
            <a:r>
              <a:rPr lang="es-ES" sz="1800" b="1" dirty="0">
                <a:solidFill>
                  <a:schemeClr val="accent3">
                    <a:lumMod val="75000"/>
                  </a:schemeClr>
                </a:solidFill>
                <a:cs typeface="Arial" panose="020B0604020202020204" pitchFamily="34" charset="0"/>
              </a:rPr>
              <a:t>: Técnicas Avanzadas de Desarrollo de Software centrado en la Persona – Universidad de Valencia</a:t>
            </a:r>
          </a:p>
        </p:txBody>
      </p:sp>
    </p:spTree>
    <p:extLst>
      <p:ext uri="{BB962C8B-B14F-4D97-AF65-F5344CB8AC3E}">
        <p14:creationId xmlns:p14="http://schemas.microsoft.com/office/powerpoint/2010/main" val="87826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226D1-7335-8591-60CD-5B14E4C8C4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>
            <a:extLst>
              <a:ext uri="{FF2B5EF4-FFF2-40B4-BE49-F238E27FC236}">
                <a16:creationId xmlns:a16="http://schemas.microsoft.com/office/drawing/2014/main" id="{216B1873-2F52-F0CA-B6E3-C8952B414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Arial" panose="020B0604020202020204" pitchFamily="34" charset="0"/>
                <a:cs typeface="Arial" panose="020B0604020202020204" pitchFamily="34" charset="0"/>
              </a:rPr>
              <a:t>Publicaciones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1BBE847-BB49-1706-AAB3-EA085FD3B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455141B8-0D24-3704-351C-C2889BFB138C}"/>
              </a:ext>
            </a:extLst>
          </p:cNvPr>
          <p:cNvSpPr txBox="1">
            <a:spLocks/>
          </p:cNvSpPr>
          <p:nvPr/>
        </p:nvSpPr>
        <p:spPr>
          <a:xfrm>
            <a:off x="849080" y="1480071"/>
            <a:ext cx="7748284" cy="561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- Salud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B106168-D59C-264D-B13B-ACA0B9CF8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75" y="2719017"/>
            <a:ext cx="695325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60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EAB21-7420-BA3F-9FB6-6852BB50D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>
            <a:extLst>
              <a:ext uri="{FF2B5EF4-FFF2-40B4-BE49-F238E27FC236}">
                <a16:creationId xmlns:a16="http://schemas.microsoft.com/office/drawing/2014/main" id="{CBCD9824-081E-0C6B-3239-31EA0A685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cs typeface="Arial" panose="020B0604020202020204" pitchFamily="34" charset="0"/>
              </a:rPr>
              <a:t>Publicaciones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E0A6FF4-3A71-6FD4-40D2-C2CFB9CF5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21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BE47F09E-9FE3-6FB5-831F-A35EC53035F0}"/>
              </a:ext>
            </a:extLst>
          </p:cNvPr>
          <p:cNvSpPr txBox="1">
            <a:spLocks/>
          </p:cNvSpPr>
          <p:nvPr/>
        </p:nvSpPr>
        <p:spPr>
          <a:xfrm>
            <a:off x="706604" y="1798100"/>
            <a:ext cx="3440577" cy="1406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s-PE" sz="1600" b="0" i="0" u="none" strike="noStrike" baseline="0" dirty="0">
                <a:latin typeface="+mj-lt"/>
                <a:cs typeface="Arial" panose="020B0604020202020204" pitchFamily="34" charset="0"/>
              </a:rPr>
              <a:t>A Morante, O Cahuana and E. Díaz 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1600" b="1" i="1" dirty="0">
                <a:latin typeface="+mj-lt"/>
                <a:cs typeface="Arial" panose="020B0604020202020204" pitchFamily="34" charset="0"/>
              </a:rPr>
              <a:t> “A Recommendations for the Development of Augmented Reality Video Games for Children with ADHD”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+mj-lt"/>
                <a:cs typeface="Arial" panose="020B0604020202020204" pitchFamily="34" charset="0"/>
              </a:rPr>
              <a:t>SIMBig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 2023 – </a:t>
            </a:r>
            <a:r>
              <a:rPr lang="en-US" sz="1600" b="1" dirty="0">
                <a:latin typeface="+mj-lt"/>
                <a:cs typeface="Arial" panose="020B0604020202020204" pitchFamily="34" charset="0"/>
              </a:rPr>
              <a:t>México – Ciudad de México.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6D9BE818-123E-C40E-D58A-80DC4D10BAA5}"/>
              </a:ext>
            </a:extLst>
          </p:cNvPr>
          <p:cNvSpPr txBox="1">
            <a:spLocks/>
          </p:cNvSpPr>
          <p:nvPr/>
        </p:nvSpPr>
        <p:spPr>
          <a:xfrm>
            <a:off x="706604" y="4676582"/>
            <a:ext cx="3440577" cy="1406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>
                <a:latin typeface="+mj-lt"/>
                <a:cs typeface="Arial" panose="020B0604020202020204" pitchFamily="34" charset="0"/>
              </a:rPr>
              <a:t>J. Aldana, S. Trujillo, E. Díaz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, , </a:t>
            </a:r>
            <a:r>
              <a:rPr lang="en-US" sz="1600" b="1" i="1" dirty="0">
                <a:latin typeface="+mj-lt"/>
                <a:cs typeface="Arial" panose="020B0604020202020204" pitchFamily="34" charset="0"/>
              </a:rPr>
              <a:t>“Recommendations for the Development of Video Games to Reduces Stress on Young People”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 ICI2ST</a:t>
            </a:r>
            <a:r>
              <a:rPr lang="en-US" sz="1600" b="1" dirty="0">
                <a:latin typeface="+mj-lt"/>
                <a:cs typeface="Arial" panose="020B0604020202020204" pitchFamily="34" charset="0"/>
              </a:rPr>
              <a:t>. Ecuador - Quito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DA4BBE-AE82-DD0F-AB90-09EFAC06AC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258"/>
          <a:stretch/>
        </p:blipFill>
        <p:spPr>
          <a:xfrm>
            <a:off x="1652122" y="1300404"/>
            <a:ext cx="986299" cy="40512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484E43A-51E0-C36C-833A-EEB9BEE81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333" y="1352550"/>
            <a:ext cx="1647825" cy="2076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36FB834-EC2D-44AF-A4D0-15197573A2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775" y="1425790"/>
            <a:ext cx="2447925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92D168D-9D88-0B83-94CE-DEC4EAC4F7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823" y="4432306"/>
            <a:ext cx="2266950" cy="18573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584ACB9-33F2-E92B-798D-AE38B20AA2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3775" y="4356105"/>
            <a:ext cx="2066925" cy="20097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31B1D2E-C76F-5F72-ABB9-8F0773DD54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30406" y="3653870"/>
            <a:ext cx="16383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2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cs typeface="Arial" panose="020B0604020202020204" pitchFamily="34" charset="0"/>
              </a:rPr>
              <a:t>Publicaciones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22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DF374182-7468-4D1F-AE94-5E1D89369C97}"/>
              </a:ext>
            </a:extLst>
          </p:cNvPr>
          <p:cNvSpPr txBox="1">
            <a:spLocks/>
          </p:cNvSpPr>
          <p:nvPr/>
        </p:nvSpPr>
        <p:spPr>
          <a:xfrm>
            <a:off x="706604" y="2341199"/>
            <a:ext cx="5505483" cy="1406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s-PE" sz="1600" dirty="0">
                <a:latin typeface="+mj-lt"/>
                <a:cs typeface="Arial" panose="020B0604020202020204" pitchFamily="34" charset="0"/>
              </a:rPr>
              <a:t>M.</a:t>
            </a:r>
            <a:r>
              <a:rPr lang="es-PE" sz="1600" b="0" i="0" u="none" strike="noStrike" baseline="0" dirty="0">
                <a:latin typeface="+mj-lt"/>
                <a:cs typeface="Arial" panose="020B0604020202020204" pitchFamily="34" charset="0"/>
              </a:rPr>
              <a:t> De la Cruz, M. Estrada and E. Díaz 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, </a:t>
            </a:r>
            <a:r>
              <a:rPr lang="en-US" sz="1600" b="1" i="1" dirty="0">
                <a:latin typeface="+mj-lt"/>
                <a:cs typeface="Arial" panose="020B0604020202020204" pitchFamily="34" charset="0"/>
              </a:rPr>
              <a:t> “A </a:t>
            </a:r>
            <a:r>
              <a:rPr lang="en-US" sz="1600" b="1" i="1" dirty="0" err="1">
                <a:latin typeface="+mj-lt"/>
                <a:cs typeface="Arial" panose="020B0604020202020204" pitchFamily="34" charset="0"/>
              </a:rPr>
              <a:t>GigMaleBPMN</a:t>
            </a:r>
            <a:r>
              <a:rPr lang="en-US" sz="1600" b="1" i="1" dirty="0">
                <a:latin typeface="+mj-lt"/>
                <a:cs typeface="Arial" panose="020B0604020202020204" pitchFamily="34" charset="0"/>
              </a:rPr>
              <a:t>: Generation of Graphical Components from the BPMN Model using Machine</a:t>
            </a:r>
          </a:p>
          <a:p>
            <a:pPr marL="0" indent="0" algn="l">
              <a:buNone/>
            </a:pPr>
            <a:r>
              <a:rPr lang="en-US" sz="1600" b="1" i="1" dirty="0">
                <a:latin typeface="+mj-lt"/>
                <a:cs typeface="Arial" panose="020B0604020202020204" pitchFamily="34" charset="0"/>
              </a:rPr>
              <a:t>Learning”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 ICI2ST 2023 – </a:t>
            </a:r>
            <a:r>
              <a:rPr lang="en-US" sz="1600" b="1" dirty="0">
                <a:latin typeface="+mj-lt"/>
                <a:cs typeface="Arial" panose="020B0604020202020204" pitchFamily="34" charset="0"/>
              </a:rPr>
              <a:t>Ecuador – Quito.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DCDA336D-1782-40D5-9546-4920FE472BC8}"/>
              </a:ext>
            </a:extLst>
          </p:cNvPr>
          <p:cNvSpPr txBox="1">
            <a:spLocks/>
          </p:cNvSpPr>
          <p:nvPr/>
        </p:nvSpPr>
        <p:spPr>
          <a:xfrm>
            <a:off x="706604" y="4676582"/>
            <a:ext cx="5747205" cy="1406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>
                <a:latin typeface="+mj-lt"/>
                <a:cs typeface="Arial" panose="020B0604020202020204" pitchFamily="34" charset="0"/>
              </a:rPr>
              <a:t>E. Díaz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, J. I. </a:t>
            </a:r>
            <a:r>
              <a:rPr lang="en-US" sz="1600" dirty="0" err="1">
                <a:latin typeface="+mj-lt"/>
                <a:cs typeface="Arial" panose="020B0604020202020204" pitchFamily="34" charset="0"/>
              </a:rPr>
              <a:t>Panach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, S. Rueda, and O. Pastor, </a:t>
            </a:r>
            <a:r>
              <a:rPr lang="en-US" sz="1600" b="1" i="1" dirty="0">
                <a:latin typeface="+mj-lt"/>
                <a:cs typeface="Arial" panose="020B0604020202020204" pitchFamily="34" charset="0"/>
              </a:rPr>
              <a:t>“A Family of experiments to analyze the users’ preferences when designing GUIs from BPMN models”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+mj-lt"/>
                <a:cs typeface="Arial" panose="020B0604020202020204" pitchFamily="34" charset="0"/>
              </a:rPr>
              <a:t>Revista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 AIPO</a:t>
            </a:r>
            <a:r>
              <a:rPr lang="en-US" sz="1600" b="1" dirty="0">
                <a:latin typeface="+mj-lt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latin typeface="+mj-lt"/>
                <a:cs typeface="Arial" panose="020B0604020202020204" pitchFamily="34" charset="0"/>
              </a:rPr>
              <a:t>España</a:t>
            </a:r>
            <a:r>
              <a:rPr lang="en-US" sz="1600" b="1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B3425532-E2A7-3DA7-EEF0-41DCB246A3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0178"/>
          <a:stretch/>
        </p:blipFill>
        <p:spPr>
          <a:xfrm>
            <a:off x="6789238" y="1328285"/>
            <a:ext cx="1991723" cy="248762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A23084C-89C5-E285-074D-868A4DD5D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3952" y="1332549"/>
            <a:ext cx="1638300" cy="8763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80620FB5-56D3-66C9-51FD-1252B93B02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8726" y="3801282"/>
            <a:ext cx="2667000" cy="74295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D121C1D-35BD-5F69-2809-6DC9FE984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9300" y="4165611"/>
            <a:ext cx="137160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3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cs typeface="Arial" panose="020B0604020202020204" pitchFamily="34" charset="0"/>
              </a:rPr>
              <a:t>Publicaciones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23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449550F2-86FD-D84A-ACF3-E5FB394AA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453" y="1976825"/>
            <a:ext cx="3759957" cy="140603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b="1" dirty="0">
                <a:latin typeface="+mj-lt"/>
                <a:cs typeface="Arial" panose="020B0604020202020204" pitchFamily="34" charset="0"/>
              </a:rPr>
              <a:t>E. </a:t>
            </a:r>
            <a:r>
              <a:rPr lang="en-US" sz="1600" b="1" dirty="0" err="1">
                <a:latin typeface="+mj-lt"/>
                <a:cs typeface="Arial" panose="020B0604020202020204" pitchFamily="34" charset="0"/>
              </a:rPr>
              <a:t>Díaz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, J. I. Panach, S. Rueda, and O. Pastor, "</a:t>
            </a:r>
            <a:r>
              <a:rPr lang="en-US" sz="1600" b="1" i="1" dirty="0">
                <a:latin typeface="+mj-lt"/>
                <a:cs typeface="Arial" panose="020B0604020202020204" pitchFamily="34" charset="0"/>
              </a:rPr>
              <a:t>Towards a method to generate GUI prototypes from BPMN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", (RCIS) IEEE, 2018, pp. 1-12. Nantes - France. – </a:t>
            </a:r>
            <a:r>
              <a:rPr lang="en-US" sz="1600" b="1" dirty="0">
                <a:latin typeface="+mj-lt"/>
                <a:cs typeface="Arial" panose="020B0604020202020204" pitchFamily="34" charset="0"/>
              </a:rPr>
              <a:t>Core B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5A8432A-F329-B25E-5A2C-54E05D432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58" y="1490009"/>
            <a:ext cx="1158745" cy="47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7 Imagen">
            <a:extLst>
              <a:ext uri="{FF2B5EF4-FFF2-40B4-BE49-F238E27FC236}">
                <a16:creationId xmlns:a16="http://schemas.microsoft.com/office/drawing/2014/main" id="{64578564-FC7A-E675-6A31-31320AC170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3"/>
          <a:stretch/>
        </p:blipFill>
        <p:spPr>
          <a:xfrm>
            <a:off x="2224762" y="3734775"/>
            <a:ext cx="1774932" cy="862484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A3876415-DC74-B216-28D3-B4CAD4640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453" y="4284948"/>
            <a:ext cx="1262781" cy="43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FFFE7EA4-9CC0-7F54-023C-D74F710AD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47" y="4271300"/>
            <a:ext cx="1482738" cy="43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9 Rectángulo">
            <a:extLst>
              <a:ext uri="{FF2B5EF4-FFF2-40B4-BE49-F238E27FC236}">
                <a16:creationId xmlns:a16="http://schemas.microsoft.com/office/drawing/2014/main" id="{1F663B7E-16C6-4543-57D0-0CE34B40E78F}"/>
              </a:ext>
            </a:extLst>
          </p:cNvPr>
          <p:cNvSpPr/>
          <p:nvPr/>
        </p:nvSpPr>
        <p:spPr>
          <a:xfrm>
            <a:off x="1193042" y="4578360"/>
            <a:ext cx="37599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latin typeface="+mj-lt"/>
                <a:cs typeface="Arial" panose="020B0604020202020204" pitchFamily="34" charset="0"/>
              </a:rPr>
              <a:t>E. Díaz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, J. I. Panach, S. Rueda, and O. Pastor, "</a:t>
            </a:r>
            <a:r>
              <a:rPr lang="es-ES" sz="1600" b="1" i="1" dirty="0">
                <a:latin typeface="+mj-lt"/>
                <a:cs typeface="Arial" panose="020B0604020202020204" pitchFamily="34" charset="0"/>
              </a:rPr>
              <a:t>Generación de Interfaces de Usuario a partir de Modelos BPMN con Estereotipos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", (SISTEDES), 2018. Sevilla - </a:t>
            </a:r>
            <a:r>
              <a:rPr lang="es-ES" sz="1600" dirty="0" err="1">
                <a:latin typeface="+mj-lt"/>
                <a:cs typeface="Arial" panose="020B0604020202020204" pitchFamily="34" charset="0"/>
              </a:rPr>
              <a:t>Spain</a:t>
            </a:r>
            <a:r>
              <a:rPr lang="es-ES" sz="16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10 Rectángulo">
            <a:extLst>
              <a:ext uri="{FF2B5EF4-FFF2-40B4-BE49-F238E27FC236}">
                <a16:creationId xmlns:a16="http://schemas.microsoft.com/office/drawing/2014/main" id="{1B1C8429-43CE-990E-8C4B-78CCEBD44E54}"/>
              </a:ext>
            </a:extLst>
          </p:cNvPr>
          <p:cNvSpPr/>
          <p:nvPr/>
        </p:nvSpPr>
        <p:spPr>
          <a:xfrm>
            <a:off x="5397972" y="4824581"/>
            <a:ext cx="3709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latin typeface="+mj-lt"/>
                <a:cs typeface="Arial" panose="020B0604020202020204" pitchFamily="34" charset="0"/>
              </a:rPr>
              <a:t>E. </a:t>
            </a:r>
            <a:r>
              <a:rPr lang="en-US" sz="1600" b="1" dirty="0" err="1">
                <a:latin typeface="+mj-lt"/>
                <a:cs typeface="Arial" panose="020B0604020202020204" pitchFamily="34" charset="0"/>
              </a:rPr>
              <a:t>Díaz</a:t>
            </a:r>
            <a:r>
              <a:rPr lang="en-US" sz="16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and S. Rueda, "</a:t>
            </a:r>
            <a:r>
              <a:rPr lang="en-US" sz="1600" b="1" i="1" dirty="0">
                <a:latin typeface="+mj-lt"/>
                <a:cs typeface="Arial" panose="020B0604020202020204" pitchFamily="34" charset="0"/>
              </a:rPr>
              <a:t>Generation of user interfaces from business process model notation (BPMN)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", (EICS), 2019, p. 21. Valencia - Spain.</a:t>
            </a:r>
            <a:endParaRPr lang="en-GB" sz="16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7A90ECA2-5258-DD00-DBA9-36A1DA77203D}"/>
              </a:ext>
            </a:extLst>
          </p:cNvPr>
          <p:cNvSpPr txBox="1">
            <a:spLocks/>
          </p:cNvSpPr>
          <p:nvPr/>
        </p:nvSpPr>
        <p:spPr>
          <a:xfrm>
            <a:off x="946782" y="2140809"/>
            <a:ext cx="4330891" cy="14060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b="1" dirty="0">
                <a:latin typeface="+mj-lt"/>
                <a:cs typeface="Arial" panose="020B0604020202020204" pitchFamily="34" charset="0"/>
              </a:rPr>
              <a:t>E. Díaz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, J. I. </a:t>
            </a:r>
            <a:r>
              <a:rPr lang="en-US" sz="1600" dirty="0" err="1">
                <a:latin typeface="+mj-lt"/>
                <a:cs typeface="Arial" panose="020B0604020202020204" pitchFamily="34" charset="0"/>
              </a:rPr>
              <a:t>Panach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, S. Rueda, M. Ruiz, and O. Pastor, </a:t>
            </a:r>
            <a:r>
              <a:rPr lang="en-US" sz="1600" b="1" i="1" dirty="0">
                <a:latin typeface="+mj-lt"/>
                <a:cs typeface="Arial" panose="020B0604020202020204" pitchFamily="34" charset="0"/>
              </a:rPr>
              <a:t>“Are requirements elicitation sessions influenced by participants' gender? An empirical experiment”</a:t>
            </a:r>
            <a:r>
              <a:rPr lang="en-US" sz="1600" dirty="0">
                <a:latin typeface="+mj-lt"/>
                <a:cs typeface="Arial" panose="020B0604020202020204" pitchFamily="34" charset="0"/>
              </a:rPr>
              <a:t> Journal Science of computer Programming - </a:t>
            </a:r>
            <a:r>
              <a:rPr lang="en-US" sz="1600" b="1" dirty="0">
                <a:latin typeface="+mj-lt"/>
                <a:cs typeface="Arial" panose="020B0604020202020204" pitchFamily="34" charset="0"/>
              </a:rPr>
              <a:t>Q3.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276CD91-F69F-809F-A58E-6B4A8AA8EB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1373" y="1346602"/>
            <a:ext cx="687140" cy="72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605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601" y="1463730"/>
            <a:ext cx="7688753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Font typeface="Arial" pitchFamily="34" charset="0"/>
              <a:buAutoNum type="romanUcPeriod"/>
            </a:pPr>
            <a:r>
              <a:rPr lang="en-GB" sz="2000" dirty="0">
                <a:latin typeface="+mj-lt"/>
                <a:cs typeface="Arial" panose="020B0604020202020204" pitchFamily="34" charset="0"/>
              </a:rPr>
              <a:t>La investigación científica</a:t>
            </a:r>
          </a:p>
          <a:p>
            <a:pPr marL="514350" indent="-514350">
              <a:spcBef>
                <a:spcPts val="1800"/>
              </a:spcBef>
              <a:buFont typeface="Arial" pitchFamily="34" charset="0"/>
              <a:buAutoNum type="romanUcPeriod"/>
            </a:pPr>
            <a:r>
              <a:rPr lang="en-GB" sz="2000" dirty="0" err="1">
                <a:latin typeface="+mj-lt"/>
                <a:cs typeface="Arial" panose="020B0604020202020204" pitchFamily="34" charset="0"/>
              </a:rPr>
              <a:t>Ingeniería</a:t>
            </a:r>
            <a:r>
              <a:rPr lang="en-GB" sz="2000" dirty="0">
                <a:latin typeface="+mj-lt"/>
                <a:cs typeface="Arial" panose="020B0604020202020204" pitchFamily="34" charset="0"/>
              </a:rPr>
              <a:t> de Software - </a:t>
            </a:r>
            <a:r>
              <a:rPr lang="en-GB" sz="2000" dirty="0" err="1">
                <a:latin typeface="+mj-lt"/>
                <a:cs typeface="Arial" panose="020B0604020202020204" pitchFamily="34" charset="0"/>
              </a:rPr>
              <a:t>Proyectos</a:t>
            </a:r>
            <a:endParaRPr lang="en-GB" sz="2000" dirty="0">
              <a:latin typeface="+mj-lt"/>
              <a:cs typeface="Arial" panose="020B0604020202020204" pitchFamily="34" charset="0"/>
            </a:endParaRPr>
          </a:p>
          <a:p>
            <a:pPr marL="514350" indent="-514350">
              <a:spcBef>
                <a:spcPts val="1800"/>
              </a:spcBef>
              <a:buAutoNum type="romanUcPeriod"/>
            </a:pPr>
            <a:r>
              <a:rPr lang="en-GB" sz="2000" dirty="0" err="1">
                <a:latin typeface="+mj-lt"/>
                <a:cs typeface="Arial" panose="020B0604020202020204" pitchFamily="34" charset="0"/>
              </a:rPr>
              <a:t>Artículos</a:t>
            </a:r>
            <a:r>
              <a:rPr lang="en-GB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+mj-lt"/>
                <a:cs typeface="Arial" panose="020B0604020202020204" pitchFamily="34" charset="0"/>
              </a:rPr>
              <a:t>Científicos</a:t>
            </a:r>
            <a:r>
              <a:rPr lang="en-GB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+mj-lt"/>
                <a:cs typeface="Arial" panose="020B0604020202020204" pitchFamily="34" charset="0"/>
              </a:rPr>
              <a:t>publicados</a:t>
            </a:r>
            <a:endParaRPr lang="en-GB" sz="2000" dirty="0">
              <a:latin typeface="+mj-lt"/>
              <a:cs typeface="Arial" panose="020B0604020202020204" pitchFamily="34" charset="0"/>
            </a:endParaRPr>
          </a:p>
          <a:p>
            <a:pPr marL="514350" indent="-514350">
              <a:spcBef>
                <a:spcPts val="1800"/>
              </a:spcBef>
              <a:buFont typeface="Arial" pitchFamily="34" charset="0"/>
              <a:buAutoNum type="romanUcPeriod"/>
            </a:pPr>
            <a:r>
              <a:rPr lang="en-GB" sz="2400" b="1" dirty="0">
                <a:latin typeface="+mj-lt"/>
                <a:cs typeface="Arial" panose="020B0604020202020204" pitchFamily="34" charset="0"/>
              </a:rPr>
              <a:t>Uso de </a:t>
            </a:r>
            <a:r>
              <a:rPr lang="en-GB" sz="2400" b="1" dirty="0" err="1">
                <a:latin typeface="+mj-lt"/>
                <a:cs typeface="Arial" panose="020B0604020202020204" pitchFamily="34" charset="0"/>
              </a:rPr>
              <a:t>Inteligencia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> Artificial para la </a:t>
            </a:r>
            <a:r>
              <a:rPr lang="en-GB" sz="2400" b="1" dirty="0" err="1">
                <a:latin typeface="+mj-lt"/>
                <a:cs typeface="Arial" panose="020B0604020202020204" pitchFamily="34" charset="0"/>
              </a:rPr>
              <a:t>investigación</a:t>
            </a:r>
            <a:endParaRPr lang="en-GB" sz="2400" b="1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24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4818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7E868F-AD08-6492-9077-9C978E633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>
            <a:extLst>
              <a:ext uri="{FF2B5EF4-FFF2-40B4-BE49-F238E27FC236}">
                <a16:creationId xmlns:a16="http://schemas.microsoft.com/office/drawing/2014/main" id="{0A0B3269-9A76-ABB3-BFA2-21E4AA2A4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cs typeface="Arial" panose="020B0604020202020204" pitchFamily="34" charset="0"/>
              </a:rPr>
              <a:t>Inteligencia Artificial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5E041BF-BA87-7916-47A1-E28B38981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25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D754B46-7BD1-F624-6A47-FFDF70B4A777}"/>
              </a:ext>
            </a:extLst>
          </p:cNvPr>
          <p:cNvSpPr txBox="1">
            <a:spLocks/>
          </p:cNvSpPr>
          <p:nvPr/>
        </p:nvSpPr>
        <p:spPr>
          <a:xfrm>
            <a:off x="849080" y="1480071"/>
            <a:ext cx="7748284" cy="561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b="0" i="1" u="none" strike="noStrike" baseline="0" dirty="0">
                <a:latin typeface="+mj-lt"/>
                <a:cs typeface="Arial" panose="020B0604020202020204" pitchFamily="34" charset="0"/>
              </a:rPr>
              <a:t>La IA es una tecnología que permite a las computadoras simular el aprendizaje humano</a:t>
            </a:r>
          </a:p>
          <a:p>
            <a:pPr algn="l"/>
            <a:r>
              <a:rPr lang="es-ES" sz="2000" b="0" i="0" u="none" strike="noStrike" baseline="0" dirty="0">
                <a:latin typeface="+mj-lt"/>
                <a:cs typeface="Arial" panose="020B0604020202020204" pitchFamily="34" charset="0"/>
              </a:rPr>
              <a:t>Revisión de Ortografía, sintaxis y semántica de los párrafos</a:t>
            </a:r>
          </a:p>
          <a:p>
            <a:pPr algn="l"/>
            <a:r>
              <a:rPr lang="es-ES" sz="2000" dirty="0">
                <a:latin typeface="+mj-lt"/>
                <a:cs typeface="Arial" panose="020B0604020202020204" pitchFamily="34" charset="0"/>
              </a:rPr>
              <a:t>Diseño de figuras para los artículos</a:t>
            </a:r>
          </a:p>
          <a:p>
            <a:pPr algn="l"/>
            <a:r>
              <a:rPr lang="es-ES" sz="2000" dirty="0">
                <a:latin typeface="+mj-lt"/>
                <a:cs typeface="Arial" panose="020B0604020202020204" pitchFamily="34" charset="0"/>
              </a:rPr>
              <a:t>Extractos de instrucciones de código de lenguajes de programación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4F414EB-F691-FD6A-D880-57D322789360}"/>
              </a:ext>
            </a:extLst>
          </p:cNvPr>
          <p:cNvSpPr txBox="1"/>
          <p:nvPr/>
        </p:nvSpPr>
        <p:spPr>
          <a:xfrm>
            <a:off x="1341780" y="3698182"/>
            <a:ext cx="1323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latin typeface="+mj-lt"/>
              </a:rPr>
              <a:t>Sintaxis</a:t>
            </a:r>
            <a:endParaRPr lang="es-PE" sz="2800" b="1" dirty="0">
              <a:latin typeface="+mj-lt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E159678-D7A9-0837-4235-411BBEFFD009}"/>
              </a:ext>
            </a:extLst>
          </p:cNvPr>
          <p:cNvSpPr txBox="1"/>
          <p:nvPr/>
        </p:nvSpPr>
        <p:spPr>
          <a:xfrm>
            <a:off x="4064248" y="3598871"/>
            <a:ext cx="49496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0" i="0" dirty="0">
                <a:effectLst/>
                <a:latin typeface="+mj-lt"/>
              </a:rPr>
              <a:t>Estudia el modo en que se combinan las palabras. Ejemplo: Juan lee un libro.</a:t>
            </a:r>
            <a:endParaRPr lang="es-PE" sz="2000" dirty="0">
              <a:latin typeface="+mj-lt"/>
            </a:endParaRP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7D2069F8-5815-2C8A-CC5A-ED72D8147F25}"/>
              </a:ext>
            </a:extLst>
          </p:cNvPr>
          <p:cNvSpPr/>
          <p:nvPr/>
        </p:nvSpPr>
        <p:spPr>
          <a:xfrm>
            <a:off x="2875722" y="371049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0A20433-7345-206B-ABA4-0370A9C87100}"/>
              </a:ext>
            </a:extLst>
          </p:cNvPr>
          <p:cNvSpPr txBox="1"/>
          <p:nvPr/>
        </p:nvSpPr>
        <p:spPr>
          <a:xfrm>
            <a:off x="1089990" y="4916189"/>
            <a:ext cx="1734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latin typeface="+mj-lt"/>
              </a:rPr>
              <a:t>Semántica</a:t>
            </a:r>
            <a:endParaRPr lang="es-PE" sz="2800" b="1" dirty="0">
              <a:latin typeface="+mj-l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3D6773B-75E6-1A46-9CEE-656849C18BBB}"/>
              </a:ext>
            </a:extLst>
          </p:cNvPr>
          <p:cNvSpPr txBox="1"/>
          <p:nvPr/>
        </p:nvSpPr>
        <p:spPr>
          <a:xfrm>
            <a:off x="4064248" y="4816878"/>
            <a:ext cx="49496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latin typeface="+mj-lt"/>
              </a:rPr>
              <a:t>C</a:t>
            </a:r>
            <a:r>
              <a:rPr lang="es-ES" sz="2000" b="0" i="0" dirty="0">
                <a:effectLst/>
                <a:latin typeface="+mj-lt"/>
              </a:rPr>
              <a:t>ambios de significación que se han operado en las palabras</a:t>
            </a:r>
            <a:endParaRPr lang="es-PE" sz="2000" dirty="0">
              <a:latin typeface="+mj-lt"/>
            </a:endParaRPr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943697BC-8F91-38BD-81A7-1ED1968DD5D0}"/>
              </a:ext>
            </a:extLst>
          </p:cNvPr>
          <p:cNvSpPr/>
          <p:nvPr/>
        </p:nvSpPr>
        <p:spPr>
          <a:xfrm>
            <a:off x="2875722" y="49285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53904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2484C-5D55-8750-2747-F4EECEE8A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>
            <a:extLst>
              <a:ext uri="{FF2B5EF4-FFF2-40B4-BE49-F238E27FC236}">
                <a16:creationId xmlns:a16="http://schemas.microsoft.com/office/drawing/2014/main" id="{D8286295-FBEF-D90C-24CD-AE2CA1A83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+mn-lt"/>
                <a:cs typeface="Arial" panose="020B0604020202020204" pitchFamily="34" charset="0"/>
              </a:rPr>
              <a:t>Inteligencia Artificial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C5F3319-9EDC-4E6E-577A-EABECF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A503606-AE75-2CDE-3EDE-427B1E79F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23" y="2150704"/>
            <a:ext cx="9015753" cy="2532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Marcador de contenido 2">
            <a:extLst>
              <a:ext uri="{FF2B5EF4-FFF2-40B4-BE49-F238E27FC236}">
                <a16:creationId xmlns:a16="http://schemas.microsoft.com/office/drawing/2014/main" id="{0F6E68E4-9D9A-A0B8-D78F-F23778CC81CB}"/>
              </a:ext>
            </a:extLst>
          </p:cNvPr>
          <p:cNvSpPr txBox="1">
            <a:spLocks/>
          </p:cNvSpPr>
          <p:nvPr/>
        </p:nvSpPr>
        <p:spPr>
          <a:xfrm>
            <a:off x="849080" y="1480071"/>
            <a:ext cx="7748284" cy="5610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2000" b="0" i="0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Chat GPT, u otros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2E7DA636-B648-3E64-DC4B-D40526D590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720" y="4793177"/>
            <a:ext cx="3365888" cy="156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29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3576C-F0A9-8DF0-9578-B8B4AA738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>
            <a:extLst>
              <a:ext uri="{FF2B5EF4-FFF2-40B4-BE49-F238E27FC236}">
                <a16:creationId xmlns:a16="http://schemas.microsoft.com/office/drawing/2014/main" id="{6874A508-AB44-A6C6-F0FA-4A600C847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cs typeface="Arial" panose="020B0604020202020204" pitchFamily="34" charset="0"/>
              </a:rPr>
              <a:t>Inteligencia Artificial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D5DBD30-A4D2-25E6-E8BA-5B5968491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27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DA22F62C-D51E-4DE2-9C8E-4DC54A537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1826286"/>
            <a:ext cx="79629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230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9CBEB-FF19-73F3-6499-D1413F096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>
            <a:extLst>
              <a:ext uri="{FF2B5EF4-FFF2-40B4-BE49-F238E27FC236}">
                <a16:creationId xmlns:a16="http://schemas.microsoft.com/office/drawing/2014/main" id="{29CEBC61-62D8-BC72-89AB-E7DC85AE3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cs typeface="Arial" panose="020B0604020202020204" pitchFamily="34" charset="0"/>
              </a:rPr>
              <a:t>Inteligencia Artificial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CB8CA87-8D05-690A-D62C-D9083E2FE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AD98927-6313-4AB0-18F6-DD4409B85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87" y="1731894"/>
            <a:ext cx="7210425" cy="392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2204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reate security ques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447" y="4047617"/>
            <a:ext cx="5390866" cy="261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2 Rectángulo"/>
          <p:cNvSpPr/>
          <p:nvPr/>
        </p:nvSpPr>
        <p:spPr>
          <a:xfrm>
            <a:off x="983282" y="855596"/>
            <a:ext cx="488806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Gracias…</a:t>
            </a:r>
            <a:endParaRPr lang="es-E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563" y="725616"/>
            <a:ext cx="219075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B48F4F9-A262-4892-B21A-6A0E9F43A69E}"/>
              </a:ext>
            </a:extLst>
          </p:cNvPr>
          <p:cNvSpPr txBox="1"/>
          <p:nvPr/>
        </p:nvSpPr>
        <p:spPr>
          <a:xfrm>
            <a:off x="1338470" y="2715993"/>
            <a:ext cx="575497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eduardodiaz_1815@hotmail.com</a:t>
            </a:r>
          </a:p>
          <a:p>
            <a:endParaRPr lang="en-US" sz="2800" dirty="0"/>
          </a:p>
          <a:p>
            <a:r>
              <a:rPr lang="en-US" sz="2800" dirty="0"/>
              <a:t>Web Personal:</a:t>
            </a:r>
          </a:p>
          <a:p>
            <a:r>
              <a:rPr lang="en-US" sz="2800" dirty="0">
                <a:hlinkClick r:id="rId5"/>
              </a:rPr>
              <a:t>http://mural.uv.es/diazsua/index.html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907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601" y="1463730"/>
            <a:ext cx="7688753" cy="4525963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1800"/>
              </a:spcBef>
              <a:buFont typeface="+mj-lt"/>
              <a:buAutoNum type="romanUcPeriod"/>
            </a:pPr>
            <a:r>
              <a:rPr lang="en-GB" sz="2400" b="1" dirty="0">
                <a:latin typeface="+mj-lt"/>
                <a:cs typeface="Arial" panose="020B0604020202020204" pitchFamily="34" charset="0"/>
              </a:rPr>
              <a:t>La investigación científica</a:t>
            </a:r>
          </a:p>
          <a:p>
            <a:pPr marL="514350" indent="-514350">
              <a:spcBef>
                <a:spcPts val="1800"/>
              </a:spcBef>
              <a:buAutoNum type="romanUcPeriod"/>
            </a:pP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Ingeniería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de Software -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Proyectos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514350" indent="-514350">
              <a:spcBef>
                <a:spcPts val="1800"/>
              </a:spcBef>
              <a:buAutoNum type="romanUcPeriod"/>
            </a:pP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Artículos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Científicos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publicados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514350" indent="-514350">
              <a:spcBef>
                <a:spcPts val="1800"/>
              </a:spcBef>
              <a:buAutoNum type="romanUcPeriod"/>
            </a:pP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Uso de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Inteligencia</a:t>
            </a:r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Artificial para la </a:t>
            </a:r>
            <a:r>
              <a:rPr lang="en-GB" sz="2000" dirty="0" err="1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investigación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latin typeface="+mn-lt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5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>
                <a:cs typeface="Arial" panose="020B0604020202020204" pitchFamily="34" charset="0"/>
              </a:rPr>
              <a:t>I. La investigación científica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5FEBF64-9BD6-8DF5-1862-00FA891941AB}"/>
              </a:ext>
            </a:extLst>
          </p:cNvPr>
          <p:cNvSpPr txBox="1"/>
          <p:nvPr/>
        </p:nvSpPr>
        <p:spPr>
          <a:xfrm>
            <a:off x="830857" y="1480069"/>
            <a:ext cx="5036669" cy="3882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b="0" i="0" u="none" strike="noStrike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La investigación científica busca interpretar fenómenos, verificar, corregir y formular teorías con el objeto de producir conocimiento </a:t>
            </a: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</a:t>
            </a:r>
            <a:r>
              <a:rPr lang="es-ES" sz="2000" b="0" i="0" u="none" strike="noStrike" baseline="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cluye la solución de problemas, a partir de cambios cognitivos, susceptibles de brindar significado de gran valía para los investigadores.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7B1A1A2-26FE-B63B-B822-1E8D725A4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384" y="2373280"/>
            <a:ext cx="2810591" cy="2111439"/>
          </a:xfrm>
          <a:prstGeom prst="rect">
            <a:avLst/>
          </a:prstGeom>
          <a:ln w="63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60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>
                <a:cs typeface="Arial" panose="020B0604020202020204" pitchFamily="34" charset="0"/>
              </a:rPr>
              <a:t>I. La investigación científica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909984-CB77-2F2E-89A6-BEA028EF53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626"/>
          <a:stretch/>
        </p:blipFill>
        <p:spPr>
          <a:xfrm>
            <a:off x="1028661" y="3471503"/>
            <a:ext cx="7724775" cy="282002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351B99A-D0B5-A4DB-B9B0-287255644D32}"/>
              </a:ext>
            </a:extLst>
          </p:cNvPr>
          <p:cNvSpPr txBox="1"/>
          <p:nvPr/>
        </p:nvSpPr>
        <p:spPr>
          <a:xfrm>
            <a:off x="1290374" y="1323340"/>
            <a:ext cx="73252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PE" sz="2000" dirty="0">
                <a:latin typeface="+mj-lt"/>
                <a:cs typeface="Arial" panose="020B0604020202020204" pitchFamily="34" charset="0"/>
              </a:rPr>
              <a:t>		¿</a:t>
            </a:r>
            <a:r>
              <a:rPr lang="es-PE" sz="2400" u="sng" dirty="0">
                <a:latin typeface="+mj-lt"/>
                <a:cs typeface="Arial" panose="020B0604020202020204" pitchFamily="34" charset="0"/>
              </a:rPr>
              <a:t>Como se genera el conocimiento?</a:t>
            </a:r>
            <a:endParaRPr lang="es-PE" sz="2000" u="sng" dirty="0">
              <a:latin typeface="+mj-lt"/>
              <a:cs typeface="Arial" panose="020B0604020202020204" pitchFamily="34" charset="0"/>
            </a:endParaRPr>
          </a:p>
          <a:p>
            <a:pPr algn="just"/>
            <a:r>
              <a:rPr lang="es-PE" sz="2000" dirty="0">
                <a:latin typeface="+mj-lt"/>
                <a:cs typeface="Arial" panose="020B0604020202020204" pitchFamily="34" charset="0"/>
              </a:rPr>
              <a:t>Mecanismo generador de la ciencia: depósitos o almacenes públicos (revistas / libros). Internet (accesos + repositorios)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33610BC-C127-BAE0-AC49-F5E33B873E58}"/>
              </a:ext>
            </a:extLst>
          </p:cNvPr>
          <p:cNvSpPr txBox="1"/>
          <p:nvPr/>
        </p:nvSpPr>
        <p:spPr>
          <a:xfrm>
            <a:off x="2418543" y="2828741"/>
            <a:ext cx="4651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latin typeface="+mj-lt"/>
              </a:rPr>
              <a:t>Tradición acumulativa de la Ciencia</a:t>
            </a:r>
            <a:endParaRPr lang="es-PE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4777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>
                <a:cs typeface="Arial" panose="020B0604020202020204" pitchFamily="34" charset="0"/>
              </a:rPr>
              <a:t>I. La investigación científica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D64DDD2-369B-2EB5-6AAC-6597E953B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799" y="2398549"/>
            <a:ext cx="7934325" cy="359092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35F64B3-1C00-84BD-8FE0-5361434AC409}"/>
              </a:ext>
            </a:extLst>
          </p:cNvPr>
          <p:cNvSpPr txBox="1"/>
          <p:nvPr/>
        </p:nvSpPr>
        <p:spPr>
          <a:xfrm>
            <a:off x="830029" y="1480070"/>
            <a:ext cx="79343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latin typeface="+mj-lt"/>
                <a:cs typeface="Arial" panose="020B0604020202020204" pitchFamily="34" charset="0"/>
              </a:rPr>
              <a:t>Método científico, </a:t>
            </a:r>
            <a:r>
              <a:rPr lang="es-ES" sz="2000" dirty="0">
                <a:latin typeface="+mj-lt"/>
                <a:cs typeface="Arial" panose="020B0604020202020204" pitchFamily="34" charset="0"/>
              </a:rPr>
              <a:t>metodología que permite obtener nuevos conocimientos.</a:t>
            </a:r>
            <a:endParaRPr lang="es-ES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663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6CF28-1887-AE9F-9B03-C71AC8417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>
            <a:extLst>
              <a:ext uri="{FF2B5EF4-FFF2-40B4-BE49-F238E27FC236}">
                <a16:creationId xmlns:a16="http://schemas.microsoft.com/office/drawing/2014/main" id="{BD206D82-CEAE-91AF-B3FE-910971D1B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>
                <a:cs typeface="Arial" panose="020B0604020202020204" pitchFamily="34" charset="0"/>
              </a:rPr>
              <a:t>I. La investigación científica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01CF5F7-3B2A-7225-F3D6-3CC641088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EEBACF7-4010-AE10-E9B3-99071867D594}"/>
              </a:ext>
            </a:extLst>
          </p:cNvPr>
          <p:cNvSpPr txBox="1"/>
          <p:nvPr/>
        </p:nvSpPr>
        <p:spPr>
          <a:xfrm>
            <a:off x="830029" y="1480070"/>
            <a:ext cx="793432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Tipos de comunicación Científica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		</a:t>
            </a:r>
            <a:r>
              <a:rPr lang="es-ES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Comunicación Informal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03FA44BA-26A8-0353-6D8B-4D384E7F169A}"/>
              </a:ext>
            </a:extLst>
          </p:cNvPr>
          <p:cNvSpPr/>
          <p:nvPr/>
        </p:nvSpPr>
        <p:spPr>
          <a:xfrm>
            <a:off x="1431235" y="3436623"/>
            <a:ext cx="1417982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+mj-lt"/>
              </a:rPr>
              <a:t>Blogs / Foros</a:t>
            </a:r>
            <a:endParaRPr lang="es-P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F91E59B-E1B8-F6CB-23D6-327A2F51294A}"/>
              </a:ext>
            </a:extLst>
          </p:cNvPr>
          <p:cNvSpPr/>
          <p:nvPr/>
        </p:nvSpPr>
        <p:spPr>
          <a:xfrm>
            <a:off x="4244009" y="3436623"/>
            <a:ext cx="1417982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+mj-lt"/>
              </a:rPr>
              <a:t>Actos Científicos</a:t>
            </a:r>
            <a:endParaRPr lang="es-P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C0CED8F-A709-C7EE-53A0-5B5225F246ED}"/>
              </a:ext>
            </a:extLst>
          </p:cNvPr>
          <p:cNvSpPr/>
          <p:nvPr/>
        </p:nvSpPr>
        <p:spPr>
          <a:xfrm>
            <a:off x="6812239" y="3409121"/>
            <a:ext cx="177517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+mj-lt"/>
              </a:rPr>
              <a:t>Informes Científicos Técnicos</a:t>
            </a:r>
            <a:endParaRPr lang="es-P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5B38BED-6DC9-E698-E340-F0276DFDF485}"/>
              </a:ext>
            </a:extLst>
          </p:cNvPr>
          <p:cNvSpPr txBox="1"/>
          <p:nvPr/>
        </p:nvSpPr>
        <p:spPr>
          <a:xfrm>
            <a:off x="495300" y="4623557"/>
            <a:ext cx="299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+mj-lt"/>
              </a:rPr>
              <a:t>Escapan del método científico</a:t>
            </a:r>
            <a:endParaRPr lang="es-PE" dirty="0"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A42938B-16BD-9256-9E8A-E04DCDD48F21}"/>
              </a:ext>
            </a:extLst>
          </p:cNvPr>
          <p:cNvSpPr txBox="1"/>
          <p:nvPr/>
        </p:nvSpPr>
        <p:spPr>
          <a:xfrm>
            <a:off x="3751220" y="4531224"/>
            <a:ext cx="2535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Congresos, Seminarios, </a:t>
            </a:r>
          </a:p>
          <a:p>
            <a:pPr algn="ctr"/>
            <a:r>
              <a:rPr lang="es-ES" dirty="0">
                <a:latin typeface="+mj-lt"/>
              </a:rPr>
              <a:t>Conferencias sin libro de </a:t>
            </a:r>
          </a:p>
          <a:p>
            <a:pPr algn="ctr"/>
            <a:r>
              <a:rPr lang="es-ES" dirty="0">
                <a:latin typeface="+mj-lt"/>
              </a:rPr>
              <a:t>actas</a:t>
            </a:r>
            <a:endParaRPr lang="es-PE" dirty="0">
              <a:latin typeface="+mj-l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41CEACF-A76B-972C-46F1-28DF057EDEDD}"/>
              </a:ext>
            </a:extLst>
          </p:cNvPr>
          <p:cNvSpPr txBox="1"/>
          <p:nvPr/>
        </p:nvSpPr>
        <p:spPr>
          <a:xfrm>
            <a:off x="6841100" y="4531224"/>
            <a:ext cx="2007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No pasa por un </a:t>
            </a:r>
          </a:p>
          <a:p>
            <a:pPr algn="ctr"/>
            <a:r>
              <a:rPr lang="es-ES" dirty="0">
                <a:latin typeface="+mj-lt"/>
              </a:rPr>
              <a:t>proceso de revisión</a:t>
            </a:r>
            <a:endParaRPr lang="es-P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0916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DF682-FB72-8463-F977-C5D1A38636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>
            <a:extLst>
              <a:ext uri="{FF2B5EF4-FFF2-40B4-BE49-F238E27FC236}">
                <a16:creationId xmlns:a16="http://schemas.microsoft.com/office/drawing/2014/main" id="{71041339-B4A3-444C-AE16-ECBE21766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2800" b="1" dirty="0">
                <a:cs typeface="Arial" panose="020B0604020202020204" pitchFamily="34" charset="0"/>
              </a:rPr>
              <a:t>I. La investigación científica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28943C1-2F3E-C6A3-395E-E63ABDFB6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chemeClr val="tx1"/>
                </a:solidFill>
                <a:latin typeface="+mj-lt"/>
              </a:rPr>
              <a:pPr/>
              <a:t>8</a:t>
            </a:fld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81E52A7-EA1A-B717-DD76-1EE9539F6E02}"/>
              </a:ext>
            </a:extLst>
          </p:cNvPr>
          <p:cNvSpPr txBox="1"/>
          <p:nvPr/>
        </p:nvSpPr>
        <p:spPr>
          <a:xfrm>
            <a:off x="830029" y="1480070"/>
            <a:ext cx="7934325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latin typeface="+mj-lt"/>
                <a:cs typeface="Arial" panose="020B0604020202020204" pitchFamily="34" charset="0"/>
              </a:rPr>
              <a:t>Tipos de comunicación Científica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2400" b="1" dirty="0">
                <a:latin typeface="+mj-lt"/>
                <a:cs typeface="Arial" panose="020B0604020202020204" pitchFamily="34" charset="0"/>
              </a:rPr>
              <a:t>		</a:t>
            </a:r>
            <a:r>
              <a:rPr lang="es-ES" sz="2400" dirty="0">
                <a:latin typeface="+mj-lt"/>
                <a:cs typeface="Arial" panose="020B0604020202020204" pitchFamily="34" charset="0"/>
              </a:rPr>
              <a:t>Comunicación Formal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2CDF0CA6-B330-A80F-07A1-ECBF28259D4C}"/>
              </a:ext>
            </a:extLst>
          </p:cNvPr>
          <p:cNvSpPr/>
          <p:nvPr/>
        </p:nvSpPr>
        <p:spPr>
          <a:xfrm>
            <a:off x="2204518" y="3190460"/>
            <a:ext cx="1417982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+mj-lt"/>
              </a:rPr>
              <a:t>Revistas Científicas</a:t>
            </a:r>
            <a:endParaRPr lang="es-P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3A8D098A-974B-8E11-6C97-1082EC269B26}"/>
              </a:ext>
            </a:extLst>
          </p:cNvPr>
          <p:cNvSpPr/>
          <p:nvPr/>
        </p:nvSpPr>
        <p:spPr>
          <a:xfrm>
            <a:off x="6300058" y="3124201"/>
            <a:ext cx="1417982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>
                <a:solidFill>
                  <a:schemeClr val="tx1"/>
                </a:solidFill>
                <a:latin typeface="+mj-lt"/>
              </a:rPr>
              <a:t>Libros</a:t>
            </a:r>
            <a:endParaRPr lang="es-PE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1FF59F9-63FE-EDF5-6C1F-C807703F1395}"/>
              </a:ext>
            </a:extLst>
          </p:cNvPr>
          <p:cNvSpPr txBox="1"/>
          <p:nvPr/>
        </p:nvSpPr>
        <p:spPr>
          <a:xfrm>
            <a:off x="1157906" y="4385017"/>
            <a:ext cx="3897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+mj-lt"/>
              </a:rPr>
              <a:t>Principal medio de Comunicación</a:t>
            </a:r>
          </a:p>
          <a:p>
            <a:r>
              <a:rPr lang="es-ES" dirty="0">
                <a:latin typeface="+mj-lt"/>
              </a:rPr>
              <a:t>Novedad, Impacto</a:t>
            </a:r>
          </a:p>
          <a:p>
            <a:endParaRPr lang="es-ES" dirty="0">
              <a:latin typeface="+mj-lt"/>
            </a:endParaRPr>
          </a:p>
          <a:p>
            <a:r>
              <a:rPr lang="es-ES" b="1" dirty="0">
                <a:latin typeface="+mj-lt"/>
              </a:rPr>
              <a:t>Diversifican y amplía el estado</a:t>
            </a:r>
            <a:r>
              <a:rPr lang="es-PE" b="1" dirty="0">
                <a:latin typeface="+mj-lt"/>
              </a:rPr>
              <a:t> del Arte</a:t>
            </a:r>
            <a:endParaRPr lang="es-ES" b="1" dirty="0"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269C6E3-9645-2CFE-42CA-E9FD778617AF}"/>
              </a:ext>
            </a:extLst>
          </p:cNvPr>
          <p:cNvSpPr txBox="1"/>
          <p:nvPr/>
        </p:nvSpPr>
        <p:spPr>
          <a:xfrm>
            <a:off x="5406334" y="4218802"/>
            <a:ext cx="333713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>
                <a:latin typeface="+mj-lt"/>
              </a:rPr>
              <a:t>Carácter divulgativo</a:t>
            </a:r>
          </a:p>
          <a:p>
            <a:pPr algn="ctr"/>
            <a:r>
              <a:rPr lang="es-ES" dirty="0">
                <a:latin typeface="+mj-lt"/>
              </a:rPr>
              <a:t>Revisiones Estado del arte</a:t>
            </a:r>
          </a:p>
          <a:p>
            <a:pPr algn="ctr"/>
            <a:r>
              <a:rPr lang="es-ES" dirty="0">
                <a:latin typeface="+mj-lt"/>
              </a:rPr>
              <a:t>Manuales de referencia</a:t>
            </a:r>
          </a:p>
          <a:p>
            <a:pPr algn="ctr"/>
            <a:endParaRPr lang="es-ES" dirty="0">
              <a:latin typeface="+mj-lt"/>
            </a:endParaRPr>
          </a:p>
          <a:p>
            <a:pPr algn="ctr"/>
            <a:r>
              <a:rPr lang="es-ES" b="1" dirty="0">
                <a:latin typeface="+mj-lt"/>
              </a:rPr>
              <a:t>Concentran y sintetizan el estado</a:t>
            </a:r>
          </a:p>
          <a:p>
            <a:pPr algn="ctr"/>
            <a:r>
              <a:rPr lang="es-ES" b="1" dirty="0">
                <a:latin typeface="+mj-lt"/>
              </a:rPr>
              <a:t>del Arte</a:t>
            </a:r>
            <a:endParaRPr lang="es-P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341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601" y="1463730"/>
            <a:ext cx="7688753" cy="4525963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1800"/>
              </a:spcBef>
              <a:buFont typeface="Arial" pitchFamily="34" charset="0"/>
              <a:buAutoNum type="romanUcPeriod"/>
            </a:pPr>
            <a:r>
              <a:rPr lang="en-GB" sz="2000" dirty="0">
                <a:latin typeface="+mj-lt"/>
                <a:cs typeface="Arial" panose="020B0604020202020204" pitchFamily="34" charset="0"/>
              </a:rPr>
              <a:t>La investigación científica</a:t>
            </a:r>
          </a:p>
          <a:p>
            <a:pPr marL="514350" indent="-514350">
              <a:spcBef>
                <a:spcPts val="1800"/>
              </a:spcBef>
              <a:buAutoNum type="romanUcPeriod"/>
            </a:pPr>
            <a:r>
              <a:rPr lang="en-GB" sz="2400" b="1" dirty="0" err="1">
                <a:latin typeface="+mj-lt"/>
                <a:cs typeface="Arial" panose="020B0604020202020204" pitchFamily="34" charset="0"/>
              </a:rPr>
              <a:t>Ingeniería</a:t>
            </a:r>
            <a:r>
              <a:rPr lang="en-GB" sz="2400" b="1" dirty="0">
                <a:latin typeface="+mj-lt"/>
                <a:cs typeface="Arial" panose="020B0604020202020204" pitchFamily="34" charset="0"/>
              </a:rPr>
              <a:t> de Software - </a:t>
            </a:r>
            <a:r>
              <a:rPr lang="en-GB" sz="2400" b="1" dirty="0" err="1">
                <a:latin typeface="+mj-lt"/>
                <a:cs typeface="Arial" panose="020B0604020202020204" pitchFamily="34" charset="0"/>
              </a:rPr>
              <a:t>Proyectos</a:t>
            </a:r>
            <a:endParaRPr lang="en-GB" sz="2400" b="1" dirty="0">
              <a:latin typeface="+mj-lt"/>
              <a:cs typeface="Arial" panose="020B0604020202020204" pitchFamily="34" charset="0"/>
            </a:endParaRPr>
          </a:p>
          <a:p>
            <a:pPr marL="514350" indent="-514350">
              <a:spcBef>
                <a:spcPts val="1800"/>
              </a:spcBef>
              <a:buAutoNum type="romanUcPeriod"/>
            </a:pPr>
            <a:r>
              <a:rPr lang="en-GB" sz="2000" dirty="0" err="1">
                <a:latin typeface="+mj-lt"/>
                <a:cs typeface="Arial" panose="020B0604020202020204" pitchFamily="34" charset="0"/>
              </a:rPr>
              <a:t>Artículos</a:t>
            </a:r>
            <a:r>
              <a:rPr lang="en-GB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+mj-lt"/>
                <a:cs typeface="Arial" panose="020B0604020202020204" pitchFamily="34" charset="0"/>
              </a:rPr>
              <a:t>Científicos</a:t>
            </a:r>
            <a:r>
              <a:rPr lang="en-GB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2000" dirty="0" err="1">
                <a:latin typeface="+mj-lt"/>
                <a:cs typeface="Arial" panose="020B0604020202020204" pitchFamily="34" charset="0"/>
              </a:rPr>
              <a:t>publicados</a:t>
            </a:r>
            <a:endParaRPr lang="en-GB" sz="2000" dirty="0">
              <a:latin typeface="+mj-lt"/>
              <a:cs typeface="Arial" panose="020B0604020202020204" pitchFamily="34" charset="0"/>
            </a:endParaRPr>
          </a:p>
          <a:p>
            <a:pPr marL="514350" indent="-514350">
              <a:spcBef>
                <a:spcPts val="1800"/>
              </a:spcBef>
              <a:buFont typeface="Arial" pitchFamily="34" charset="0"/>
              <a:buAutoNum type="romanUcPeriod"/>
            </a:pPr>
            <a:r>
              <a:rPr lang="en-GB" sz="2000" dirty="0">
                <a:latin typeface="+mj-lt"/>
                <a:cs typeface="Arial" panose="020B0604020202020204" pitchFamily="34" charset="0"/>
              </a:rPr>
              <a:t>Uso de </a:t>
            </a:r>
            <a:r>
              <a:rPr lang="en-GB" sz="2000" dirty="0" err="1">
                <a:latin typeface="+mj-lt"/>
                <a:cs typeface="Arial" panose="020B0604020202020204" pitchFamily="34" charset="0"/>
              </a:rPr>
              <a:t>Inteligencia</a:t>
            </a:r>
            <a:r>
              <a:rPr lang="en-GB" sz="2000" dirty="0">
                <a:latin typeface="+mj-lt"/>
                <a:cs typeface="Arial" panose="020B0604020202020204" pitchFamily="34" charset="0"/>
              </a:rPr>
              <a:t> Artificial para la </a:t>
            </a:r>
            <a:r>
              <a:rPr lang="en-GB" sz="2000" dirty="0" err="1">
                <a:latin typeface="+mj-lt"/>
                <a:cs typeface="Arial" panose="020B0604020202020204" pitchFamily="34" charset="0"/>
              </a:rPr>
              <a:t>investigación</a:t>
            </a:r>
            <a:endParaRPr lang="en-GB" sz="20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b="1" dirty="0"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6294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17236</TotalTime>
  <Words>1134</Words>
  <Application>Microsoft Office PowerPoint</Application>
  <PresentationFormat>A4 (210 x 297 mm)</PresentationFormat>
  <Paragraphs>194</Paragraphs>
  <Slides>29</Slides>
  <Notes>29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2" baseType="lpstr">
      <vt:lpstr>Arial</vt:lpstr>
      <vt:lpstr>Calibri</vt:lpstr>
      <vt:lpstr>Tema de Office</vt:lpstr>
      <vt:lpstr>Investigación Científica para Proyectos de Ingeniería de Software </vt:lpstr>
      <vt:lpstr>Biografía</vt:lpstr>
      <vt:lpstr>Agenda</vt:lpstr>
      <vt:lpstr>I. La investigación científica</vt:lpstr>
      <vt:lpstr>I. La investigación científica</vt:lpstr>
      <vt:lpstr>I. La investigación científica</vt:lpstr>
      <vt:lpstr>I. La investigación científica</vt:lpstr>
      <vt:lpstr>I. La investigación científica</vt:lpstr>
      <vt:lpstr>Agenda</vt:lpstr>
      <vt:lpstr>II. Ingeniería de Software</vt:lpstr>
      <vt:lpstr>II. Ingeniería de Software</vt:lpstr>
      <vt:lpstr>II. Ingeniería de Software</vt:lpstr>
      <vt:lpstr>II. Ingeniería de Software</vt:lpstr>
      <vt:lpstr>II. Ingeniería de Software</vt:lpstr>
      <vt:lpstr>Agenda</vt:lpstr>
      <vt:lpstr>Publicaciones</vt:lpstr>
      <vt:lpstr>Publicaciones</vt:lpstr>
      <vt:lpstr>Publicaciones</vt:lpstr>
      <vt:lpstr>Publicaciones</vt:lpstr>
      <vt:lpstr>Publicaciones</vt:lpstr>
      <vt:lpstr>Publicaciones</vt:lpstr>
      <vt:lpstr>Publicaciones</vt:lpstr>
      <vt:lpstr>Publicaciones</vt:lpstr>
      <vt:lpstr>Agenda</vt:lpstr>
      <vt:lpstr>Inteligencia Artificial</vt:lpstr>
      <vt:lpstr>Inteligencia Artificial</vt:lpstr>
      <vt:lpstr>Inteligencia Artificial</vt:lpstr>
      <vt:lpstr>Inteligencia Artificial</vt:lpstr>
      <vt:lpstr>Presentación de PowerPoint</vt:lpstr>
    </vt:vector>
  </TitlesOfParts>
  <Company>UPV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Extending and validating gestUI with Technical Action Research</dc:title>
  <dc:creator>Otto Parra</dc:creator>
  <cp:lastModifiedBy>PCSIJORD (DIAZ SUAREZ, JORGE EDUARDO)</cp:lastModifiedBy>
  <cp:revision>1072</cp:revision>
  <dcterms:created xsi:type="dcterms:W3CDTF">2017-04-30T04:02:37Z</dcterms:created>
  <dcterms:modified xsi:type="dcterms:W3CDTF">2025-06-05T23:11:18Z</dcterms:modified>
</cp:coreProperties>
</file>