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29"/>
  </p:notesMasterIdLst>
  <p:sldIdLst>
    <p:sldId id="256" r:id="rId2"/>
    <p:sldId id="341" r:id="rId3"/>
    <p:sldId id="383" r:id="rId4"/>
    <p:sldId id="408" r:id="rId5"/>
    <p:sldId id="391" r:id="rId6"/>
    <p:sldId id="392" r:id="rId7"/>
    <p:sldId id="421" r:id="rId8"/>
    <p:sldId id="422" r:id="rId9"/>
    <p:sldId id="411" r:id="rId10"/>
    <p:sldId id="390" r:id="rId11"/>
    <p:sldId id="394" r:id="rId12"/>
    <p:sldId id="414" r:id="rId13"/>
    <p:sldId id="409" r:id="rId14"/>
    <p:sldId id="418" r:id="rId15"/>
    <p:sldId id="419" r:id="rId16"/>
    <p:sldId id="412" r:id="rId17"/>
    <p:sldId id="416" r:id="rId18"/>
    <p:sldId id="423" r:id="rId19"/>
    <p:sldId id="420" r:id="rId20"/>
    <p:sldId id="406" r:id="rId21"/>
    <p:sldId id="405" r:id="rId22"/>
    <p:sldId id="413" r:id="rId23"/>
    <p:sldId id="351" r:id="rId24"/>
    <p:sldId id="352" r:id="rId25"/>
    <p:sldId id="353" r:id="rId26"/>
    <p:sldId id="417" r:id="rId27"/>
    <p:sldId id="263" r:id="rId28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8B2"/>
    <a:srgbClr val="EFEFED"/>
    <a:srgbClr val="EDECE7"/>
    <a:srgbClr val="F5F2EB"/>
    <a:srgbClr val="FBFAF7"/>
    <a:srgbClr val="F1EDE7"/>
    <a:srgbClr val="EFEBE1"/>
    <a:srgbClr val="E4D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8116" autoAdjust="0"/>
  </p:normalViewPr>
  <p:slideViewPr>
    <p:cSldViewPr snapToGrid="0">
      <p:cViewPr varScale="1">
        <p:scale>
          <a:sx n="72" d="100"/>
          <a:sy n="72" d="100"/>
        </p:scale>
        <p:origin x="942" y="78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2F9716E-9D89-4F98-BDB3-8EE33DAB9D85}" type="datetimeFigureOut">
              <a:rPr lang="en-GB" smtClean="0"/>
              <a:pPr/>
              <a:t>09/01/2025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D5585E5-F1AF-4426-96C1-CA03EE7CAAB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3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4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72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88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668D2-6EF5-0BE4-4744-61F5D19A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95F7C67-C354-5293-6AA3-EA6B7590F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E8D75DF-55F6-F48D-8D20-B128AE9C7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33BFD70-F46B-EBE4-0B09-1AA834F96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725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67752-24EC-44D7-0468-38E0118F1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E24863A-2D77-CD1A-FCDE-C3BE628D8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7F19C40-776A-C11A-1B3D-CA857495C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36B65C-1609-8B93-D6FB-65D316506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75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63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75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4E762-EB74-AFAC-1A64-395E9628E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12F00F2-3ABD-353F-0FCE-8CFD26200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3B01ABDE-E3A5-DDA1-1C0C-D635E3A15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B34710F-8435-2DFA-8CF9-BFE5392B0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9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F609B-352A-61B1-E438-75CB22EE1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E8BDBCA-9BFB-6B00-2C20-8AC47FED4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34469191-EB9B-B3CC-10CD-569305A2B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E71DC0A-0152-406B-5691-A17C90089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8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20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895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46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476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180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18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118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648A8-5E4E-08AA-1B71-0D8A6A975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99221A4-AF30-4873-AEFB-18AFA84A75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D6A3E594-9B54-934D-8F08-78026A631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153EFBC-80BA-0376-0503-B079E3E40C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8613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2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4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6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9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5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22FEB-2073-9DF0-C65E-94C966938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C3872C2-233D-364C-E334-ED83139D5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8DB1151-01C8-81D2-6495-C0D131F80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0E59E03-608A-077F-EAF8-35C8CF6F4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4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F550F-CC05-F1DB-AD3C-B0BF0868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2EEB098E-AF93-C004-BA2F-0B61911E6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0C99260-C21C-3F75-6DB8-C78E1FDDE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162C476-F2C4-3D34-F83B-57931D046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0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D84-F2CD-4D08-8023-6EB33E3B2773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15E-F4D2-4DBD-8D31-CB6D722AA56A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2EDA-CBDA-4086-B085-308620EA3F96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0CB-C0CC-454E-ADCB-A47B3BA6C869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B3A3-1071-4CAD-ABD1-92A74F9BBDC4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22F4-1071-470C-BFF7-E77EA7A6BEA6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982D-5E4C-4E07-AA3E-95C925F93C4D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762-6F53-4237-A1C4-681AFB84CC0F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201-4F24-41C6-9123-84812B03B04E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6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8C61-5049-4C6E-A6ED-241E26552AF3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6385-13F6-4DC8-8277-FA99D6F73C02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543E-AC26-43B5-B5CF-9C3EE2738871}" type="datetime1">
              <a:rPr lang="en-US" smtClean="0"/>
              <a:pPr/>
              <a:t>1/9/2025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nabec.gob.pe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nabec.gob.pe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nabec.gob.p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ral.uv.es/diazsua/index.html" TargetMode="External"/><Relationship Id="rId5" Type="http://schemas.openxmlformats.org/officeDocument/2006/relationships/hyperlink" Target="mailto:diazsua@alumni.uv.es" TargetMode="Externa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8873" y="1867823"/>
            <a:ext cx="9101013" cy="1470025"/>
          </a:xfrm>
        </p:spPr>
        <p:txBody>
          <a:bodyPr>
            <a:noAutofit/>
          </a:bodyPr>
          <a:lstStyle/>
          <a:p>
            <a:r>
              <a:rPr lang="es-ES" sz="3600" b="1" dirty="0">
                <a:solidFill>
                  <a:schemeClr val="accent2"/>
                </a:solidFill>
                <a:cs typeface="Times New Roman" pitchFamily="18" charset="0"/>
              </a:rPr>
              <a:t>Investigación Científica para Proyectos de Ingeniería de Software </a:t>
            </a:r>
            <a:endParaRPr lang="en-US" sz="36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0467" y="5444993"/>
            <a:ext cx="8460753" cy="12726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Eduardo Díaz Suárez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175418" y="395785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Rectángulo"/>
          <p:cNvSpPr/>
          <p:nvPr/>
        </p:nvSpPr>
        <p:spPr>
          <a:xfrm>
            <a:off x="3725837" y="391662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6278105" y="393937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637404" y="1867823"/>
            <a:ext cx="863119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79509" y="4848320"/>
            <a:ext cx="8631191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ítulo 1">
            <a:extLst>
              <a:ext uri="{FF2B5EF4-FFF2-40B4-BE49-F238E27FC236}">
                <a16:creationId xmlns:a16="http://schemas.microsoft.com/office/drawing/2014/main" id="{A6DA74CE-E92F-51D3-D5B3-6D3C9A9F8A03}"/>
              </a:ext>
            </a:extLst>
          </p:cNvPr>
          <p:cNvSpPr txBox="1">
            <a:spLocks/>
          </p:cNvSpPr>
          <p:nvPr/>
        </p:nvSpPr>
        <p:spPr>
          <a:xfrm>
            <a:off x="510336" y="3716064"/>
            <a:ext cx="910101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Oportunidades de Becas para el extranjero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6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910378" y="1562174"/>
            <a:ext cx="5066352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refiere al proceso de aplicar principios, metodologías, arquitecturas y patrones para desarrollar programas de software. Estos programas se utilizan para resolver problemas, facilitar tareas y mejorar la eficiencia en diversas áreas, como la industria, la educación y la investigación.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9DE5A9-28A9-4307-6F00-152A915D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467" y="1875735"/>
            <a:ext cx="2400300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39934A-6C23-B1D5-91FB-3108FA72C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105" y="3953082"/>
            <a:ext cx="28670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1119649" y="1480070"/>
            <a:ext cx="463030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Software dirigido modelos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Metodologías de Software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Arquitecturas de software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Patrones, Pruebas de software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HCI: Interacción Humano-Computador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 de Software empírica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8DDEE0-89FB-4118-5A91-F6C11D08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001" y="3429000"/>
            <a:ext cx="3090458" cy="1979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42A2B1-9DB3-7B28-FF84-55FF6AC8DE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68"/>
          <a:stretch/>
        </p:blipFill>
        <p:spPr>
          <a:xfrm>
            <a:off x="5358568" y="1417638"/>
            <a:ext cx="4072753" cy="14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0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1102552" y="1280015"/>
            <a:ext cx="7506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Software Dirigido por modelos - OMG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7C1D0A5-A38A-DBA8-BA96-1986343AA7CE}"/>
              </a:ext>
            </a:extLst>
          </p:cNvPr>
          <p:cNvSpPr txBox="1"/>
          <p:nvPr/>
        </p:nvSpPr>
        <p:spPr>
          <a:xfrm>
            <a:off x="1466850" y="1814036"/>
            <a:ext cx="5901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través de modelos generar componentes gráficos de manera automática</a:t>
            </a:r>
            <a:endParaRPr lang="es-P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4631A8-6675-4F77-C06B-4B2C4B79E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6" y="4326050"/>
            <a:ext cx="4390268" cy="167209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E18C381-8C7B-59FF-01D9-9C090E0D2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178" y="4116081"/>
            <a:ext cx="3446104" cy="2041670"/>
          </a:xfrm>
          <a:prstGeom prst="rect">
            <a:avLst/>
          </a:prstGeom>
        </p:spPr>
      </p:pic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F49945AA-58BB-9D6D-5D16-212B26266EE5}"/>
              </a:ext>
            </a:extLst>
          </p:cNvPr>
          <p:cNvSpPr/>
          <p:nvPr/>
        </p:nvSpPr>
        <p:spPr>
          <a:xfrm>
            <a:off x="5135218" y="4853695"/>
            <a:ext cx="549965" cy="566443"/>
          </a:xfrm>
          <a:prstGeom prst="rightArrow">
            <a:avLst/>
          </a:prstGeom>
          <a:solidFill>
            <a:schemeClr val="bg2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2ED725-6A37-F94B-E54D-85BF4018AAEA}"/>
              </a:ext>
            </a:extLst>
          </p:cNvPr>
          <p:cNvSpPr txBox="1"/>
          <p:nvPr/>
        </p:nvSpPr>
        <p:spPr>
          <a:xfrm>
            <a:off x="4264019" y="2650112"/>
            <a:ext cx="1948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2"/>
                </a:solidFill>
              </a:rPr>
              <a:t>Como generar componentes gráficos de manera automática</a:t>
            </a:r>
            <a:endParaRPr lang="es-PE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8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95300" y="314394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1062796" y="1243102"/>
            <a:ext cx="75060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actuales en universidades: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empresariales, Modeladores, Videojuegos y otros.</a:t>
            </a:r>
            <a:endParaRPr lang="es-ES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F8DC8A-F7AC-0B0A-A99E-F052CCA2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967" y="2147977"/>
            <a:ext cx="1647825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CE3047-87CA-DA74-A862-7DDABFD4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016" y="2291418"/>
            <a:ext cx="2266950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0B9E81-25AF-301A-6699-8B2D1F2F3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14" y="2386102"/>
            <a:ext cx="2495550" cy="1600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54A537-21B6-E733-4852-DB4E0A49C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793" y="2553474"/>
            <a:ext cx="2009775" cy="1600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222C998-20EF-5DAE-5802-35477C8A8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766" y="4471255"/>
            <a:ext cx="3280111" cy="190833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C18F661-0AE7-D1CF-0E9E-949B9A2518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8668"/>
          <a:stretch/>
        </p:blipFill>
        <p:spPr>
          <a:xfrm>
            <a:off x="4953000" y="4842736"/>
            <a:ext cx="4072753" cy="14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158A0-2864-A265-B301-3EF6C1E6D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2970DBF1-03BF-F6FC-CAB0-897272EB4681}"/>
              </a:ext>
            </a:extLst>
          </p:cNvPr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9DFE7CF8-B4FA-064D-293B-A5E1DC2778AC}"/>
              </a:ext>
            </a:extLst>
          </p:cNvPr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7E65AEF2-E133-04F8-C437-75084073C837}"/>
              </a:ext>
            </a:extLst>
          </p:cNvPr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>
            <a:extLst>
              <a:ext uri="{FF2B5EF4-FFF2-40B4-BE49-F238E27FC236}">
                <a16:creationId xmlns:a16="http://schemas.microsoft.com/office/drawing/2014/main" id="{A77C36DD-CFBA-BB6F-7347-5E2551A0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14394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9C4BD2-7E88-67A0-914E-A61BCD0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B1E022-0C5B-A032-C742-BE56F3E30712}"/>
              </a:ext>
            </a:extLst>
          </p:cNvPr>
          <p:cNvSpPr txBox="1"/>
          <p:nvPr/>
        </p:nvSpPr>
        <p:spPr>
          <a:xfrm>
            <a:off x="1102552" y="1280015"/>
            <a:ext cx="7193309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sz="19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actuales en universidades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Aplicación educativa para Aprendizaje de Inglés e Primero de Secundaria empleando técnicas de Gamificación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un diseñador web que permita realizar un modelo BPMN con estereotipos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generador de interfaces gráficas de usuario a partir de un modelo de casos de uso UML usando estereotipos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aplicativo web para predecir enfermedades respiratorias mediante el uso de un sistema basado en reglas </a:t>
            </a:r>
          </a:p>
        </p:txBody>
      </p:sp>
    </p:spTree>
    <p:extLst>
      <p:ext uri="{BB962C8B-B14F-4D97-AF65-F5344CB8AC3E}">
        <p14:creationId xmlns:p14="http://schemas.microsoft.com/office/powerpoint/2010/main" val="240483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5505E-A630-DC59-CB25-7535E7B0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25A3FAFB-CA60-A996-600E-387DB2E853EF}"/>
              </a:ext>
            </a:extLst>
          </p:cNvPr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E11A6DD9-7A34-52E0-3685-3E132F113E21}"/>
              </a:ext>
            </a:extLst>
          </p:cNvPr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E76F7F75-8CBC-79CC-F211-24598589F05E}"/>
              </a:ext>
            </a:extLst>
          </p:cNvPr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>
            <a:extLst>
              <a:ext uri="{FF2B5EF4-FFF2-40B4-BE49-F238E27FC236}">
                <a16:creationId xmlns:a16="http://schemas.microsoft.com/office/drawing/2014/main" id="{B8F92EC6-5876-74E8-22BC-E0A2FBA9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14394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C1C69C0-7BB1-8E5E-5F47-129F77DB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E06CF7-E79F-6D02-5B1A-01522DAC8DCB}"/>
              </a:ext>
            </a:extLst>
          </p:cNvPr>
          <p:cNvSpPr txBox="1"/>
          <p:nvPr/>
        </p:nvSpPr>
        <p:spPr>
          <a:xfrm>
            <a:off x="1102552" y="1280015"/>
            <a:ext cx="7661804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actuales en universidades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videojuego para el aprendizaje de la historia del Perú para estudiantes de instituciones educativas para el nivel primario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videojuego educativo para el aprendizaje de temas de Arte y Cultura para estudiantes de instituciones educativas del nivel primario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una Aplicación Web para el Aprendizaje de Temas de Matemática para la Preparación del Examen de Admisión de Universidades en el Perú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videojuego basado en realidad aumentada para impulsar el turismo en el Perú</a:t>
            </a:r>
          </a:p>
        </p:txBody>
      </p:sp>
    </p:spTree>
    <p:extLst>
      <p:ext uri="{BB962C8B-B14F-4D97-AF65-F5344CB8AC3E}">
        <p14:creationId xmlns:p14="http://schemas.microsoft.com/office/powerpoint/2010/main" val="3980927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601" y="1463730"/>
            <a:ext cx="7688753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 científica</a:t>
            </a:r>
          </a:p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Software -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Científicos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publicados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84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F374182-7468-4D1F-AE94-5E1D89369C97}"/>
              </a:ext>
            </a:extLst>
          </p:cNvPr>
          <p:cNvSpPr txBox="1">
            <a:spLocks/>
          </p:cNvSpPr>
          <p:nvPr/>
        </p:nvSpPr>
        <p:spPr>
          <a:xfrm>
            <a:off x="706603" y="1254761"/>
            <a:ext cx="7748284" cy="51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 científicos con colaboración de investigadores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D10A39-D0BB-579E-2227-E45DB7A5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83" y="2314276"/>
            <a:ext cx="2076450" cy="5143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7E035E3-CA49-FA8A-F8C0-F3493C1251F8}"/>
              </a:ext>
            </a:extLst>
          </p:cNvPr>
          <p:cNvSpPr txBox="1"/>
          <p:nvPr/>
        </p:nvSpPr>
        <p:spPr>
          <a:xfrm>
            <a:off x="964392" y="1769111"/>
            <a:ext cx="108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Bélgica</a:t>
            </a:r>
            <a:endParaRPr lang="es-PE" sz="24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DF4344-7333-C2A7-D15E-BD5437D02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22" y="3361740"/>
            <a:ext cx="2550419" cy="91474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F9D1D29-5778-B1B6-806F-1ECF98830DC4}"/>
              </a:ext>
            </a:extLst>
          </p:cNvPr>
          <p:cNvSpPr txBox="1"/>
          <p:nvPr/>
        </p:nvSpPr>
        <p:spPr>
          <a:xfrm>
            <a:off x="987350" y="2893538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España</a:t>
            </a:r>
            <a:endParaRPr lang="es-PE" sz="2400" b="1" dirty="0"/>
          </a:p>
        </p:txBody>
      </p:sp>
      <p:pic>
        <p:nvPicPr>
          <p:cNvPr id="1026" name="Picture 2" descr="ZHAW Zurich University of Applied Sciences | Green Policy Platform">
            <a:extLst>
              <a:ext uri="{FF2B5EF4-FFF2-40B4-BE49-F238E27FC236}">
                <a16:creationId xmlns:a16="http://schemas.microsoft.com/office/drawing/2014/main" id="{1F892504-3C59-8FB9-023B-382F01B3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39" y="4632129"/>
            <a:ext cx="1253987" cy="17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C709269-3755-0FB0-9C53-F6CE72074CF9}"/>
              </a:ext>
            </a:extLst>
          </p:cNvPr>
          <p:cNvSpPr txBox="1"/>
          <p:nvPr/>
        </p:nvSpPr>
        <p:spPr>
          <a:xfrm>
            <a:off x="1211768" y="4947832"/>
            <a:ext cx="841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Suiza</a:t>
            </a:r>
            <a:endParaRPr lang="es-PE" sz="2400" b="1" dirty="0"/>
          </a:p>
        </p:txBody>
      </p:sp>
      <p:pic>
        <p:nvPicPr>
          <p:cNvPr id="1028" name="Picture 4" descr="Unitelma Sapienza">
            <a:extLst>
              <a:ext uri="{FF2B5EF4-FFF2-40B4-BE49-F238E27FC236}">
                <a16:creationId xmlns:a16="http://schemas.microsoft.com/office/drawing/2014/main" id="{9B907F99-6CBE-5220-8765-31D3D06D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58" y="2165068"/>
            <a:ext cx="2980569" cy="8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0DE733F-41FD-B46F-0534-9C285EC71256}"/>
              </a:ext>
            </a:extLst>
          </p:cNvPr>
          <p:cNvSpPr txBox="1"/>
          <p:nvPr/>
        </p:nvSpPr>
        <p:spPr>
          <a:xfrm>
            <a:off x="4849694" y="1742898"/>
            <a:ext cx="82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Italia</a:t>
            </a:r>
            <a:endParaRPr lang="es-PE" sz="2400" b="1" dirty="0"/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38926FDC-8809-F464-E8D7-EADD9921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1796" y="3425775"/>
            <a:ext cx="2390654" cy="6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976C033-5360-3266-676F-36EB9A569B0D}"/>
              </a:ext>
            </a:extLst>
          </p:cNvPr>
          <p:cNvSpPr txBox="1"/>
          <p:nvPr/>
        </p:nvSpPr>
        <p:spPr>
          <a:xfrm>
            <a:off x="4931796" y="5263021"/>
            <a:ext cx="28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Y Universidades Peruanas….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2833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9EB32-2F4A-46EC-F0E7-2BBD9C288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3E82DEA0-3D2E-FDBC-C22D-9887C46EBC57}"/>
              </a:ext>
            </a:extLst>
          </p:cNvPr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E4ADA5CB-51BD-DACF-C144-2C544751B6E5}"/>
              </a:ext>
            </a:extLst>
          </p:cNvPr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CCE64D1E-ED82-13FE-2622-E50E472C00F4}"/>
              </a:ext>
            </a:extLst>
          </p:cNvPr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>
            <a:extLst>
              <a:ext uri="{FF2B5EF4-FFF2-40B4-BE49-F238E27FC236}">
                <a16:creationId xmlns:a16="http://schemas.microsoft.com/office/drawing/2014/main" id="{745A07C1-87A5-5175-599A-0B2901DB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99F967-C7E2-2BD1-B9B9-37736239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215E2D4-1479-CDF0-C4D8-7D1271E128F3}"/>
              </a:ext>
            </a:extLst>
          </p:cNvPr>
          <p:cNvSpPr txBox="1">
            <a:spLocks/>
          </p:cNvSpPr>
          <p:nvPr/>
        </p:nvSpPr>
        <p:spPr>
          <a:xfrm>
            <a:off x="706603" y="1798100"/>
            <a:ext cx="7748284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Explorando el rol de los usuarios finales hacia la eficiencia energética de los productos de software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0195B3-FB8E-F836-A34A-7BC860C74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99" y="3268807"/>
            <a:ext cx="965874" cy="9243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C7306B-A615-B92B-B18D-F1A678B0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671" y="4393328"/>
            <a:ext cx="821195" cy="4145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A26DDC3-B79A-C67D-B968-F21599EEE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941" y="3464935"/>
            <a:ext cx="2066925" cy="7810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72E0C78-2B83-7D2F-78AD-1154B40CC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793" y="3393295"/>
            <a:ext cx="2390654" cy="924330"/>
          </a:xfrm>
          <a:prstGeom prst="rect">
            <a:avLst/>
          </a:prstGeom>
        </p:spPr>
      </p:pic>
      <p:sp>
        <p:nvSpPr>
          <p:cNvPr id="21" name="Cruz 20">
            <a:extLst>
              <a:ext uri="{FF2B5EF4-FFF2-40B4-BE49-F238E27FC236}">
                <a16:creationId xmlns:a16="http://schemas.microsoft.com/office/drawing/2014/main" id="{51B53CB4-8F23-C41A-471F-427E6A4B3CF4}"/>
              </a:ext>
            </a:extLst>
          </p:cNvPr>
          <p:cNvSpPr/>
          <p:nvPr/>
        </p:nvSpPr>
        <p:spPr>
          <a:xfrm>
            <a:off x="5251686" y="3912186"/>
            <a:ext cx="620302" cy="561903"/>
          </a:xfrm>
          <a:prstGeom prst="plus">
            <a:avLst>
              <a:gd name="adj" fmla="val 3949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27476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EAB21-7420-BA3F-9FB6-6852BB50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D8C272B6-82C4-FA59-79E3-9BDBE64AC0A3}"/>
              </a:ext>
            </a:extLst>
          </p:cNvPr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65483620-9B2E-C961-C2C0-0ED95AEA094B}"/>
              </a:ext>
            </a:extLst>
          </p:cNvPr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38BDEDDF-C652-FFAF-FA88-7E35E86FA6A8}"/>
              </a:ext>
            </a:extLst>
          </p:cNvPr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>
            <a:extLst>
              <a:ext uri="{FF2B5EF4-FFF2-40B4-BE49-F238E27FC236}">
                <a16:creationId xmlns:a16="http://schemas.microsoft.com/office/drawing/2014/main" id="{CBCD9824-081E-0C6B-3239-31EA0A68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0A6FF4-3A71-6FD4-40D2-C2CFB9CF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E47F09E-9FE3-6FB5-831F-A35EC53035F0}"/>
              </a:ext>
            </a:extLst>
          </p:cNvPr>
          <p:cNvSpPr txBox="1">
            <a:spLocks/>
          </p:cNvSpPr>
          <p:nvPr/>
        </p:nvSpPr>
        <p:spPr>
          <a:xfrm>
            <a:off x="706604" y="1798100"/>
            <a:ext cx="3440577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PE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Morante, O Cahuana and E. Díaz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 Recommendations for the Development of Augmented Reality Video Games for Children with ADHD”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SIMBig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2023 –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México – Ciudad de México.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D9BE818-123E-C40E-D58A-80DC4D10BAA5}"/>
              </a:ext>
            </a:extLst>
          </p:cNvPr>
          <p:cNvSpPr txBox="1">
            <a:spLocks/>
          </p:cNvSpPr>
          <p:nvPr/>
        </p:nvSpPr>
        <p:spPr>
          <a:xfrm>
            <a:off x="706604" y="4676582"/>
            <a:ext cx="3440577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J. Aldana, S. Trujillo, E. Díaz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,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“Recommendations for the Development of Video Games to Reduces Stress on Young People”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ICI2ST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Ecuador - Quito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DA4BBE-AE82-DD0F-AB90-09EFAC06A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58"/>
          <a:stretch/>
        </p:blipFill>
        <p:spPr>
          <a:xfrm>
            <a:off x="1652122" y="1300404"/>
            <a:ext cx="986299" cy="4051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84E43A-51E0-C36C-833A-EEB9BEE8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908" y="1352550"/>
            <a:ext cx="1647825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6FB834-EC2D-44AF-A4D0-15197573A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775" y="1425790"/>
            <a:ext cx="2447925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92D168D-9D88-0B83-94CE-DEC4EAC4F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23" y="4432306"/>
            <a:ext cx="2266950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584ACB9-33F2-E92B-798D-AE38B20AA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75" y="4356105"/>
            <a:ext cx="2066925" cy="2009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31B1D2E-C76F-5F72-ABB9-8F0773DD5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406" y="3653870"/>
            <a:ext cx="1638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999" y="4963050"/>
            <a:ext cx="7688753" cy="146471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 de investigación HCI-DUXAIT</a:t>
            </a:r>
          </a:p>
          <a:p>
            <a:pPr marL="0" indent="0">
              <a:buNone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Línea de investigación: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Desarrollo de software dirigido por modelos, Usabilidad, HCI (Interacción Humano-Computador), BPMN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Biografía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11F5D11-95B1-2165-29AD-8CAB83C9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5827" y="1744540"/>
            <a:ext cx="2390654" cy="6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B67B0C-5F65-F23D-80A8-400BA98F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324" y="3608597"/>
            <a:ext cx="2499484" cy="7624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DDC694A-1394-99E6-B742-18D36083A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192" y="3593065"/>
            <a:ext cx="2390654" cy="92433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CC6FA07-5059-A51C-FEEA-A712A038B781}"/>
              </a:ext>
            </a:extLst>
          </p:cNvPr>
          <p:cNvSpPr txBox="1"/>
          <p:nvPr/>
        </p:nvSpPr>
        <p:spPr>
          <a:xfrm>
            <a:off x="6278105" y="138421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Natural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Chepén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5448A97-BA21-A12F-F990-D09D8E6DB81A}"/>
              </a:ext>
            </a:extLst>
          </p:cNvPr>
          <p:cNvCxnSpPr/>
          <p:nvPr/>
        </p:nvCxnSpPr>
        <p:spPr>
          <a:xfrm>
            <a:off x="1175418" y="3336235"/>
            <a:ext cx="77167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0CDBED-5898-29DE-8FEA-EDF8CCB56D83}"/>
              </a:ext>
            </a:extLst>
          </p:cNvPr>
          <p:cNvSpPr txBox="1"/>
          <p:nvPr/>
        </p:nvSpPr>
        <p:spPr>
          <a:xfrm>
            <a:off x="1302004" y="1432658"/>
            <a:ext cx="6952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Jorge Eduardo Díaz Suárez</a:t>
            </a:r>
          </a:p>
          <a:p>
            <a:pPr marL="0" indent="0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Doctor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Ciencias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Computación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Universidad de Valencia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s-ES" sz="1800" b="1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TADeSP</a:t>
            </a:r>
            <a:r>
              <a:rPr lang="es-ES" sz="18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Técnicas Avanzadas de Desarrollo de Software centrado en la Persona – Universidad de Valencia</a:t>
            </a:r>
          </a:p>
        </p:txBody>
      </p:sp>
    </p:spTree>
    <p:extLst>
      <p:ext uri="{BB962C8B-B14F-4D97-AF65-F5344CB8AC3E}">
        <p14:creationId xmlns:p14="http://schemas.microsoft.com/office/powerpoint/2010/main" val="8782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F374182-7468-4D1F-AE94-5E1D89369C97}"/>
              </a:ext>
            </a:extLst>
          </p:cNvPr>
          <p:cNvSpPr txBox="1">
            <a:spLocks/>
          </p:cNvSpPr>
          <p:nvPr/>
        </p:nvSpPr>
        <p:spPr>
          <a:xfrm>
            <a:off x="706604" y="2341199"/>
            <a:ext cx="5505483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PE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r>
              <a:rPr lang="es-PE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Cruz, M. Estrada and E. Díaz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“A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GigMaleBPMN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Generation of Graphical Components from the BPMN Model using Machine</a:t>
            </a:r>
          </a:p>
          <a:p>
            <a:pPr marL="0" indent="0" algn="l">
              <a:buNone/>
            </a:pP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ICI2ST 2023 –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Ecuador – Quito.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DCDA336D-1782-40D5-9546-4920FE472BC8}"/>
              </a:ext>
            </a:extLst>
          </p:cNvPr>
          <p:cNvSpPr txBox="1">
            <a:spLocks/>
          </p:cNvSpPr>
          <p:nvPr/>
        </p:nvSpPr>
        <p:spPr>
          <a:xfrm>
            <a:off x="706604" y="4676582"/>
            <a:ext cx="5747205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E. Díaz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 I.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Panach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 Rueda, and O. Pastor,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 Family of experiments to analyze the users’ preferences when designing GUIs from BPMN models”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Revista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AIPO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España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3425532-E2A7-3DA7-EEF0-41DCB246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178"/>
          <a:stretch/>
        </p:blipFill>
        <p:spPr>
          <a:xfrm>
            <a:off x="6789238" y="1328285"/>
            <a:ext cx="1991723" cy="24876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A23084C-89C5-E285-074D-868A4DD5D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952" y="1332549"/>
            <a:ext cx="1638300" cy="8763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0620FB5-56D3-66C9-51FD-1252B93B0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6" y="3801282"/>
            <a:ext cx="2667000" cy="7429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D121C1D-35BD-5F69-2809-6DC9FE984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00" y="4165611"/>
            <a:ext cx="13716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49550F2-86FD-D84A-ACF3-E5FB394A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453" y="1976825"/>
            <a:ext cx="3759957" cy="1406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Díaz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 I. Panach, S. Rueda, and O. Pastor, "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a method to generate GUI prototypes from BPMN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(RCIS) IEEE, 2018, pp. 1-12. Nantes - France. –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Core B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5A8432A-F329-B25E-5A2C-54E05D43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58" y="1490009"/>
            <a:ext cx="1158745" cy="47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7 Imagen">
            <a:extLst>
              <a:ext uri="{FF2B5EF4-FFF2-40B4-BE49-F238E27FC236}">
                <a16:creationId xmlns:a16="http://schemas.microsoft.com/office/drawing/2014/main" id="{64578564-FC7A-E675-6A31-31320AC170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>
          <a:xfrm>
            <a:off x="2224762" y="3734775"/>
            <a:ext cx="1774932" cy="86248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3876415-DC74-B216-28D3-B4CAD464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53" y="4284948"/>
            <a:ext cx="1262781" cy="4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FFE7EA4-9CC0-7F54-023C-D74F710A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7" y="4271300"/>
            <a:ext cx="1482738" cy="43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9 Rectángulo">
            <a:extLst>
              <a:ext uri="{FF2B5EF4-FFF2-40B4-BE49-F238E27FC236}">
                <a16:creationId xmlns:a16="http://schemas.microsoft.com/office/drawing/2014/main" id="{1F663B7E-16C6-4543-57D0-0CE34B40E78F}"/>
              </a:ext>
            </a:extLst>
          </p:cNvPr>
          <p:cNvSpPr/>
          <p:nvPr/>
        </p:nvSpPr>
        <p:spPr>
          <a:xfrm>
            <a:off x="1193042" y="4578360"/>
            <a:ext cx="3759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E. Díaz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J. I. Panach, S. Rueda, and O. Pastor, "</a:t>
            </a:r>
            <a:r>
              <a:rPr lang="es-E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Generación de Interfaces de Usuario a partir de Modelos BPMN con Estereotipos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(SISTEDES), 2018. Sevilla - </a:t>
            </a:r>
            <a:r>
              <a:rPr lang="es-ES" sz="1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10 Rectángulo">
            <a:extLst>
              <a:ext uri="{FF2B5EF4-FFF2-40B4-BE49-F238E27FC236}">
                <a16:creationId xmlns:a16="http://schemas.microsoft.com/office/drawing/2014/main" id="{1B1C8429-43CE-990E-8C4B-78CCEBD44E54}"/>
              </a:ext>
            </a:extLst>
          </p:cNvPr>
          <p:cNvSpPr/>
          <p:nvPr/>
        </p:nvSpPr>
        <p:spPr>
          <a:xfrm>
            <a:off x="5397972" y="4824581"/>
            <a:ext cx="3709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Díaz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S. Rueda, "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 of user interfaces from business process model notation (BPMN)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",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(EICS), 2019, p. 21. Valencia - Spain.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7A90ECA2-5258-DD00-DBA9-36A1DA77203D}"/>
              </a:ext>
            </a:extLst>
          </p:cNvPr>
          <p:cNvSpPr txBox="1">
            <a:spLocks/>
          </p:cNvSpPr>
          <p:nvPr/>
        </p:nvSpPr>
        <p:spPr>
          <a:xfrm>
            <a:off x="946782" y="2140809"/>
            <a:ext cx="4330891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E. Díaz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J. I.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Panach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S. Rueda, M. Ruiz, and O. Pastor, 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“Are requirements elicitation sessions influenced by participants' gender? An empirical experiment”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Journal Science of computer Programming -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Q3.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276CD91-F69F-809F-A58E-6B4A8AA8E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373" y="1346602"/>
            <a:ext cx="687140" cy="7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0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601" y="1463730"/>
            <a:ext cx="7688753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 científica</a:t>
            </a:r>
          </a:p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Software -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Científicos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publicados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18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Oportunidades de Becas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675468" y="1401887"/>
            <a:ext cx="49225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https://www.pronabec.gob.pe/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75468" y="3184536"/>
            <a:ext cx="75645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Ser peruano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Acreditar estudios de pregrado o posgrado.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Acreditar alto rendimiento académico en los estudios de pregrado o posgrado.</a:t>
            </a:r>
          </a:p>
          <a:p>
            <a:pPr marL="342900" indent="-342900" fontAlgn="base">
              <a:buFont typeface="Arial" pitchFamily="34" charset="0"/>
              <a:buChar char="•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Acreditar experiencia laboral mínima de un año contabilizada después de obtenido el grado de bachiller o título técnico profesional.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955" y="2101319"/>
            <a:ext cx="28194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DC1951-CAE9-769E-AC00-1BD80D3DF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468" y="2124510"/>
            <a:ext cx="2571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73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Oportunidades de Becas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675468" y="1401887"/>
            <a:ext cx="49225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https://www.pronabec.gob.pe/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675468" y="3144581"/>
            <a:ext cx="8714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Acreditar un buen perfil profesional y/o de investigación.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Contar con la carta de aceptación definitiva de una IES extranjera elegible.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Ensayos de postulación.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Insuficientes recursos económicos para afrontar el costo de los estudios de posgrado.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No registrar antecedentes policiales, judiciales ni penales.</a:t>
            </a:r>
          </a:p>
          <a:p>
            <a:pPr marL="342900" indent="-342900" fontAlgn="base">
              <a:buFont typeface="Wingdings" pitchFamily="2" charset="2"/>
              <a:buChar char="§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Entre otros.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4402D36-481D-EEBD-1FBC-CEF14D0D1F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68" y="2068637"/>
            <a:ext cx="257175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70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Oportunidades de Becas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675468" y="1401887"/>
            <a:ext cx="49225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https://www.pronabec.gob.pe/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79711" y="3275168"/>
            <a:ext cx="41693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Matrícula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Pensión de estudios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Obtención del grado y/o título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Trabajo de investigación para la obtención del grado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Transporte interprovincial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Transporte internacional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FCA30CC-A566-18EA-5B84-D67559E82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11" y="2068637"/>
            <a:ext cx="2571750" cy="9525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610194-4741-AC51-C657-F6DD2BA230CE}"/>
              </a:ext>
            </a:extLst>
          </p:cNvPr>
          <p:cNvSpPr txBox="1"/>
          <p:nvPr/>
        </p:nvSpPr>
        <p:spPr>
          <a:xfrm>
            <a:off x="5454626" y="3644500"/>
            <a:ext cx="302676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Alojamiento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Alimentación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Movilidad local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Útiles de escritorio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Uniforme y/o vestimenta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Seguro médico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s-ES" sz="2000" dirty="0"/>
              <a:t>Costos administrativos</a:t>
            </a:r>
          </a:p>
        </p:txBody>
      </p:sp>
    </p:spTree>
    <p:extLst>
      <p:ext uri="{BB962C8B-B14F-4D97-AF65-F5344CB8AC3E}">
        <p14:creationId xmlns:p14="http://schemas.microsoft.com/office/powerpoint/2010/main" val="4186499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65B92-F512-EFC9-F180-D627211B0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F859EE7F-DEEE-1A2D-6D2C-A6B6A0AE945F}"/>
              </a:ext>
            </a:extLst>
          </p:cNvPr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915C6E5E-48D9-4852-E5B0-EFC206B66962}"/>
              </a:ext>
            </a:extLst>
          </p:cNvPr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D13AB1E6-8400-0087-F8E9-E8B622EF8826}"/>
              </a:ext>
            </a:extLst>
          </p:cNvPr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E1212E5-D7EA-1CD4-8E1E-F34FD5AFD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C475E72-DFAF-96B0-3C5C-4A1A9C0A8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79" y="999546"/>
            <a:ext cx="5309335" cy="39316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DD97A53-2A41-9164-78CA-4B625FA2B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128" y="2921988"/>
            <a:ext cx="5669365" cy="3262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204ED59-E11F-9E8D-CF91-13FE3B841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681" y="976782"/>
            <a:ext cx="3061898" cy="3890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357F1525-4F3B-30CA-44AA-28EB031C5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6876" y="1495115"/>
            <a:ext cx="4464171" cy="47377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45DDE12-40D4-BDAC-5B38-E58E3A0348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405" y="1403369"/>
            <a:ext cx="6679096" cy="4285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061D5E67-A10E-0C79-CE5C-80ABC74FA6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368" y="2479719"/>
            <a:ext cx="4757919" cy="4059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A323B5B-356A-88CF-5758-4BC9FC6033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2146" y="2507924"/>
            <a:ext cx="5155096" cy="4030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CFC5771-6561-2672-5D40-0AE53ED0F3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6337" y="2321822"/>
            <a:ext cx="7553325" cy="446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CE90962D-0709-5430-2110-E19C74A063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4958" y="1803905"/>
            <a:ext cx="7077075" cy="415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0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e security 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47" y="4047617"/>
            <a:ext cx="5390866" cy="26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983282" y="855596"/>
            <a:ext cx="48880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Gracias…</a:t>
            </a:r>
            <a:endParaRPr lang="es-E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87" y="656433"/>
            <a:ext cx="21907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48F4F9-A262-4892-B21A-6A0E9F43A69E}"/>
              </a:ext>
            </a:extLst>
          </p:cNvPr>
          <p:cNvSpPr txBox="1"/>
          <p:nvPr/>
        </p:nvSpPr>
        <p:spPr>
          <a:xfrm>
            <a:off x="1338470" y="2715993"/>
            <a:ext cx="57549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5"/>
              </a:rPr>
              <a:t>diazsua@alumni.uv.es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Web Personal:</a:t>
            </a:r>
          </a:p>
          <a:p>
            <a:r>
              <a:rPr lang="en-US" sz="2800" dirty="0">
                <a:hlinkClick r:id="rId6"/>
              </a:rPr>
              <a:t>http://mural.uv.es/diazsua/index.html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907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601" y="1463730"/>
            <a:ext cx="7688753" cy="4525963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1800"/>
              </a:spcBef>
              <a:buFont typeface="+mj-lt"/>
              <a:buAutoNum type="romanUcPeriod"/>
            </a:pP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 científica</a:t>
            </a: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Software -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Científicos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publicados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5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830857" y="1480069"/>
            <a:ext cx="5036669" cy="388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 científica busca interpretar fenómenos, verificar, corregir y formular teorías con el objeto de producir conocimiento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cluye la solución de problemas, a partir de cambios cognitivos, susceptibles de brindar significado de gran valía para los investigadores.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B1A1A2-26FE-B63B-B822-1E8D725A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105" y="2365618"/>
            <a:ext cx="2810591" cy="2111439"/>
          </a:xfrm>
          <a:prstGeom prst="rect">
            <a:avLst/>
          </a:prstGeom>
          <a:ln w="63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60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909984-CB77-2F2E-89A6-BEA028EF5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26"/>
          <a:stretch/>
        </p:blipFill>
        <p:spPr>
          <a:xfrm>
            <a:off x="975653" y="3696787"/>
            <a:ext cx="7724775" cy="28200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51B99A-D0B5-A4DB-B9B0-287255644D32}"/>
              </a:ext>
            </a:extLst>
          </p:cNvPr>
          <p:cNvSpPr txBox="1"/>
          <p:nvPr/>
        </p:nvSpPr>
        <p:spPr>
          <a:xfrm>
            <a:off x="1290374" y="1323340"/>
            <a:ext cx="732525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		¿</a:t>
            </a:r>
            <a:r>
              <a:rPr lang="es-PE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Como se genera el conocimiento?</a:t>
            </a:r>
            <a:endParaRPr lang="es-PE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2000" b="1" dirty="0">
                <a:latin typeface="Arial" panose="020B0604020202020204" pitchFamily="34" charset="0"/>
                <a:cs typeface="Arial" panose="020B0604020202020204" pitchFamily="34" charset="0"/>
              </a:rPr>
              <a:t>Mecanismo generador de la ciencia: depósitos o almacenes públicos (revistas / libros). Internet (accesos + repositorios)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3610BC-C127-BAE0-AC49-F5E33B873E58}"/>
              </a:ext>
            </a:extLst>
          </p:cNvPr>
          <p:cNvSpPr txBox="1"/>
          <p:nvPr/>
        </p:nvSpPr>
        <p:spPr>
          <a:xfrm>
            <a:off x="2418543" y="2828741"/>
            <a:ext cx="465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Tradición acumulativa de la Ciencia</a:t>
            </a:r>
            <a:endParaRPr lang="es-PE" sz="2400" b="1" dirty="0"/>
          </a:p>
        </p:txBody>
      </p:sp>
    </p:spTree>
    <p:extLst>
      <p:ext uri="{BB962C8B-B14F-4D97-AF65-F5344CB8AC3E}">
        <p14:creationId xmlns:p14="http://schemas.microsoft.com/office/powerpoint/2010/main" val="26347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64DDD2-369B-2EB5-6AAC-6597E953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99" y="2398549"/>
            <a:ext cx="7934325" cy="35909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5F64B3-1C00-84BD-8FE0-5361434AC409}"/>
              </a:ext>
            </a:extLst>
          </p:cNvPr>
          <p:cNvSpPr txBox="1"/>
          <p:nvPr/>
        </p:nvSpPr>
        <p:spPr>
          <a:xfrm>
            <a:off x="830029" y="1480070"/>
            <a:ext cx="7934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 científico, </a:t>
            </a:r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que permite obtener nuevos conocimientos.</a:t>
            </a:r>
            <a:endParaRPr lang="es-E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6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6CF28-1887-AE9F-9B03-C71AC8417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7CCABC5D-D8B7-DD62-8AB5-3FC828630013}"/>
              </a:ext>
            </a:extLst>
          </p:cNvPr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CBBA757E-49A6-E1E0-EEA6-4321CC2840D1}"/>
              </a:ext>
            </a:extLst>
          </p:cNvPr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B8C718A0-0B99-C3E6-7CC1-8C46A3C158BC}"/>
              </a:ext>
            </a:extLst>
          </p:cNvPr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>
            <a:extLst>
              <a:ext uri="{FF2B5EF4-FFF2-40B4-BE49-F238E27FC236}">
                <a16:creationId xmlns:a16="http://schemas.microsoft.com/office/drawing/2014/main" id="{BD206D82-CEAE-91AF-B3FE-910971D1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1CF5F7-3B2A-7225-F3D6-3CC64108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EBACF7-4010-AE10-E9B3-99071867D594}"/>
              </a:ext>
            </a:extLst>
          </p:cNvPr>
          <p:cNvSpPr txBox="1"/>
          <p:nvPr/>
        </p:nvSpPr>
        <p:spPr>
          <a:xfrm>
            <a:off x="830029" y="1480070"/>
            <a:ext cx="793432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comunicación Científica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Informal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3FA44BA-26A8-0353-6D8B-4D384E7F169A}"/>
              </a:ext>
            </a:extLst>
          </p:cNvPr>
          <p:cNvSpPr/>
          <p:nvPr/>
        </p:nvSpPr>
        <p:spPr>
          <a:xfrm>
            <a:off x="1431235" y="3436623"/>
            <a:ext cx="1417982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Blogs / Foros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F91E59B-E1B8-F6CB-23D6-327A2F51294A}"/>
              </a:ext>
            </a:extLst>
          </p:cNvPr>
          <p:cNvSpPr/>
          <p:nvPr/>
        </p:nvSpPr>
        <p:spPr>
          <a:xfrm>
            <a:off x="4244009" y="3436623"/>
            <a:ext cx="141798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Actos Científicos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C0CED8F-A709-C7EE-53A0-5B5225F246ED}"/>
              </a:ext>
            </a:extLst>
          </p:cNvPr>
          <p:cNvSpPr/>
          <p:nvPr/>
        </p:nvSpPr>
        <p:spPr>
          <a:xfrm>
            <a:off x="6812239" y="3409121"/>
            <a:ext cx="177517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Informes Científicos Técnicos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B38BED-6DC9-E698-E340-F0276DFDF485}"/>
              </a:ext>
            </a:extLst>
          </p:cNvPr>
          <p:cNvSpPr txBox="1"/>
          <p:nvPr/>
        </p:nvSpPr>
        <p:spPr>
          <a:xfrm>
            <a:off x="495300" y="4623557"/>
            <a:ext cx="299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Escapan del método científico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42938B-16BD-9256-9E8A-E04DCDD48F21}"/>
              </a:ext>
            </a:extLst>
          </p:cNvPr>
          <p:cNvSpPr txBox="1"/>
          <p:nvPr/>
        </p:nvSpPr>
        <p:spPr>
          <a:xfrm>
            <a:off x="3751220" y="4531224"/>
            <a:ext cx="2535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Congresos, Seminarios, </a:t>
            </a:r>
          </a:p>
          <a:p>
            <a:pPr algn="ctr"/>
            <a:r>
              <a:rPr lang="es-ES" dirty="0"/>
              <a:t>Conferencias sin libro de </a:t>
            </a:r>
          </a:p>
          <a:p>
            <a:pPr algn="ctr"/>
            <a:r>
              <a:rPr lang="es-ES" dirty="0"/>
              <a:t>actas</a:t>
            </a:r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1CEACF-A76B-972C-46F1-28DF057EDEDD}"/>
              </a:ext>
            </a:extLst>
          </p:cNvPr>
          <p:cNvSpPr txBox="1"/>
          <p:nvPr/>
        </p:nvSpPr>
        <p:spPr>
          <a:xfrm>
            <a:off x="6841100" y="4531224"/>
            <a:ext cx="200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No pasa por un </a:t>
            </a:r>
          </a:p>
          <a:p>
            <a:pPr algn="ctr"/>
            <a:r>
              <a:rPr lang="es-ES" dirty="0"/>
              <a:t>proceso de revisión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0916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F682-FB72-8463-F977-C5D1A386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02026470-DE0B-6B83-02C0-EC5CC6681770}"/>
              </a:ext>
            </a:extLst>
          </p:cNvPr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785E2A4B-E9AA-9C51-02ED-BB69F82BC49A}"/>
              </a:ext>
            </a:extLst>
          </p:cNvPr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87433E70-124F-4816-E4C5-C6C66015EFEA}"/>
              </a:ext>
            </a:extLst>
          </p:cNvPr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Título">
            <a:extLst>
              <a:ext uri="{FF2B5EF4-FFF2-40B4-BE49-F238E27FC236}">
                <a16:creationId xmlns:a16="http://schemas.microsoft.com/office/drawing/2014/main" id="{71041339-B4A3-444C-AE16-ECBE2176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8943C1-2F3E-C6A3-395E-E63ABDFB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1E52A7-EA1A-B717-DD76-1EE9539F6E02}"/>
              </a:ext>
            </a:extLst>
          </p:cNvPr>
          <p:cNvSpPr txBox="1"/>
          <p:nvPr/>
        </p:nvSpPr>
        <p:spPr>
          <a:xfrm>
            <a:off x="830029" y="1480070"/>
            <a:ext cx="793432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comunicación Científica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Comunicación Formal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CDF0CA6-B330-A80F-07A1-ECBF28259D4C}"/>
              </a:ext>
            </a:extLst>
          </p:cNvPr>
          <p:cNvSpPr/>
          <p:nvPr/>
        </p:nvSpPr>
        <p:spPr>
          <a:xfrm>
            <a:off x="2204518" y="3190460"/>
            <a:ext cx="1417982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Revistas Científicas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A8D098A-974B-8E11-6C97-1082EC269B26}"/>
              </a:ext>
            </a:extLst>
          </p:cNvPr>
          <p:cNvSpPr/>
          <p:nvPr/>
        </p:nvSpPr>
        <p:spPr>
          <a:xfrm>
            <a:off x="6300058" y="3124201"/>
            <a:ext cx="141798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Libros</a:t>
            </a:r>
            <a:endParaRPr lang="es-PE" sz="2000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FF59F9-63FE-EDF5-6C1F-C807703F1395}"/>
              </a:ext>
            </a:extLst>
          </p:cNvPr>
          <p:cNvSpPr txBox="1"/>
          <p:nvPr/>
        </p:nvSpPr>
        <p:spPr>
          <a:xfrm>
            <a:off x="1157906" y="4385017"/>
            <a:ext cx="38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Principal medio de Comunicación</a:t>
            </a:r>
          </a:p>
          <a:p>
            <a:r>
              <a:rPr lang="es-ES" dirty="0"/>
              <a:t>Novedad, Impacto</a:t>
            </a:r>
          </a:p>
          <a:p>
            <a:endParaRPr lang="es-ES" dirty="0"/>
          </a:p>
          <a:p>
            <a:r>
              <a:rPr lang="es-ES" b="1" dirty="0"/>
              <a:t>Diversifican y amplía el estado</a:t>
            </a:r>
            <a:r>
              <a:rPr lang="es-PE" b="1" dirty="0"/>
              <a:t> del Arte</a:t>
            </a:r>
            <a:endParaRPr lang="es-ES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69C6E3-9645-2CFE-42CA-E9FD778617AF}"/>
              </a:ext>
            </a:extLst>
          </p:cNvPr>
          <p:cNvSpPr txBox="1"/>
          <p:nvPr/>
        </p:nvSpPr>
        <p:spPr>
          <a:xfrm>
            <a:off x="5406334" y="4218802"/>
            <a:ext cx="33371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Carácter divulgativo</a:t>
            </a:r>
          </a:p>
          <a:p>
            <a:pPr algn="ctr"/>
            <a:r>
              <a:rPr lang="es-ES" dirty="0"/>
              <a:t>Revisiones Estado del arte</a:t>
            </a:r>
          </a:p>
          <a:p>
            <a:pPr algn="ctr"/>
            <a:r>
              <a:rPr lang="es-ES" dirty="0"/>
              <a:t>Manuales de referencia</a:t>
            </a:r>
          </a:p>
          <a:p>
            <a:pPr algn="ctr"/>
            <a:endParaRPr lang="es-ES" dirty="0"/>
          </a:p>
          <a:p>
            <a:pPr algn="ctr"/>
            <a:r>
              <a:rPr lang="es-ES" b="1" dirty="0"/>
              <a:t>Concentran y sintetizan el estado</a:t>
            </a:r>
          </a:p>
          <a:p>
            <a:pPr algn="ctr"/>
            <a:r>
              <a:rPr lang="es-ES" b="1" dirty="0"/>
              <a:t>del Arte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91341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601" y="1463730"/>
            <a:ext cx="7688753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investigación científica</a:t>
            </a: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Ingeniería</a:t>
            </a: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Software - </a:t>
            </a:r>
            <a:r>
              <a:rPr lang="en-GB" sz="2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Científicos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publicados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75418" y="341193"/>
            <a:ext cx="2486250" cy="955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725837" y="337070"/>
            <a:ext cx="2486250" cy="95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78105" y="339345"/>
            <a:ext cx="2486250" cy="9553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29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17000</TotalTime>
  <Words>1224</Words>
  <Application>Microsoft Office PowerPoint</Application>
  <PresentationFormat>A4 (210 x 297 mm)</PresentationFormat>
  <Paragraphs>207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Tema de Office</vt:lpstr>
      <vt:lpstr>Investigación Científica para Proyectos de Ingeniería de Software </vt:lpstr>
      <vt:lpstr>Biografía</vt:lpstr>
      <vt:lpstr>Agenda</vt:lpstr>
      <vt:lpstr>I. La investigación científica</vt:lpstr>
      <vt:lpstr>I. La investigación científica</vt:lpstr>
      <vt:lpstr>I. La investigación científica</vt:lpstr>
      <vt:lpstr>I. La investigación científica</vt:lpstr>
      <vt:lpstr>I. La investigación científica</vt:lpstr>
      <vt:lpstr>Agenda</vt:lpstr>
      <vt:lpstr>II. Ingeniería de Software</vt:lpstr>
      <vt:lpstr>II. Ingeniería de Software</vt:lpstr>
      <vt:lpstr>II. Ingeniería de Software</vt:lpstr>
      <vt:lpstr>II. Ingeniería de Software</vt:lpstr>
      <vt:lpstr>II. Ingeniería de Software</vt:lpstr>
      <vt:lpstr>II. Ingeniería de Software</vt:lpstr>
      <vt:lpstr>Agenda</vt:lpstr>
      <vt:lpstr>Publicaciones</vt:lpstr>
      <vt:lpstr>Publicaciones</vt:lpstr>
      <vt:lpstr>Publicaciones</vt:lpstr>
      <vt:lpstr>Publicaciones</vt:lpstr>
      <vt:lpstr>Publicaciones</vt:lpstr>
      <vt:lpstr>Agenda</vt:lpstr>
      <vt:lpstr>Oportunidades de Becas</vt:lpstr>
      <vt:lpstr>Oportunidades de Becas</vt:lpstr>
      <vt:lpstr>Oportunidades de Becas</vt:lpstr>
      <vt:lpstr>Presentación de PowerPoint</vt:lpstr>
      <vt:lpstr>Presentación de PowerPoint</vt:lpstr>
    </vt:vector>
  </TitlesOfParts>
  <Company>UPV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and validating gestUI with Technical Action Research</dc:title>
  <dc:creator>Otto Parra</dc:creator>
  <cp:lastModifiedBy>PCSIJORD (DIAZ SUAREZ, JORGE EDUARDO)</cp:lastModifiedBy>
  <cp:revision>1025</cp:revision>
  <dcterms:created xsi:type="dcterms:W3CDTF">2017-04-30T04:02:37Z</dcterms:created>
  <dcterms:modified xsi:type="dcterms:W3CDTF">2025-01-09T14:19:39Z</dcterms:modified>
</cp:coreProperties>
</file>