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notesMasterIdLst>
    <p:notesMasterId r:id="rId42"/>
  </p:notesMasterIdLst>
  <p:sldIdLst>
    <p:sldId id="256" r:id="rId2"/>
    <p:sldId id="381" r:id="rId3"/>
    <p:sldId id="341" r:id="rId4"/>
    <p:sldId id="360" r:id="rId5"/>
    <p:sldId id="383" r:id="rId6"/>
    <p:sldId id="384" r:id="rId7"/>
    <p:sldId id="385" r:id="rId8"/>
    <p:sldId id="386" r:id="rId9"/>
    <p:sldId id="362" r:id="rId10"/>
    <p:sldId id="297" r:id="rId11"/>
    <p:sldId id="260" r:id="rId12"/>
    <p:sldId id="342" r:id="rId13"/>
    <p:sldId id="387" r:id="rId14"/>
    <p:sldId id="315" r:id="rId15"/>
    <p:sldId id="310" r:id="rId16"/>
    <p:sldId id="312" r:id="rId17"/>
    <p:sldId id="416" r:id="rId18"/>
    <p:sldId id="379" r:id="rId19"/>
    <p:sldId id="388" r:id="rId20"/>
    <p:sldId id="328" r:id="rId21"/>
    <p:sldId id="294" r:id="rId22"/>
    <p:sldId id="316" r:id="rId23"/>
    <p:sldId id="373" r:id="rId24"/>
    <p:sldId id="344" r:id="rId25"/>
    <p:sldId id="355" r:id="rId26"/>
    <p:sldId id="389" r:id="rId27"/>
    <p:sldId id="296" r:id="rId28"/>
    <p:sldId id="329" r:id="rId29"/>
    <p:sldId id="323" r:id="rId30"/>
    <p:sldId id="322" r:id="rId31"/>
    <p:sldId id="345" r:id="rId32"/>
    <p:sldId id="356" r:id="rId33"/>
    <p:sldId id="304" r:id="rId34"/>
    <p:sldId id="347" r:id="rId35"/>
    <p:sldId id="348" r:id="rId36"/>
    <p:sldId id="391" r:id="rId37"/>
    <p:sldId id="309" r:id="rId38"/>
    <p:sldId id="349" r:id="rId39"/>
    <p:sldId id="357" r:id="rId40"/>
    <p:sldId id="263" r:id="rId41"/>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98B2"/>
    <a:srgbClr val="EFEFED"/>
    <a:srgbClr val="EDECE7"/>
    <a:srgbClr val="F5F2EB"/>
    <a:srgbClr val="FBFAF7"/>
    <a:srgbClr val="F1EDE7"/>
    <a:srgbClr val="EFEBE1"/>
    <a:srgbClr val="E4DC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71" autoAdjust="0"/>
    <p:restoredTop sz="98116" autoAdjust="0"/>
  </p:normalViewPr>
  <p:slideViewPr>
    <p:cSldViewPr snapToGrid="0">
      <p:cViewPr varScale="1">
        <p:scale>
          <a:sx n="72" d="100"/>
          <a:sy n="72" d="100"/>
        </p:scale>
        <p:origin x="564" y="78"/>
      </p:cViewPr>
      <p:guideLst>
        <p:guide orient="horz" pos="2160"/>
        <p:guide pos="384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5562" tIns="47781" rIns="95562" bIns="47781" rtlCol="0"/>
          <a:lstStyle>
            <a:lvl1pPr algn="l">
              <a:defRPr sz="1300"/>
            </a:lvl1pPr>
          </a:lstStyle>
          <a:p>
            <a:endParaRPr lang="en-GB"/>
          </a:p>
        </p:txBody>
      </p:sp>
      <p:sp>
        <p:nvSpPr>
          <p:cNvPr id="3" name="Marcador de fecha 2"/>
          <p:cNvSpPr>
            <a:spLocks noGrp="1"/>
          </p:cNvSpPr>
          <p:nvPr>
            <p:ph type="dt" idx="1"/>
          </p:nvPr>
        </p:nvSpPr>
        <p:spPr>
          <a:xfrm>
            <a:off x="3850443" y="0"/>
            <a:ext cx="2945659" cy="498056"/>
          </a:xfrm>
          <a:prstGeom prst="rect">
            <a:avLst/>
          </a:prstGeom>
        </p:spPr>
        <p:txBody>
          <a:bodyPr vert="horz" lIns="95562" tIns="47781" rIns="95562" bIns="47781" rtlCol="0"/>
          <a:lstStyle>
            <a:lvl1pPr algn="r">
              <a:defRPr sz="1300"/>
            </a:lvl1pPr>
          </a:lstStyle>
          <a:p>
            <a:fld id="{32F9716E-9D89-4F98-BDB3-8EE33DAB9D85}" type="datetimeFigureOut">
              <a:rPr lang="en-GB" smtClean="0"/>
              <a:pPr/>
              <a:t>01/07/2025</a:t>
            </a:fld>
            <a:endParaRPr lang="en-GB"/>
          </a:p>
        </p:txBody>
      </p:sp>
      <p:sp>
        <p:nvSpPr>
          <p:cNvPr id="4" name="Marcador de imagen de diapositiva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5562" tIns="47781" rIns="95562" bIns="47781" rtlCol="0" anchor="ctr"/>
          <a:lstStyle/>
          <a:p>
            <a:endParaRPr lang="en-GB"/>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5562" tIns="47781" rIns="95562" bIns="47781"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9428585"/>
            <a:ext cx="2945659" cy="498055"/>
          </a:xfrm>
          <a:prstGeom prst="rect">
            <a:avLst/>
          </a:prstGeom>
        </p:spPr>
        <p:txBody>
          <a:bodyPr vert="horz" lIns="95562" tIns="47781" rIns="95562" bIns="47781" rtlCol="0" anchor="b"/>
          <a:lstStyle>
            <a:lvl1pPr algn="l">
              <a:defRPr sz="1300"/>
            </a:lvl1pPr>
          </a:lstStyle>
          <a:p>
            <a:endParaRPr lang="en-GB"/>
          </a:p>
        </p:txBody>
      </p:sp>
      <p:sp>
        <p:nvSpPr>
          <p:cNvPr id="7" name="Marcador de número de diapositiva 6"/>
          <p:cNvSpPr>
            <a:spLocks noGrp="1"/>
          </p:cNvSpPr>
          <p:nvPr>
            <p:ph type="sldNum" sz="quarter" idx="5"/>
          </p:nvPr>
        </p:nvSpPr>
        <p:spPr>
          <a:xfrm>
            <a:off x="3850443" y="9428585"/>
            <a:ext cx="2945659" cy="498055"/>
          </a:xfrm>
          <a:prstGeom prst="rect">
            <a:avLst/>
          </a:prstGeom>
        </p:spPr>
        <p:txBody>
          <a:bodyPr vert="horz" lIns="95562" tIns="47781" rIns="95562" bIns="47781" rtlCol="0" anchor="b"/>
          <a:lstStyle>
            <a:lvl1pPr algn="r">
              <a:defRPr sz="1300"/>
            </a:lvl1pPr>
          </a:lstStyle>
          <a:p>
            <a:fld id="{3D5585E5-F1AF-4426-96C1-CA03EE7CAAB0}" type="slidenum">
              <a:rPr lang="en-GB" smtClean="0"/>
              <a:pPr/>
              <a:t>‹Nº›</a:t>
            </a:fld>
            <a:endParaRPr lang="en-GB"/>
          </a:p>
        </p:txBody>
      </p:sp>
    </p:spTree>
    <p:extLst>
      <p:ext uri="{BB962C8B-B14F-4D97-AF65-F5344CB8AC3E}">
        <p14:creationId xmlns:p14="http://schemas.microsoft.com/office/powerpoint/2010/main" val="2814675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79488" y="1241425"/>
            <a:ext cx="4838700" cy="3349625"/>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D5585E5-F1AF-4426-96C1-CA03EE7CAAB0}" type="slidenum">
              <a:rPr lang="en-GB" smtClean="0"/>
              <a:pPr/>
              <a:t>1</a:t>
            </a:fld>
            <a:endParaRPr lang="en-GB"/>
          </a:p>
        </p:txBody>
      </p:sp>
    </p:spTree>
    <p:extLst>
      <p:ext uri="{BB962C8B-B14F-4D97-AF65-F5344CB8AC3E}">
        <p14:creationId xmlns:p14="http://schemas.microsoft.com/office/powerpoint/2010/main" val="1027731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79488" y="1241425"/>
            <a:ext cx="4838700" cy="3349625"/>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D5585E5-F1AF-4426-96C1-CA03EE7CAAB0}" type="slidenum">
              <a:rPr lang="en-GB" smtClean="0"/>
              <a:pPr/>
              <a:t>10</a:t>
            </a:fld>
            <a:endParaRPr lang="en-GB"/>
          </a:p>
        </p:txBody>
      </p:sp>
    </p:spTree>
    <p:extLst>
      <p:ext uri="{BB962C8B-B14F-4D97-AF65-F5344CB8AC3E}">
        <p14:creationId xmlns:p14="http://schemas.microsoft.com/office/powerpoint/2010/main" val="1583321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79488" y="1241425"/>
            <a:ext cx="4838700" cy="3349625"/>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D5585E5-F1AF-4426-96C1-CA03EE7CAAB0}" type="slidenum">
              <a:rPr lang="en-GB" smtClean="0"/>
              <a:pPr/>
              <a:t>11</a:t>
            </a:fld>
            <a:endParaRPr lang="en-GB"/>
          </a:p>
        </p:txBody>
      </p:sp>
    </p:spTree>
    <p:extLst>
      <p:ext uri="{BB962C8B-B14F-4D97-AF65-F5344CB8AC3E}">
        <p14:creationId xmlns:p14="http://schemas.microsoft.com/office/powerpoint/2010/main" val="2691598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79488" y="1241425"/>
            <a:ext cx="4838700" cy="3349625"/>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D5585E5-F1AF-4426-96C1-CA03EE7CAAB0}" type="slidenum">
              <a:rPr lang="en-GB" smtClean="0"/>
              <a:pPr/>
              <a:t>12</a:t>
            </a:fld>
            <a:endParaRPr lang="en-GB"/>
          </a:p>
        </p:txBody>
      </p:sp>
    </p:spTree>
    <p:extLst>
      <p:ext uri="{BB962C8B-B14F-4D97-AF65-F5344CB8AC3E}">
        <p14:creationId xmlns:p14="http://schemas.microsoft.com/office/powerpoint/2010/main" val="2691598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6A2C0-3E8E-F56E-0892-DBB3761DB63A}"/>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466CBCDC-7B3B-AD22-567E-5185C9380CAC}"/>
              </a:ext>
            </a:extLst>
          </p:cNvPr>
          <p:cNvSpPr>
            <a:spLocks noGrp="1" noRot="1" noChangeAspect="1"/>
          </p:cNvSpPr>
          <p:nvPr>
            <p:ph type="sldImg"/>
          </p:nvPr>
        </p:nvSpPr>
        <p:spPr>
          <a:xfrm>
            <a:off x="979488" y="1241425"/>
            <a:ext cx="4838700" cy="3349625"/>
          </a:xfrm>
        </p:spPr>
      </p:sp>
      <p:sp>
        <p:nvSpPr>
          <p:cNvPr id="3" name="2 Marcador de notas">
            <a:extLst>
              <a:ext uri="{FF2B5EF4-FFF2-40B4-BE49-F238E27FC236}">
                <a16:creationId xmlns:a16="http://schemas.microsoft.com/office/drawing/2014/main" id="{62B0176B-9039-D361-33A7-94499A41E64B}"/>
              </a:ext>
            </a:extLst>
          </p:cNvPr>
          <p:cNvSpPr>
            <a:spLocks noGrp="1"/>
          </p:cNvSpPr>
          <p:nvPr>
            <p:ph type="body" idx="1"/>
          </p:nvPr>
        </p:nvSpPr>
        <p:spPr/>
        <p:txBody>
          <a:bodyPr>
            <a:normAutofit/>
          </a:bodyPr>
          <a:lstStyle/>
          <a:p>
            <a:endParaRPr lang="es-ES"/>
          </a:p>
        </p:txBody>
      </p:sp>
      <p:sp>
        <p:nvSpPr>
          <p:cNvPr id="4" name="3 Marcador de número de diapositiva">
            <a:extLst>
              <a:ext uri="{FF2B5EF4-FFF2-40B4-BE49-F238E27FC236}">
                <a16:creationId xmlns:a16="http://schemas.microsoft.com/office/drawing/2014/main" id="{87610373-8B5C-7672-87F3-36B9FE6D3A37}"/>
              </a:ext>
            </a:extLst>
          </p:cNvPr>
          <p:cNvSpPr>
            <a:spLocks noGrp="1"/>
          </p:cNvSpPr>
          <p:nvPr>
            <p:ph type="sldNum" sz="quarter" idx="10"/>
          </p:nvPr>
        </p:nvSpPr>
        <p:spPr/>
        <p:txBody>
          <a:bodyPr/>
          <a:lstStyle/>
          <a:p>
            <a:fld id="{3D5585E5-F1AF-4426-96C1-CA03EE7CAAB0}" type="slidenum">
              <a:rPr lang="en-GB" smtClean="0"/>
              <a:pPr/>
              <a:t>13</a:t>
            </a:fld>
            <a:endParaRPr lang="en-GB"/>
          </a:p>
        </p:txBody>
      </p:sp>
    </p:spTree>
    <p:extLst>
      <p:ext uri="{BB962C8B-B14F-4D97-AF65-F5344CB8AC3E}">
        <p14:creationId xmlns:p14="http://schemas.microsoft.com/office/powerpoint/2010/main" val="781292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79488" y="1241425"/>
            <a:ext cx="4838700" cy="3349625"/>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D5585E5-F1AF-4426-96C1-CA03EE7CAAB0}" type="slidenum">
              <a:rPr lang="en-GB" smtClean="0"/>
              <a:pPr/>
              <a:t>14</a:t>
            </a:fld>
            <a:endParaRPr lang="en-GB"/>
          </a:p>
        </p:txBody>
      </p:sp>
    </p:spTree>
    <p:extLst>
      <p:ext uri="{BB962C8B-B14F-4D97-AF65-F5344CB8AC3E}">
        <p14:creationId xmlns:p14="http://schemas.microsoft.com/office/powerpoint/2010/main" val="1627056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79488" y="1241425"/>
            <a:ext cx="4838700" cy="3349625"/>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D5585E5-F1AF-4426-96C1-CA03EE7CAAB0}" type="slidenum">
              <a:rPr lang="en-GB" smtClean="0"/>
              <a:pPr/>
              <a:t>15</a:t>
            </a:fld>
            <a:endParaRPr lang="en-GB"/>
          </a:p>
        </p:txBody>
      </p:sp>
    </p:spTree>
    <p:extLst>
      <p:ext uri="{BB962C8B-B14F-4D97-AF65-F5344CB8AC3E}">
        <p14:creationId xmlns:p14="http://schemas.microsoft.com/office/powerpoint/2010/main" val="2237207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79488" y="1241425"/>
            <a:ext cx="4838700" cy="3349625"/>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D5585E5-F1AF-4426-96C1-CA03EE7CAAB0}" type="slidenum">
              <a:rPr lang="en-GB" smtClean="0"/>
              <a:pPr/>
              <a:t>16</a:t>
            </a:fld>
            <a:endParaRPr lang="en-GB"/>
          </a:p>
        </p:txBody>
      </p:sp>
    </p:spTree>
    <p:extLst>
      <p:ext uri="{BB962C8B-B14F-4D97-AF65-F5344CB8AC3E}">
        <p14:creationId xmlns:p14="http://schemas.microsoft.com/office/powerpoint/2010/main" val="442386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79488" y="1241425"/>
            <a:ext cx="4838700" cy="3349625"/>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D5585E5-F1AF-4426-96C1-CA03EE7CAAB0}" type="slidenum">
              <a:rPr lang="en-GB" smtClean="0"/>
              <a:pPr/>
              <a:t>17</a:t>
            </a:fld>
            <a:endParaRPr lang="en-GB"/>
          </a:p>
        </p:txBody>
      </p:sp>
    </p:spTree>
    <p:extLst>
      <p:ext uri="{BB962C8B-B14F-4D97-AF65-F5344CB8AC3E}">
        <p14:creationId xmlns:p14="http://schemas.microsoft.com/office/powerpoint/2010/main" val="2607675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79488" y="1241425"/>
            <a:ext cx="4838700" cy="3349625"/>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D5585E5-F1AF-4426-96C1-CA03EE7CAAB0}" type="slidenum">
              <a:rPr lang="en-GB" smtClean="0"/>
              <a:pPr/>
              <a:t>18</a:t>
            </a:fld>
            <a:endParaRPr lang="en-GB"/>
          </a:p>
        </p:txBody>
      </p:sp>
    </p:spTree>
    <p:extLst>
      <p:ext uri="{BB962C8B-B14F-4D97-AF65-F5344CB8AC3E}">
        <p14:creationId xmlns:p14="http://schemas.microsoft.com/office/powerpoint/2010/main" val="4114720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2443D-7306-4B5F-3392-FB810E82D46A}"/>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C38FC9F0-E26F-8FC3-91F7-3AD1B886E1A6}"/>
              </a:ext>
            </a:extLst>
          </p:cNvPr>
          <p:cNvSpPr>
            <a:spLocks noGrp="1" noRot="1" noChangeAspect="1"/>
          </p:cNvSpPr>
          <p:nvPr>
            <p:ph type="sldImg"/>
          </p:nvPr>
        </p:nvSpPr>
        <p:spPr>
          <a:xfrm>
            <a:off x="979488" y="1241425"/>
            <a:ext cx="4838700" cy="3349625"/>
          </a:xfrm>
        </p:spPr>
      </p:sp>
      <p:sp>
        <p:nvSpPr>
          <p:cNvPr id="3" name="2 Marcador de notas">
            <a:extLst>
              <a:ext uri="{FF2B5EF4-FFF2-40B4-BE49-F238E27FC236}">
                <a16:creationId xmlns:a16="http://schemas.microsoft.com/office/drawing/2014/main" id="{A0A067F9-EA14-E3B3-142B-8661526AA3CA}"/>
              </a:ext>
            </a:extLst>
          </p:cNvPr>
          <p:cNvSpPr>
            <a:spLocks noGrp="1"/>
          </p:cNvSpPr>
          <p:nvPr>
            <p:ph type="body" idx="1"/>
          </p:nvPr>
        </p:nvSpPr>
        <p:spPr/>
        <p:txBody>
          <a:bodyPr>
            <a:normAutofit/>
          </a:bodyPr>
          <a:lstStyle/>
          <a:p>
            <a:endParaRPr lang="es-ES"/>
          </a:p>
        </p:txBody>
      </p:sp>
      <p:sp>
        <p:nvSpPr>
          <p:cNvPr id="4" name="3 Marcador de número de diapositiva">
            <a:extLst>
              <a:ext uri="{FF2B5EF4-FFF2-40B4-BE49-F238E27FC236}">
                <a16:creationId xmlns:a16="http://schemas.microsoft.com/office/drawing/2014/main" id="{D533401D-0006-231C-0C31-E227C7370652}"/>
              </a:ext>
            </a:extLst>
          </p:cNvPr>
          <p:cNvSpPr>
            <a:spLocks noGrp="1"/>
          </p:cNvSpPr>
          <p:nvPr>
            <p:ph type="sldNum" sz="quarter" idx="10"/>
          </p:nvPr>
        </p:nvSpPr>
        <p:spPr/>
        <p:txBody>
          <a:bodyPr/>
          <a:lstStyle/>
          <a:p>
            <a:fld id="{3D5585E5-F1AF-4426-96C1-CA03EE7CAAB0}" type="slidenum">
              <a:rPr lang="en-GB" smtClean="0"/>
              <a:pPr/>
              <a:t>19</a:t>
            </a:fld>
            <a:endParaRPr lang="en-GB"/>
          </a:p>
        </p:txBody>
      </p:sp>
    </p:spTree>
    <p:extLst>
      <p:ext uri="{BB962C8B-B14F-4D97-AF65-F5344CB8AC3E}">
        <p14:creationId xmlns:p14="http://schemas.microsoft.com/office/powerpoint/2010/main" val="2075482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79488" y="1241425"/>
            <a:ext cx="4838700" cy="3349625"/>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D5585E5-F1AF-4426-96C1-CA03EE7CAAB0}" type="slidenum">
              <a:rPr lang="en-GB" smtClean="0"/>
              <a:pPr/>
              <a:t>2</a:t>
            </a:fld>
            <a:endParaRPr lang="en-GB"/>
          </a:p>
        </p:txBody>
      </p:sp>
    </p:spTree>
    <p:extLst>
      <p:ext uri="{BB962C8B-B14F-4D97-AF65-F5344CB8AC3E}">
        <p14:creationId xmlns:p14="http://schemas.microsoft.com/office/powerpoint/2010/main" val="41147207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79488" y="1241425"/>
            <a:ext cx="4838700" cy="3349625"/>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D5585E5-F1AF-4426-96C1-CA03EE7CAAB0}" type="slidenum">
              <a:rPr lang="en-GB" smtClean="0"/>
              <a:pPr/>
              <a:t>20</a:t>
            </a:fld>
            <a:endParaRPr lang="en-GB"/>
          </a:p>
        </p:txBody>
      </p:sp>
    </p:spTree>
    <p:extLst>
      <p:ext uri="{BB962C8B-B14F-4D97-AF65-F5344CB8AC3E}">
        <p14:creationId xmlns:p14="http://schemas.microsoft.com/office/powerpoint/2010/main" val="1334373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79488" y="1241425"/>
            <a:ext cx="4838700" cy="3349625"/>
          </a:xfrm>
        </p:spPr>
      </p:sp>
      <p:sp>
        <p:nvSpPr>
          <p:cNvPr id="3" name="2 Marcador de notas"/>
          <p:cNvSpPr>
            <a:spLocks noGrp="1"/>
          </p:cNvSpPr>
          <p:nvPr>
            <p:ph type="body" idx="1"/>
          </p:nvPr>
        </p:nvSpPr>
        <p:spPr/>
        <p:txBody>
          <a:bodyPr>
            <a:normAutofit/>
          </a:bodyPr>
          <a:lstStyle/>
          <a:p>
            <a:r>
              <a:rPr lang="en-US" sz="1200" b="1" kern="1200" dirty="0">
                <a:solidFill>
                  <a:schemeClr val="tx1"/>
                </a:solidFill>
                <a:latin typeface="+mn-lt"/>
                <a:ea typeface="+mn-ea"/>
                <a:cs typeface="+mn-cs"/>
              </a:rPr>
              <a:t>User type tasks</a:t>
            </a:r>
            <a:r>
              <a:rPr lang="en-US" sz="1200" kern="1200" dirty="0">
                <a:solidFill>
                  <a:schemeClr val="tx1"/>
                </a:solidFill>
                <a:latin typeface="+mn-lt"/>
                <a:ea typeface="+mn-ea"/>
                <a:cs typeface="+mn-cs"/>
              </a:rPr>
              <a:t> must be carried out by a person or user with the help of a system or software. </a:t>
            </a:r>
            <a:r>
              <a:rPr lang="en-US" sz="1200" b="1" kern="1200" dirty="0">
                <a:solidFill>
                  <a:schemeClr val="tx1"/>
                </a:solidFill>
                <a:latin typeface="+mn-lt"/>
                <a:ea typeface="+mn-ea"/>
                <a:cs typeface="+mn-cs"/>
              </a:rPr>
              <a:t>Service type tasks</a:t>
            </a:r>
            <a:r>
              <a:rPr lang="en-US" sz="1200" kern="1200" dirty="0">
                <a:solidFill>
                  <a:schemeClr val="tx1"/>
                </a:solidFill>
                <a:latin typeface="+mn-lt"/>
                <a:ea typeface="+mn-ea"/>
                <a:cs typeface="+mn-cs"/>
              </a:rPr>
              <a:t> are performed by a system without human intervention, for example an automatic task</a:t>
            </a:r>
            <a:endParaRPr lang="en-US" sz="1200" b="1"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R0: </a:t>
            </a:r>
            <a:r>
              <a:rPr lang="en-US" sz="1200" kern="1200" dirty="0">
                <a:solidFill>
                  <a:schemeClr val="tx1"/>
                </a:solidFill>
                <a:latin typeface="+mn-lt"/>
                <a:ea typeface="+mn-ea"/>
                <a:cs typeface="+mn-cs"/>
              </a:rPr>
              <a:t>We have identified that in all the projects, a lane usually represents a form. From the attributes of a class diagram we can extract the fields of the form. In the form, there are input fields of different types: (1) input fields that accept any type of textual string (Textbox) [</a:t>
            </a:r>
            <a:r>
              <a:rPr lang="en-US" sz="1200" u="none" strike="noStrike" kern="1200" dirty="0">
                <a:solidFill>
                  <a:schemeClr val="tx1"/>
                </a:solidFill>
                <a:latin typeface="+mn-lt"/>
                <a:ea typeface="+mn-ea"/>
                <a:cs typeface="+mn-cs"/>
                <a:hlinkClick r:id="" action="ppaction://hlinkfile" tooltip="Perry, 1999 #787"/>
              </a:rPr>
              <a:t>18</a:t>
            </a:r>
            <a:r>
              <a:rPr lang="en-US" sz="1200" kern="1200" dirty="0">
                <a:solidFill>
                  <a:schemeClr val="tx1"/>
                </a:solidFill>
                <a:latin typeface="+mn-lt"/>
                <a:ea typeface="+mn-ea"/>
                <a:cs typeface="+mn-cs"/>
              </a:rPr>
              <a:t>]; (2) input fields that are a closed list where the user must select one element (</a:t>
            </a:r>
            <a:r>
              <a:rPr lang="en-US" sz="1200" kern="1200" dirty="0" err="1">
                <a:solidFill>
                  <a:schemeClr val="tx1"/>
                </a:solidFill>
                <a:latin typeface="+mn-lt"/>
                <a:ea typeface="+mn-ea"/>
                <a:cs typeface="+mn-cs"/>
              </a:rPr>
              <a:t>Combobox</a:t>
            </a:r>
            <a:r>
              <a:rPr lang="en-US" sz="1200" kern="1200" dirty="0">
                <a:solidFill>
                  <a:schemeClr val="tx1"/>
                </a:solidFill>
                <a:latin typeface="+mn-lt"/>
                <a:ea typeface="+mn-ea"/>
                <a:cs typeface="+mn-cs"/>
              </a:rPr>
              <a:t> or </a:t>
            </a:r>
            <a:r>
              <a:rPr lang="en-US" sz="1200" kern="1200" dirty="0" err="1">
                <a:solidFill>
                  <a:schemeClr val="tx1"/>
                </a:solidFill>
                <a:latin typeface="+mn-lt"/>
                <a:ea typeface="+mn-ea"/>
                <a:cs typeface="+mn-cs"/>
              </a:rPr>
              <a:t>Listbox</a:t>
            </a:r>
            <a:r>
              <a:rPr lang="en-US" sz="1200" kern="1200" dirty="0">
                <a:solidFill>
                  <a:schemeClr val="tx1"/>
                </a:solidFill>
                <a:latin typeface="+mn-lt"/>
                <a:ea typeface="+mn-ea"/>
                <a:cs typeface="+mn-cs"/>
              </a:rPr>
              <a:t>) [</a:t>
            </a:r>
            <a:r>
              <a:rPr lang="en-US" sz="1200" u="none" strike="noStrike" kern="1200" dirty="0">
                <a:solidFill>
                  <a:schemeClr val="tx1"/>
                </a:solidFill>
                <a:latin typeface="+mn-lt"/>
                <a:ea typeface="+mn-ea"/>
                <a:cs typeface="+mn-cs"/>
                <a:hlinkClick r:id="" action="ppaction://hlinkfile" tooltip="Ramírez, 2001 #788"/>
              </a:rPr>
              <a:t>19</a:t>
            </a:r>
            <a:r>
              <a:rPr lang="en-US" sz="1200" kern="1200" dirty="0">
                <a:solidFill>
                  <a:schemeClr val="tx1"/>
                </a:solidFill>
                <a:latin typeface="+mn-lt"/>
                <a:ea typeface="+mn-ea"/>
                <a:cs typeface="+mn-cs"/>
              </a:rPr>
              <a:t>], (3) input fields that represent a Boolean value (</a:t>
            </a:r>
            <a:r>
              <a:rPr lang="en-US" sz="1200" kern="1200" dirty="0" err="1">
                <a:solidFill>
                  <a:schemeClr val="tx1"/>
                </a:solidFill>
                <a:latin typeface="+mn-lt"/>
                <a:ea typeface="+mn-ea"/>
                <a:cs typeface="+mn-cs"/>
              </a:rPr>
              <a:t>Radiobutton</a:t>
            </a:r>
            <a:r>
              <a:rPr lang="en-US" sz="1200" kern="1200" dirty="0">
                <a:solidFill>
                  <a:schemeClr val="tx1"/>
                </a:solidFill>
                <a:latin typeface="+mn-lt"/>
                <a:ea typeface="+mn-ea"/>
                <a:cs typeface="+mn-cs"/>
              </a:rPr>
              <a:t> or Checkbox) [</a:t>
            </a:r>
            <a:r>
              <a:rPr lang="en-US" sz="1200" u="none" strike="noStrike" kern="1200" dirty="0">
                <a:solidFill>
                  <a:schemeClr val="tx1"/>
                </a:solidFill>
                <a:latin typeface="+mn-lt"/>
                <a:ea typeface="+mn-ea"/>
                <a:cs typeface="+mn-cs"/>
                <a:hlinkClick r:id="" action="ppaction://hlinkfile" tooltip="Chapman, 2002 #795"/>
              </a:rPr>
              <a:t>20</a:t>
            </a:r>
            <a:r>
              <a:rPr lang="en-US" sz="1200" kern="1200" dirty="0">
                <a:solidFill>
                  <a:schemeClr val="tx1"/>
                </a:solidFill>
                <a:latin typeface="+mn-lt"/>
                <a:ea typeface="+mn-ea"/>
                <a:cs typeface="+mn-cs"/>
              </a:rPr>
              <a:t>].</a:t>
            </a:r>
          </a:p>
          <a:p>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x-none" sz="1200" b="1" kern="1200">
                <a:solidFill>
                  <a:schemeClr val="tx1"/>
                </a:solidFill>
                <a:latin typeface="+mn-lt"/>
                <a:ea typeface="+mn-ea"/>
                <a:cs typeface="+mn-cs"/>
              </a:rPr>
              <a:t>R1</a:t>
            </a:r>
            <a:r>
              <a:rPr lang="x-none" sz="1200" kern="1200">
                <a:solidFill>
                  <a:schemeClr val="tx1"/>
                </a:solidFill>
                <a:latin typeface="+mn-lt"/>
                <a:ea typeface="+mn-ea"/>
                <a:cs typeface="+mn-cs"/>
              </a:rPr>
              <a:t>: We have identified that in all the projects, user type tasks usually are transformed into a form. The input fields of the form are extracted from the attributes of the classes, each attribute generates an input field. R1 is complemented with R0.</a:t>
            </a:r>
            <a:endParaRPr lang="es-ES" sz="1200" kern="1200" dirty="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3D5585E5-F1AF-4426-96C1-CA03EE7CAAB0}" type="slidenum">
              <a:rPr lang="en-GB" smtClean="0"/>
              <a:pPr/>
              <a:t>21</a:t>
            </a:fld>
            <a:endParaRPr lang="en-GB"/>
          </a:p>
        </p:txBody>
      </p:sp>
    </p:spTree>
    <p:extLst>
      <p:ext uri="{BB962C8B-B14F-4D97-AF65-F5344CB8AC3E}">
        <p14:creationId xmlns:p14="http://schemas.microsoft.com/office/powerpoint/2010/main" val="1334373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79488" y="1241425"/>
            <a:ext cx="4838700" cy="3349625"/>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D5585E5-F1AF-4426-96C1-CA03EE7CAAB0}" type="slidenum">
              <a:rPr lang="en-GB" smtClean="0"/>
              <a:pPr/>
              <a:t>22</a:t>
            </a:fld>
            <a:endParaRPr lang="en-GB"/>
          </a:p>
        </p:txBody>
      </p:sp>
    </p:spTree>
    <p:extLst>
      <p:ext uri="{BB962C8B-B14F-4D97-AF65-F5344CB8AC3E}">
        <p14:creationId xmlns:p14="http://schemas.microsoft.com/office/powerpoint/2010/main" val="1465763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D5585E5-F1AF-4426-96C1-CA03EE7CAAB0}" type="slidenum">
              <a:rPr lang="en-GB" smtClean="0"/>
              <a:pPr/>
              <a:t>23</a:t>
            </a:fld>
            <a:endParaRPr lang="en-GB"/>
          </a:p>
        </p:txBody>
      </p:sp>
    </p:spTree>
    <p:extLst>
      <p:ext uri="{BB962C8B-B14F-4D97-AF65-F5344CB8AC3E}">
        <p14:creationId xmlns:p14="http://schemas.microsoft.com/office/powerpoint/2010/main" val="28445942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D5585E5-F1AF-4426-96C1-CA03EE7CAAB0}" type="slidenum">
              <a:rPr lang="en-GB" smtClean="0"/>
              <a:pPr/>
              <a:t>24</a:t>
            </a:fld>
            <a:endParaRPr lang="en-GB"/>
          </a:p>
        </p:txBody>
      </p:sp>
    </p:spTree>
    <p:extLst>
      <p:ext uri="{BB962C8B-B14F-4D97-AF65-F5344CB8AC3E}">
        <p14:creationId xmlns:p14="http://schemas.microsoft.com/office/powerpoint/2010/main" val="14657631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79488" y="1241425"/>
            <a:ext cx="4838700" cy="3349625"/>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D5585E5-F1AF-4426-96C1-CA03EE7CAAB0}" type="slidenum">
              <a:rPr lang="en-GB" smtClean="0"/>
              <a:pPr/>
              <a:t>25</a:t>
            </a:fld>
            <a:endParaRPr lang="en-GB"/>
          </a:p>
        </p:txBody>
      </p:sp>
    </p:spTree>
    <p:extLst>
      <p:ext uri="{BB962C8B-B14F-4D97-AF65-F5344CB8AC3E}">
        <p14:creationId xmlns:p14="http://schemas.microsoft.com/office/powerpoint/2010/main" val="41147207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55F86-F536-5AE8-D81C-96B8F6F1BE92}"/>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1F1CE38C-0573-95D5-B67E-B0205AE52F93}"/>
              </a:ext>
            </a:extLst>
          </p:cNvPr>
          <p:cNvSpPr>
            <a:spLocks noGrp="1" noRot="1" noChangeAspect="1"/>
          </p:cNvSpPr>
          <p:nvPr>
            <p:ph type="sldImg"/>
          </p:nvPr>
        </p:nvSpPr>
        <p:spPr>
          <a:xfrm>
            <a:off x="979488" y="1241425"/>
            <a:ext cx="4838700" cy="3349625"/>
          </a:xfrm>
        </p:spPr>
      </p:sp>
      <p:sp>
        <p:nvSpPr>
          <p:cNvPr id="3" name="2 Marcador de notas">
            <a:extLst>
              <a:ext uri="{FF2B5EF4-FFF2-40B4-BE49-F238E27FC236}">
                <a16:creationId xmlns:a16="http://schemas.microsoft.com/office/drawing/2014/main" id="{5407D6F1-337F-B00D-0989-B5F7527B371F}"/>
              </a:ext>
            </a:extLst>
          </p:cNvPr>
          <p:cNvSpPr>
            <a:spLocks noGrp="1"/>
          </p:cNvSpPr>
          <p:nvPr>
            <p:ph type="body" idx="1"/>
          </p:nvPr>
        </p:nvSpPr>
        <p:spPr/>
        <p:txBody>
          <a:bodyPr>
            <a:normAutofit/>
          </a:bodyPr>
          <a:lstStyle/>
          <a:p>
            <a:endParaRPr lang="es-ES"/>
          </a:p>
        </p:txBody>
      </p:sp>
      <p:sp>
        <p:nvSpPr>
          <p:cNvPr id="4" name="3 Marcador de número de diapositiva">
            <a:extLst>
              <a:ext uri="{FF2B5EF4-FFF2-40B4-BE49-F238E27FC236}">
                <a16:creationId xmlns:a16="http://schemas.microsoft.com/office/drawing/2014/main" id="{E14E4D35-2D85-59C0-469E-A1BC36727C04}"/>
              </a:ext>
            </a:extLst>
          </p:cNvPr>
          <p:cNvSpPr>
            <a:spLocks noGrp="1"/>
          </p:cNvSpPr>
          <p:nvPr>
            <p:ph type="sldNum" sz="quarter" idx="10"/>
          </p:nvPr>
        </p:nvSpPr>
        <p:spPr/>
        <p:txBody>
          <a:bodyPr/>
          <a:lstStyle/>
          <a:p>
            <a:fld id="{3D5585E5-F1AF-4426-96C1-CA03EE7CAAB0}" type="slidenum">
              <a:rPr lang="en-GB" smtClean="0"/>
              <a:pPr/>
              <a:t>26</a:t>
            </a:fld>
            <a:endParaRPr lang="en-GB"/>
          </a:p>
        </p:txBody>
      </p:sp>
    </p:spTree>
    <p:extLst>
      <p:ext uri="{BB962C8B-B14F-4D97-AF65-F5344CB8AC3E}">
        <p14:creationId xmlns:p14="http://schemas.microsoft.com/office/powerpoint/2010/main" val="7106365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79488" y="1241425"/>
            <a:ext cx="4838700" cy="3349625"/>
          </a:xfrm>
        </p:spPr>
      </p:sp>
      <p:sp>
        <p:nvSpPr>
          <p:cNvPr id="3" name="2 Marcador de notas"/>
          <p:cNvSpPr>
            <a:spLocks noGrp="1"/>
          </p:cNvSpPr>
          <p:nvPr>
            <p:ph type="body" idx="1"/>
          </p:nvPr>
        </p:nvSpPr>
        <p:spPr/>
        <p:txBody>
          <a:bodyPr>
            <a:normAutofit/>
          </a:bodyPr>
          <a:lstStyle/>
          <a:p>
            <a:r>
              <a:rPr lang="es-ES" dirty="0"/>
              <a:t>Total</a:t>
            </a:r>
            <a:r>
              <a:rPr lang="es-ES" baseline="0" dirty="0"/>
              <a:t> 11 </a:t>
            </a:r>
            <a:r>
              <a:rPr lang="es-ES" baseline="0" dirty="0" err="1"/>
              <a:t>stereotypes</a:t>
            </a:r>
            <a:endParaRPr lang="es-ES" baseline="0" dirty="0"/>
          </a:p>
          <a:p>
            <a:r>
              <a:rPr lang="es-ES" baseline="0" dirty="0"/>
              <a:t>(1) &lt;&lt; T &gt;&gt;, (2) &lt;&lt; C &gt;&gt;, (3) &lt;&lt; R &gt;&gt;</a:t>
            </a:r>
          </a:p>
          <a:p>
            <a:r>
              <a:rPr lang="es-ES" baseline="0" dirty="0"/>
              <a:t>(4) &lt;&lt; U &gt;&gt;</a:t>
            </a:r>
          </a:p>
          <a:p>
            <a:r>
              <a:rPr lang="es-ES" baseline="0" dirty="0"/>
              <a:t>(5) &lt;&lt; RW &gt;&gt;, (6) &lt;&lt; RT &gt;&gt;, (7) &lt;&lt; RG &gt;&gt;</a:t>
            </a:r>
          </a:p>
          <a:p>
            <a:r>
              <a:rPr lang="es-ES" baseline="0" dirty="0"/>
              <a:t>(8) &lt;&lt; SR &gt;&gt;, (9) &lt;&lt; SD &gt;&gt;</a:t>
            </a:r>
          </a:p>
          <a:p>
            <a:r>
              <a:rPr lang="es-ES" baseline="0" dirty="0"/>
              <a:t>(10) &lt;&lt; EDL &gt;&gt;, (11)&lt;&lt; EDR &gt;&gt;</a:t>
            </a:r>
          </a:p>
          <a:p>
            <a:endParaRPr lang="es-ES" dirty="0"/>
          </a:p>
        </p:txBody>
      </p:sp>
      <p:sp>
        <p:nvSpPr>
          <p:cNvPr id="4" name="3 Marcador de número de diapositiva"/>
          <p:cNvSpPr>
            <a:spLocks noGrp="1"/>
          </p:cNvSpPr>
          <p:nvPr>
            <p:ph type="sldNum" sz="quarter" idx="10"/>
          </p:nvPr>
        </p:nvSpPr>
        <p:spPr/>
        <p:txBody>
          <a:bodyPr/>
          <a:lstStyle/>
          <a:p>
            <a:fld id="{3D5585E5-F1AF-4426-96C1-CA03EE7CAAB0}" type="slidenum">
              <a:rPr lang="en-GB" smtClean="0"/>
              <a:pPr/>
              <a:t>27</a:t>
            </a:fld>
            <a:endParaRPr lang="en-GB"/>
          </a:p>
        </p:txBody>
      </p:sp>
    </p:spTree>
    <p:extLst>
      <p:ext uri="{BB962C8B-B14F-4D97-AF65-F5344CB8AC3E}">
        <p14:creationId xmlns:p14="http://schemas.microsoft.com/office/powerpoint/2010/main" val="39020869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79488" y="1241425"/>
            <a:ext cx="4838700" cy="3349625"/>
          </a:xfrm>
        </p:spPr>
      </p:sp>
      <p:sp>
        <p:nvSpPr>
          <p:cNvPr id="3" name="2 Marcador de notas"/>
          <p:cNvSpPr>
            <a:spLocks noGrp="1"/>
          </p:cNvSpPr>
          <p:nvPr>
            <p:ph type="body" idx="1"/>
          </p:nvPr>
        </p:nvSpPr>
        <p:spPr/>
        <p:txBody>
          <a:bodyPr>
            <a:normAutofit/>
          </a:bodyPr>
          <a:lstStyle/>
          <a:p>
            <a:r>
              <a:rPr lang="es-ES" dirty="0"/>
              <a:t>Total</a:t>
            </a:r>
            <a:r>
              <a:rPr lang="es-ES" baseline="0" dirty="0"/>
              <a:t> 11 </a:t>
            </a:r>
            <a:r>
              <a:rPr lang="es-ES" baseline="0" dirty="0" err="1"/>
              <a:t>stereotypes</a:t>
            </a:r>
            <a:endParaRPr lang="es-ES" baseline="0" dirty="0"/>
          </a:p>
          <a:p>
            <a:r>
              <a:rPr lang="es-ES" baseline="0" dirty="0"/>
              <a:t>(1) &lt;&lt; T &gt;&gt;, (2) &lt;&lt; C &gt;&gt;, (3) &lt;&lt; R &gt;&gt;</a:t>
            </a:r>
          </a:p>
          <a:p>
            <a:r>
              <a:rPr lang="es-ES" baseline="0" dirty="0"/>
              <a:t>(4) &lt;&lt; U &gt;&gt;</a:t>
            </a:r>
          </a:p>
          <a:p>
            <a:r>
              <a:rPr lang="es-ES" baseline="0" dirty="0"/>
              <a:t>(5) &lt;&lt; RW &gt;&gt;, (6) &lt;&lt; RT &gt;&gt;, (7) &lt;&lt; RG &gt;&gt;</a:t>
            </a:r>
          </a:p>
          <a:p>
            <a:r>
              <a:rPr lang="es-ES" baseline="0" dirty="0"/>
              <a:t>(8) &lt;&lt; SR &gt;&gt;, (9) &lt;&lt; SD &gt;&gt;</a:t>
            </a:r>
          </a:p>
          <a:p>
            <a:r>
              <a:rPr lang="es-ES" baseline="0" dirty="0"/>
              <a:t>(10) &lt;&lt; EDL &gt;&gt;, (11)&lt;&lt; EDR &gt;&gt;</a:t>
            </a:r>
          </a:p>
          <a:p>
            <a:endParaRPr lang="es-ES" dirty="0"/>
          </a:p>
        </p:txBody>
      </p:sp>
      <p:sp>
        <p:nvSpPr>
          <p:cNvPr id="4" name="3 Marcador de número de diapositiva"/>
          <p:cNvSpPr>
            <a:spLocks noGrp="1"/>
          </p:cNvSpPr>
          <p:nvPr>
            <p:ph type="sldNum" sz="quarter" idx="10"/>
          </p:nvPr>
        </p:nvSpPr>
        <p:spPr/>
        <p:txBody>
          <a:bodyPr/>
          <a:lstStyle/>
          <a:p>
            <a:fld id="{3D5585E5-F1AF-4426-96C1-CA03EE7CAAB0}" type="slidenum">
              <a:rPr lang="en-GB" smtClean="0"/>
              <a:pPr/>
              <a:t>28</a:t>
            </a:fld>
            <a:endParaRPr lang="en-GB"/>
          </a:p>
        </p:txBody>
      </p:sp>
    </p:spTree>
    <p:extLst>
      <p:ext uri="{BB962C8B-B14F-4D97-AF65-F5344CB8AC3E}">
        <p14:creationId xmlns:p14="http://schemas.microsoft.com/office/powerpoint/2010/main" val="39020869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79488" y="1241425"/>
            <a:ext cx="4838700" cy="3349625"/>
          </a:xfrm>
        </p:spPr>
      </p:sp>
      <p:sp>
        <p:nvSpPr>
          <p:cNvPr id="3" name="2 Marcador de notas"/>
          <p:cNvSpPr>
            <a:spLocks noGrp="1"/>
          </p:cNvSpPr>
          <p:nvPr>
            <p:ph type="body" idx="1"/>
          </p:nvPr>
        </p:nvSpPr>
        <p:spPr/>
        <p:txBody>
          <a:bodyPr>
            <a:normAutofit/>
          </a:bodyPr>
          <a:lstStyle/>
          <a:p>
            <a:r>
              <a:rPr lang="es-ES" dirty="0"/>
              <a:t>Total</a:t>
            </a:r>
            <a:r>
              <a:rPr lang="es-ES" baseline="0" dirty="0"/>
              <a:t> 11 </a:t>
            </a:r>
            <a:r>
              <a:rPr lang="es-ES" baseline="0" dirty="0" err="1"/>
              <a:t>stereotypes</a:t>
            </a:r>
            <a:endParaRPr lang="es-ES" baseline="0" dirty="0"/>
          </a:p>
          <a:p>
            <a:r>
              <a:rPr lang="es-ES" baseline="0" dirty="0"/>
              <a:t>(1) &lt;&lt; T &gt;&gt;, (2) &lt;&lt; C &gt;&gt;, (3) &lt;&lt; R &gt;&gt;</a:t>
            </a:r>
          </a:p>
          <a:p>
            <a:r>
              <a:rPr lang="es-ES" baseline="0" dirty="0"/>
              <a:t>(4) &lt;&lt; U &gt;&gt;</a:t>
            </a:r>
          </a:p>
          <a:p>
            <a:r>
              <a:rPr lang="es-ES" baseline="0" dirty="0"/>
              <a:t>(5) &lt;&lt; RW &gt;&gt;, (6) &lt;&lt; RT &gt;&gt;, (7) &lt;&lt; RG &gt;&gt;</a:t>
            </a:r>
          </a:p>
          <a:p>
            <a:r>
              <a:rPr lang="es-ES" baseline="0" dirty="0"/>
              <a:t>(8) &lt;&lt; SR &gt;&gt;, (9) &lt;&lt; SD &gt;&gt;</a:t>
            </a:r>
          </a:p>
          <a:p>
            <a:r>
              <a:rPr lang="es-ES" baseline="0" dirty="0"/>
              <a:t>(10) &lt;&lt; EDL &gt;&gt;, (11)&lt;&lt; EDR &gt;&gt;</a:t>
            </a:r>
          </a:p>
          <a:p>
            <a:endParaRPr lang="es-ES" dirty="0"/>
          </a:p>
        </p:txBody>
      </p:sp>
      <p:sp>
        <p:nvSpPr>
          <p:cNvPr id="4" name="3 Marcador de número de diapositiva"/>
          <p:cNvSpPr>
            <a:spLocks noGrp="1"/>
          </p:cNvSpPr>
          <p:nvPr>
            <p:ph type="sldNum" sz="quarter" idx="10"/>
          </p:nvPr>
        </p:nvSpPr>
        <p:spPr/>
        <p:txBody>
          <a:bodyPr/>
          <a:lstStyle/>
          <a:p>
            <a:fld id="{3D5585E5-F1AF-4426-96C1-CA03EE7CAAB0}" type="slidenum">
              <a:rPr lang="en-GB" smtClean="0"/>
              <a:pPr/>
              <a:t>29</a:t>
            </a:fld>
            <a:endParaRPr lang="en-GB"/>
          </a:p>
        </p:txBody>
      </p:sp>
    </p:spTree>
    <p:extLst>
      <p:ext uri="{BB962C8B-B14F-4D97-AF65-F5344CB8AC3E}">
        <p14:creationId xmlns:p14="http://schemas.microsoft.com/office/powerpoint/2010/main" val="3902086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79488" y="1241425"/>
            <a:ext cx="4838700" cy="3349625"/>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D5585E5-F1AF-4426-96C1-CA03EE7CAAB0}" type="slidenum">
              <a:rPr lang="en-GB" smtClean="0"/>
              <a:pPr/>
              <a:t>3</a:t>
            </a:fld>
            <a:endParaRPr lang="en-GB"/>
          </a:p>
        </p:txBody>
      </p:sp>
    </p:spTree>
    <p:extLst>
      <p:ext uri="{BB962C8B-B14F-4D97-AF65-F5344CB8AC3E}">
        <p14:creationId xmlns:p14="http://schemas.microsoft.com/office/powerpoint/2010/main" val="41147207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79488" y="1241425"/>
            <a:ext cx="4838700" cy="3349625"/>
          </a:xfrm>
        </p:spPr>
      </p:sp>
      <p:sp>
        <p:nvSpPr>
          <p:cNvPr id="3" name="2 Marcador de notas"/>
          <p:cNvSpPr>
            <a:spLocks noGrp="1"/>
          </p:cNvSpPr>
          <p:nvPr>
            <p:ph type="body" idx="1"/>
          </p:nvPr>
        </p:nvSpPr>
        <p:spPr/>
        <p:txBody>
          <a:bodyPr>
            <a:normAutofit/>
          </a:bodyPr>
          <a:lstStyle/>
          <a:p>
            <a:r>
              <a:rPr lang="es-ES" dirty="0"/>
              <a:t>Total</a:t>
            </a:r>
            <a:r>
              <a:rPr lang="es-ES" baseline="0" dirty="0"/>
              <a:t> 11 </a:t>
            </a:r>
            <a:r>
              <a:rPr lang="es-ES" baseline="0" dirty="0" err="1"/>
              <a:t>stereotypes</a:t>
            </a:r>
            <a:endParaRPr lang="es-ES" baseline="0" dirty="0"/>
          </a:p>
          <a:p>
            <a:r>
              <a:rPr lang="es-ES" baseline="0" dirty="0"/>
              <a:t>(1) &lt;&lt; T &gt;&gt;, (2) &lt;&lt; C &gt;&gt;, (3) &lt;&lt; R &gt;&gt;</a:t>
            </a:r>
          </a:p>
          <a:p>
            <a:r>
              <a:rPr lang="es-ES" baseline="0" dirty="0"/>
              <a:t>(4) &lt;&lt; U &gt;&gt;</a:t>
            </a:r>
          </a:p>
          <a:p>
            <a:r>
              <a:rPr lang="es-ES" baseline="0" dirty="0"/>
              <a:t>(5) &lt;&lt; RW &gt;&gt;, (6) &lt;&lt; RT &gt;&gt;, (7) &lt;&lt; RG &gt;&gt;</a:t>
            </a:r>
          </a:p>
          <a:p>
            <a:r>
              <a:rPr lang="es-ES" baseline="0" dirty="0"/>
              <a:t>(8) &lt;&lt; SR &gt;&gt;, (9) &lt;&lt; SD &gt;&gt;</a:t>
            </a:r>
          </a:p>
          <a:p>
            <a:r>
              <a:rPr lang="es-ES" baseline="0" dirty="0"/>
              <a:t>(10) &lt;&lt; EDL &gt;&gt;, (11)&lt;&lt; EDR &gt;&gt;</a:t>
            </a:r>
          </a:p>
          <a:p>
            <a:endParaRPr lang="es-ES" dirty="0"/>
          </a:p>
        </p:txBody>
      </p:sp>
      <p:sp>
        <p:nvSpPr>
          <p:cNvPr id="4" name="3 Marcador de número de diapositiva"/>
          <p:cNvSpPr>
            <a:spLocks noGrp="1"/>
          </p:cNvSpPr>
          <p:nvPr>
            <p:ph type="sldNum" sz="quarter" idx="10"/>
          </p:nvPr>
        </p:nvSpPr>
        <p:spPr/>
        <p:txBody>
          <a:bodyPr/>
          <a:lstStyle/>
          <a:p>
            <a:fld id="{3D5585E5-F1AF-4426-96C1-CA03EE7CAAB0}" type="slidenum">
              <a:rPr lang="en-GB" smtClean="0"/>
              <a:pPr/>
              <a:t>30</a:t>
            </a:fld>
            <a:endParaRPr lang="en-GB"/>
          </a:p>
        </p:txBody>
      </p:sp>
    </p:spTree>
    <p:extLst>
      <p:ext uri="{BB962C8B-B14F-4D97-AF65-F5344CB8AC3E}">
        <p14:creationId xmlns:p14="http://schemas.microsoft.com/office/powerpoint/2010/main" val="39020869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79488" y="1241425"/>
            <a:ext cx="4838700" cy="3349625"/>
          </a:xfrm>
        </p:spPr>
      </p:sp>
      <p:sp>
        <p:nvSpPr>
          <p:cNvPr id="3" name="2 Marcador de notas"/>
          <p:cNvSpPr>
            <a:spLocks noGrp="1"/>
          </p:cNvSpPr>
          <p:nvPr>
            <p:ph type="body" idx="1"/>
          </p:nvPr>
        </p:nvSpPr>
        <p:spPr/>
        <p:txBody>
          <a:bodyPr>
            <a:normAutofit/>
          </a:bodyPr>
          <a:lstStyle/>
          <a:p>
            <a:r>
              <a:rPr lang="es-ES" dirty="0"/>
              <a:t>Total</a:t>
            </a:r>
            <a:r>
              <a:rPr lang="es-ES" baseline="0" dirty="0"/>
              <a:t> 11 </a:t>
            </a:r>
            <a:r>
              <a:rPr lang="es-ES" baseline="0" dirty="0" err="1"/>
              <a:t>stereotypes</a:t>
            </a:r>
            <a:endParaRPr lang="es-ES" baseline="0" dirty="0"/>
          </a:p>
          <a:p>
            <a:r>
              <a:rPr lang="es-ES" baseline="0" dirty="0"/>
              <a:t>(1) &lt;&lt; T &gt;&gt;, (2) &lt;&lt; C &gt;&gt;, (3) &lt;&lt; R &gt;&gt;</a:t>
            </a:r>
          </a:p>
          <a:p>
            <a:r>
              <a:rPr lang="es-ES" baseline="0" dirty="0"/>
              <a:t>(4) &lt;&lt; U &gt;&gt;</a:t>
            </a:r>
          </a:p>
          <a:p>
            <a:r>
              <a:rPr lang="es-ES" baseline="0" dirty="0"/>
              <a:t>(5) &lt;&lt; RW &gt;&gt;, (6) &lt;&lt; RT &gt;&gt;, (7) &lt;&lt; RG &gt;&gt;</a:t>
            </a:r>
          </a:p>
          <a:p>
            <a:r>
              <a:rPr lang="es-ES" baseline="0" dirty="0"/>
              <a:t>(8) &lt;&lt; SR &gt;&gt;, (9) &lt;&lt; SD &gt;&gt;</a:t>
            </a:r>
          </a:p>
          <a:p>
            <a:r>
              <a:rPr lang="es-ES" baseline="0" dirty="0"/>
              <a:t>(10) &lt;&lt; EDL &gt;&gt;, (11)&lt;&lt; EDR &gt;&gt;</a:t>
            </a:r>
          </a:p>
          <a:p>
            <a:endParaRPr lang="es-ES" dirty="0"/>
          </a:p>
        </p:txBody>
      </p:sp>
      <p:sp>
        <p:nvSpPr>
          <p:cNvPr id="4" name="3 Marcador de número de diapositiva"/>
          <p:cNvSpPr>
            <a:spLocks noGrp="1"/>
          </p:cNvSpPr>
          <p:nvPr>
            <p:ph type="sldNum" sz="quarter" idx="10"/>
          </p:nvPr>
        </p:nvSpPr>
        <p:spPr/>
        <p:txBody>
          <a:bodyPr/>
          <a:lstStyle/>
          <a:p>
            <a:fld id="{3D5585E5-F1AF-4426-96C1-CA03EE7CAAB0}" type="slidenum">
              <a:rPr lang="en-GB" smtClean="0"/>
              <a:pPr/>
              <a:t>31</a:t>
            </a:fld>
            <a:endParaRPr lang="en-GB"/>
          </a:p>
        </p:txBody>
      </p:sp>
    </p:spTree>
    <p:extLst>
      <p:ext uri="{BB962C8B-B14F-4D97-AF65-F5344CB8AC3E}">
        <p14:creationId xmlns:p14="http://schemas.microsoft.com/office/powerpoint/2010/main" val="39020869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79488" y="1241425"/>
            <a:ext cx="4838700" cy="3349625"/>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D5585E5-F1AF-4426-96C1-CA03EE7CAAB0}" type="slidenum">
              <a:rPr lang="en-GB" smtClean="0"/>
              <a:pPr/>
              <a:t>32</a:t>
            </a:fld>
            <a:endParaRPr lang="en-GB"/>
          </a:p>
        </p:txBody>
      </p:sp>
    </p:spTree>
    <p:extLst>
      <p:ext uri="{BB962C8B-B14F-4D97-AF65-F5344CB8AC3E}">
        <p14:creationId xmlns:p14="http://schemas.microsoft.com/office/powerpoint/2010/main" val="41147207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79488" y="1241425"/>
            <a:ext cx="4838700" cy="3349625"/>
          </a:xfr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To illustrate the use of the transformation rules and the stereotypes, we will use Project 5 Invoice Payment from Bizagi. This project helps improve the reception, verification and approval of an invoice, reducing processing times and avoiding erroneous information. First we show the model as it was defined originally in Bizagi and next we enhance the model with our proposed stereotypes to generate its interface.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Fig. 6 shows the user type task Receive Invoice with the stereotype &lt;&lt; U &gt;&gt; and the classes used in the task execution: Invoice, Supplier and Purchase Order. Moreover, each attribute of these classes has stereotypes to specify how the attribute will be displayed in the interface (for example &lt;&lt;T&gt;&gt;). </a:t>
            </a:r>
            <a:endParaRPr lang="es-E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3D5585E5-F1AF-4426-96C1-CA03EE7CAAB0}" type="slidenum">
              <a:rPr lang="en-GB" smtClean="0"/>
              <a:pPr/>
              <a:t>33</a:t>
            </a:fld>
            <a:endParaRPr lang="en-GB"/>
          </a:p>
        </p:txBody>
      </p:sp>
    </p:spTree>
    <p:extLst>
      <p:ext uri="{BB962C8B-B14F-4D97-AF65-F5344CB8AC3E}">
        <p14:creationId xmlns:p14="http://schemas.microsoft.com/office/powerpoint/2010/main" val="21674246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79488" y="1241425"/>
            <a:ext cx="4838700" cy="3349625"/>
          </a:xfr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To illustrate the use of the transformation rules and the stereotypes, we will use Project 5 Invoice Payment from Bizagi. This project helps improve the reception, verification and approval of an invoice, reducing processing times and avoiding erroneous information. First we show the model as it was defined originally in Bizagi and next we enhance the model with our proposed stereotypes to generate its interface.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Fig. 6 shows the user type task Receive Invoice with the stereotype &lt;&lt; U &gt;&gt; and the classes used in the task execution: Invoice, Supplier and Purchase Order. Moreover, each attribute of these classes has stereotypes to specify how the attribute will be displayed in the interface (for example &lt;&lt;T&gt;&gt;). </a:t>
            </a:r>
            <a:endParaRPr lang="es-E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3D5585E5-F1AF-4426-96C1-CA03EE7CAAB0}" type="slidenum">
              <a:rPr lang="en-GB" smtClean="0"/>
              <a:pPr/>
              <a:t>34</a:t>
            </a:fld>
            <a:endParaRPr lang="en-GB"/>
          </a:p>
        </p:txBody>
      </p:sp>
    </p:spTree>
    <p:extLst>
      <p:ext uri="{BB962C8B-B14F-4D97-AF65-F5344CB8AC3E}">
        <p14:creationId xmlns:p14="http://schemas.microsoft.com/office/powerpoint/2010/main" val="21674246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79488" y="1241425"/>
            <a:ext cx="4838700" cy="3349625"/>
          </a:xfr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To illustrate the use of the transformation rules and the stereotypes, we will use Project 5 Invoice Payment from Bizagi. This project helps improve the reception, verification and approval of an invoice, reducing processing times and avoiding erroneous information. First we show the model as it was defined originally in Bizagi and next we enhance the model with our proposed stereotypes to generate its interface.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Fig. 6 shows the user type task Receive Invoice with the stereotype &lt;&lt; U &gt;&gt; and the classes used in the task execution: Invoice, Supplier and Purchase Order. Moreover, each attribute of these classes has stereotypes to specify how the attribute will be displayed in the interface (for example &lt;&lt;T&gt;&gt;). </a:t>
            </a:r>
            <a:endParaRPr lang="es-E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3D5585E5-F1AF-4426-96C1-CA03EE7CAAB0}" type="slidenum">
              <a:rPr lang="en-GB" smtClean="0"/>
              <a:pPr/>
              <a:t>35</a:t>
            </a:fld>
            <a:endParaRPr lang="en-GB"/>
          </a:p>
        </p:txBody>
      </p:sp>
    </p:spTree>
    <p:extLst>
      <p:ext uri="{BB962C8B-B14F-4D97-AF65-F5344CB8AC3E}">
        <p14:creationId xmlns:p14="http://schemas.microsoft.com/office/powerpoint/2010/main" val="21674246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CF373-2EDF-338F-B49D-D7FBA8B90CA1}"/>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5BEC7F73-F790-B28A-D00F-259EEB558E6C}"/>
              </a:ext>
            </a:extLst>
          </p:cNvPr>
          <p:cNvSpPr>
            <a:spLocks noGrp="1" noRot="1" noChangeAspect="1"/>
          </p:cNvSpPr>
          <p:nvPr>
            <p:ph type="sldImg"/>
          </p:nvPr>
        </p:nvSpPr>
        <p:spPr>
          <a:xfrm>
            <a:off x="979488" y="1241425"/>
            <a:ext cx="4838700" cy="3349625"/>
          </a:xfrm>
        </p:spPr>
      </p:sp>
      <p:sp>
        <p:nvSpPr>
          <p:cNvPr id="3" name="2 Marcador de notas">
            <a:extLst>
              <a:ext uri="{FF2B5EF4-FFF2-40B4-BE49-F238E27FC236}">
                <a16:creationId xmlns:a16="http://schemas.microsoft.com/office/drawing/2014/main" id="{E9C184B0-9C33-45A3-5F41-0F8A2A54A105}"/>
              </a:ext>
            </a:extLst>
          </p:cNvPr>
          <p:cNvSpPr>
            <a:spLocks noGrp="1"/>
          </p:cNvSpPr>
          <p:nvPr>
            <p:ph type="body" idx="1"/>
          </p:nvPr>
        </p:nvSpPr>
        <p:spPr/>
        <p:txBody>
          <a:bodyPr>
            <a:normAutofit/>
          </a:bodyPr>
          <a:lstStyle/>
          <a:p>
            <a:endParaRPr lang="es-ES"/>
          </a:p>
        </p:txBody>
      </p:sp>
      <p:sp>
        <p:nvSpPr>
          <p:cNvPr id="4" name="3 Marcador de número de diapositiva">
            <a:extLst>
              <a:ext uri="{FF2B5EF4-FFF2-40B4-BE49-F238E27FC236}">
                <a16:creationId xmlns:a16="http://schemas.microsoft.com/office/drawing/2014/main" id="{22A5CF80-415E-050E-B616-314B9651B3BE}"/>
              </a:ext>
            </a:extLst>
          </p:cNvPr>
          <p:cNvSpPr>
            <a:spLocks noGrp="1"/>
          </p:cNvSpPr>
          <p:nvPr>
            <p:ph type="sldNum" sz="quarter" idx="10"/>
          </p:nvPr>
        </p:nvSpPr>
        <p:spPr/>
        <p:txBody>
          <a:bodyPr/>
          <a:lstStyle/>
          <a:p>
            <a:fld id="{3D5585E5-F1AF-4426-96C1-CA03EE7CAAB0}" type="slidenum">
              <a:rPr lang="en-GB" smtClean="0"/>
              <a:pPr/>
              <a:t>36</a:t>
            </a:fld>
            <a:endParaRPr lang="en-GB"/>
          </a:p>
        </p:txBody>
      </p:sp>
    </p:spTree>
    <p:extLst>
      <p:ext uri="{BB962C8B-B14F-4D97-AF65-F5344CB8AC3E}">
        <p14:creationId xmlns:p14="http://schemas.microsoft.com/office/powerpoint/2010/main" val="8894326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79488" y="1241425"/>
            <a:ext cx="4838700" cy="3349625"/>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D5585E5-F1AF-4426-96C1-CA03EE7CAAB0}" type="slidenum">
              <a:rPr lang="en-GB" smtClean="0"/>
              <a:pPr/>
              <a:t>37</a:t>
            </a:fld>
            <a:endParaRPr lang="en-GB"/>
          </a:p>
        </p:txBody>
      </p:sp>
    </p:spTree>
    <p:extLst>
      <p:ext uri="{BB962C8B-B14F-4D97-AF65-F5344CB8AC3E}">
        <p14:creationId xmlns:p14="http://schemas.microsoft.com/office/powerpoint/2010/main" val="42481180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79488" y="1241425"/>
            <a:ext cx="4838700" cy="3349625"/>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D5585E5-F1AF-4426-96C1-CA03EE7CAAB0}" type="slidenum">
              <a:rPr lang="en-GB" smtClean="0"/>
              <a:pPr/>
              <a:t>38</a:t>
            </a:fld>
            <a:endParaRPr lang="en-GB"/>
          </a:p>
        </p:txBody>
      </p:sp>
    </p:spTree>
    <p:extLst>
      <p:ext uri="{BB962C8B-B14F-4D97-AF65-F5344CB8AC3E}">
        <p14:creationId xmlns:p14="http://schemas.microsoft.com/office/powerpoint/2010/main" val="42481180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79488" y="1241425"/>
            <a:ext cx="4838700" cy="3349625"/>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D5585E5-F1AF-4426-96C1-CA03EE7CAAB0}" type="slidenum">
              <a:rPr lang="en-GB" smtClean="0"/>
              <a:pPr/>
              <a:t>39</a:t>
            </a:fld>
            <a:endParaRPr lang="en-GB"/>
          </a:p>
        </p:txBody>
      </p:sp>
    </p:spTree>
    <p:extLst>
      <p:ext uri="{BB962C8B-B14F-4D97-AF65-F5344CB8AC3E}">
        <p14:creationId xmlns:p14="http://schemas.microsoft.com/office/powerpoint/2010/main" val="3124238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79488" y="1241425"/>
            <a:ext cx="4838700" cy="3349625"/>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D5585E5-F1AF-4426-96C1-CA03EE7CAAB0}" type="slidenum">
              <a:rPr lang="en-GB" smtClean="0"/>
              <a:pPr/>
              <a:t>4</a:t>
            </a:fld>
            <a:endParaRPr lang="en-GB"/>
          </a:p>
        </p:txBody>
      </p:sp>
    </p:spTree>
    <p:extLst>
      <p:ext uri="{BB962C8B-B14F-4D97-AF65-F5344CB8AC3E}">
        <p14:creationId xmlns:p14="http://schemas.microsoft.com/office/powerpoint/2010/main" val="21155536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79488" y="1241425"/>
            <a:ext cx="4838700" cy="3349625"/>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D5585E5-F1AF-4426-96C1-CA03EE7CAAB0}" type="slidenum">
              <a:rPr lang="en-GB" smtClean="0"/>
              <a:pPr/>
              <a:t>40</a:t>
            </a:fld>
            <a:endParaRPr lang="en-GB"/>
          </a:p>
        </p:txBody>
      </p:sp>
    </p:spTree>
    <p:extLst>
      <p:ext uri="{BB962C8B-B14F-4D97-AF65-F5344CB8AC3E}">
        <p14:creationId xmlns:p14="http://schemas.microsoft.com/office/powerpoint/2010/main" val="2525726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EDB61-256C-E961-52DC-DE1A566F6AB6}"/>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B8B27C50-42F9-6B9E-5991-1E50F9490521}"/>
              </a:ext>
            </a:extLst>
          </p:cNvPr>
          <p:cNvSpPr>
            <a:spLocks noGrp="1" noRot="1" noChangeAspect="1"/>
          </p:cNvSpPr>
          <p:nvPr>
            <p:ph type="sldImg"/>
          </p:nvPr>
        </p:nvSpPr>
        <p:spPr>
          <a:xfrm>
            <a:off x="979488" y="1241425"/>
            <a:ext cx="4838700" cy="3349625"/>
          </a:xfrm>
        </p:spPr>
      </p:sp>
      <p:sp>
        <p:nvSpPr>
          <p:cNvPr id="3" name="2 Marcador de notas">
            <a:extLst>
              <a:ext uri="{FF2B5EF4-FFF2-40B4-BE49-F238E27FC236}">
                <a16:creationId xmlns:a16="http://schemas.microsoft.com/office/drawing/2014/main" id="{D2BECBE1-85C5-3164-DFEA-44667DE6F168}"/>
              </a:ext>
            </a:extLst>
          </p:cNvPr>
          <p:cNvSpPr>
            <a:spLocks noGrp="1"/>
          </p:cNvSpPr>
          <p:nvPr>
            <p:ph type="body" idx="1"/>
          </p:nvPr>
        </p:nvSpPr>
        <p:spPr/>
        <p:txBody>
          <a:bodyPr>
            <a:normAutofit/>
          </a:bodyPr>
          <a:lstStyle/>
          <a:p>
            <a:endParaRPr lang="es-ES"/>
          </a:p>
        </p:txBody>
      </p:sp>
      <p:sp>
        <p:nvSpPr>
          <p:cNvPr id="4" name="3 Marcador de número de diapositiva">
            <a:extLst>
              <a:ext uri="{FF2B5EF4-FFF2-40B4-BE49-F238E27FC236}">
                <a16:creationId xmlns:a16="http://schemas.microsoft.com/office/drawing/2014/main" id="{998CB19F-FA86-7823-9E62-6E1C6880F1E9}"/>
              </a:ext>
            </a:extLst>
          </p:cNvPr>
          <p:cNvSpPr>
            <a:spLocks noGrp="1"/>
          </p:cNvSpPr>
          <p:nvPr>
            <p:ph type="sldNum" sz="quarter" idx="10"/>
          </p:nvPr>
        </p:nvSpPr>
        <p:spPr/>
        <p:txBody>
          <a:bodyPr/>
          <a:lstStyle/>
          <a:p>
            <a:fld id="{3D5585E5-F1AF-4426-96C1-CA03EE7CAAB0}" type="slidenum">
              <a:rPr lang="en-GB" smtClean="0"/>
              <a:pPr/>
              <a:t>5</a:t>
            </a:fld>
            <a:endParaRPr lang="en-GB"/>
          </a:p>
        </p:txBody>
      </p:sp>
    </p:spTree>
    <p:extLst>
      <p:ext uri="{BB962C8B-B14F-4D97-AF65-F5344CB8AC3E}">
        <p14:creationId xmlns:p14="http://schemas.microsoft.com/office/powerpoint/2010/main" val="3167036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1DB61-24A9-2D8B-A7EA-ED2730C4F603}"/>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B98CBA27-4E57-0E1D-634F-AD5C8723ADD6}"/>
              </a:ext>
            </a:extLst>
          </p:cNvPr>
          <p:cNvSpPr>
            <a:spLocks noGrp="1" noRot="1" noChangeAspect="1"/>
          </p:cNvSpPr>
          <p:nvPr>
            <p:ph type="sldImg"/>
          </p:nvPr>
        </p:nvSpPr>
        <p:spPr>
          <a:xfrm>
            <a:off x="979488" y="1241425"/>
            <a:ext cx="4838700" cy="3349625"/>
          </a:xfrm>
        </p:spPr>
      </p:sp>
      <p:sp>
        <p:nvSpPr>
          <p:cNvPr id="3" name="2 Marcador de notas">
            <a:extLst>
              <a:ext uri="{FF2B5EF4-FFF2-40B4-BE49-F238E27FC236}">
                <a16:creationId xmlns:a16="http://schemas.microsoft.com/office/drawing/2014/main" id="{7E0EB18E-118A-21EA-9E6B-F6A64A6BF236}"/>
              </a:ext>
            </a:extLst>
          </p:cNvPr>
          <p:cNvSpPr>
            <a:spLocks noGrp="1"/>
          </p:cNvSpPr>
          <p:nvPr>
            <p:ph type="body" idx="1"/>
          </p:nvPr>
        </p:nvSpPr>
        <p:spPr/>
        <p:txBody>
          <a:bodyPr>
            <a:normAutofit/>
          </a:bodyPr>
          <a:lstStyle/>
          <a:p>
            <a:endParaRPr lang="es-ES"/>
          </a:p>
        </p:txBody>
      </p:sp>
      <p:sp>
        <p:nvSpPr>
          <p:cNvPr id="4" name="3 Marcador de número de diapositiva">
            <a:extLst>
              <a:ext uri="{FF2B5EF4-FFF2-40B4-BE49-F238E27FC236}">
                <a16:creationId xmlns:a16="http://schemas.microsoft.com/office/drawing/2014/main" id="{09E76152-2C40-551E-E738-8B01F5111207}"/>
              </a:ext>
            </a:extLst>
          </p:cNvPr>
          <p:cNvSpPr>
            <a:spLocks noGrp="1"/>
          </p:cNvSpPr>
          <p:nvPr>
            <p:ph type="sldNum" sz="quarter" idx="10"/>
          </p:nvPr>
        </p:nvSpPr>
        <p:spPr/>
        <p:txBody>
          <a:bodyPr/>
          <a:lstStyle/>
          <a:p>
            <a:fld id="{3D5585E5-F1AF-4426-96C1-CA03EE7CAAB0}" type="slidenum">
              <a:rPr lang="en-GB" smtClean="0"/>
              <a:pPr/>
              <a:t>6</a:t>
            </a:fld>
            <a:endParaRPr lang="en-GB"/>
          </a:p>
        </p:txBody>
      </p:sp>
    </p:spTree>
    <p:extLst>
      <p:ext uri="{BB962C8B-B14F-4D97-AF65-F5344CB8AC3E}">
        <p14:creationId xmlns:p14="http://schemas.microsoft.com/office/powerpoint/2010/main" val="3941143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A599E-F31C-B875-D595-A921AC55A732}"/>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3C9C4249-80F7-31DC-5A4F-ECA3E1DBB5CC}"/>
              </a:ext>
            </a:extLst>
          </p:cNvPr>
          <p:cNvSpPr>
            <a:spLocks noGrp="1" noRot="1" noChangeAspect="1"/>
          </p:cNvSpPr>
          <p:nvPr>
            <p:ph type="sldImg"/>
          </p:nvPr>
        </p:nvSpPr>
        <p:spPr>
          <a:xfrm>
            <a:off x="979488" y="1241425"/>
            <a:ext cx="4838700" cy="3349625"/>
          </a:xfrm>
        </p:spPr>
      </p:sp>
      <p:sp>
        <p:nvSpPr>
          <p:cNvPr id="3" name="2 Marcador de notas">
            <a:extLst>
              <a:ext uri="{FF2B5EF4-FFF2-40B4-BE49-F238E27FC236}">
                <a16:creationId xmlns:a16="http://schemas.microsoft.com/office/drawing/2014/main" id="{CF002EA1-A23D-F1AD-F736-94893A99F138}"/>
              </a:ext>
            </a:extLst>
          </p:cNvPr>
          <p:cNvSpPr>
            <a:spLocks noGrp="1"/>
          </p:cNvSpPr>
          <p:nvPr>
            <p:ph type="body" idx="1"/>
          </p:nvPr>
        </p:nvSpPr>
        <p:spPr/>
        <p:txBody>
          <a:bodyPr>
            <a:normAutofit/>
          </a:bodyPr>
          <a:lstStyle/>
          <a:p>
            <a:endParaRPr lang="es-ES"/>
          </a:p>
        </p:txBody>
      </p:sp>
      <p:sp>
        <p:nvSpPr>
          <p:cNvPr id="4" name="3 Marcador de número de diapositiva">
            <a:extLst>
              <a:ext uri="{FF2B5EF4-FFF2-40B4-BE49-F238E27FC236}">
                <a16:creationId xmlns:a16="http://schemas.microsoft.com/office/drawing/2014/main" id="{260CDE36-0568-8F82-65C1-32B5A008A609}"/>
              </a:ext>
            </a:extLst>
          </p:cNvPr>
          <p:cNvSpPr>
            <a:spLocks noGrp="1"/>
          </p:cNvSpPr>
          <p:nvPr>
            <p:ph type="sldNum" sz="quarter" idx="10"/>
          </p:nvPr>
        </p:nvSpPr>
        <p:spPr/>
        <p:txBody>
          <a:bodyPr/>
          <a:lstStyle/>
          <a:p>
            <a:fld id="{3D5585E5-F1AF-4426-96C1-CA03EE7CAAB0}" type="slidenum">
              <a:rPr lang="en-GB" smtClean="0"/>
              <a:pPr/>
              <a:t>7</a:t>
            </a:fld>
            <a:endParaRPr lang="en-GB"/>
          </a:p>
        </p:txBody>
      </p:sp>
    </p:spTree>
    <p:extLst>
      <p:ext uri="{BB962C8B-B14F-4D97-AF65-F5344CB8AC3E}">
        <p14:creationId xmlns:p14="http://schemas.microsoft.com/office/powerpoint/2010/main" val="3702406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83591-788B-1F60-D90F-2630C31C07B8}"/>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8EE4FD76-7458-6F6A-35CD-CB79CA72453D}"/>
              </a:ext>
            </a:extLst>
          </p:cNvPr>
          <p:cNvSpPr>
            <a:spLocks noGrp="1" noRot="1" noChangeAspect="1"/>
          </p:cNvSpPr>
          <p:nvPr>
            <p:ph type="sldImg"/>
          </p:nvPr>
        </p:nvSpPr>
        <p:spPr>
          <a:xfrm>
            <a:off x="979488" y="1241425"/>
            <a:ext cx="4838700" cy="3349625"/>
          </a:xfrm>
        </p:spPr>
      </p:sp>
      <p:sp>
        <p:nvSpPr>
          <p:cNvPr id="3" name="2 Marcador de notas">
            <a:extLst>
              <a:ext uri="{FF2B5EF4-FFF2-40B4-BE49-F238E27FC236}">
                <a16:creationId xmlns:a16="http://schemas.microsoft.com/office/drawing/2014/main" id="{EC9165A6-A565-5893-9BFF-CA88DF135076}"/>
              </a:ext>
            </a:extLst>
          </p:cNvPr>
          <p:cNvSpPr>
            <a:spLocks noGrp="1"/>
          </p:cNvSpPr>
          <p:nvPr>
            <p:ph type="body" idx="1"/>
          </p:nvPr>
        </p:nvSpPr>
        <p:spPr/>
        <p:txBody>
          <a:bodyPr>
            <a:normAutofit/>
          </a:bodyPr>
          <a:lstStyle/>
          <a:p>
            <a:endParaRPr lang="es-ES"/>
          </a:p>
        </p:txBody>
      </p:sp>
      <p:sp>
        <p:nvSpPr>
          <p:cNvPr id="4" name="3 Marcador de número de diapositiva">
            <a:extLst>
              <a:ext uri="{FF2B5EF4-FFF2-40B4-BE49-F238E27FC236}">
                <a16:creationId xmlns:a16="http://schemas.microsoft.com/office/drawing/2014/main" id="{34FFDD65-623C-4639-E164-5B5C60CDDD04}"/>
              </a:ext>
            </a:extLst>
          </p:cNvPr>
          <p:cNvSpPr>
            <a:spLocks noGrp="1"/>
          </p:cNvSpPr>
          <p:nvPr>
            <p:ph type="sldNum" sz="quarter" idx="10"/>
          </p:nvPr>
        </p:nvSpPr>
        <p:spPr/>
        <p:txBody>
          <a:bodyPr/>
          <a:lstStyle/>
          <a:p>
            <a:fld id="{3D5585E5-F1AF-4426-96C1-CA03EE7CAAB0}" type="slidenum">
              <a:rPr lang="en-GB" smtClean="0"/>
              <a:pPr/>
              <a:t>8</a:t>
            </a:fld>
            <a:endParaRPr lang="en-GB"/>
          </a:p>
        </p:txBody>
      </p:sp>
    </p:spTree>
    <p:extLst>
      <p:ext uri="{BB962C8B-B14F-4D97-AF65-F5344CB8AC3E}">
        <p14:creationId xmlns:p14="http://schemas.microsoft.com/office/powerpoint/2010/main" val="4183369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79488" y="1241425"/>
            <a:ext cx="4838700" cy="3349625"/>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D5585E5-F1AF-4426-96C1-CA03EE7CAAB0}" type="slidenum">
              <a:rPr lang="en-GB" smtClean="0"/>
              <a:pPr/>
              <a:t>9</a:t>
            </a:fld>
            <a:endParaRPr lang="en-GB"/>
          </a:p>
        </p:txBody>
      </p:sp>
    </p:spTree>
    <p:extLst>
      <p:ext uri="{BB962C8B-B14F-4D97-AF65-F5344CB8AC3E}">
        <p14:creationId xmlns:p14="http://schemas.microsoft.com/office/powerpoint/2010/main" val="1583321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42950" y="2130435"/>
            <a:ext cx="84201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81B3CD84-F2CD-4D08-8023-6EB33E3B2773}" type="datetime1">
              <a:rPr lang="en-US" smtClean="0"/>
              <a:pPr/>
              <a:t>7/1/2025</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4FAB73BC-B049-4115-A692-8D63A059BFB8}" type="slidenum">
              <a:rPr lang="en-US" smtClean="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B51B015E-F4D2-4DBD-8D31-CB6D722AA56A}" type="datetime1">
              <a:rPr lang="en-US" smtClean="0"/>
              <a:pPr/>
              <a:t>7/1/2025</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4FAB73BC-B049-4115-A692-8D63A059BFB8}" type="slidenum">
              <a:rPr lang="en-US" smtClean="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81850" y="274649"/>
            <a:ext cx="222885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95300" y="274649"/>
            <a:ext cx="652145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3E5D2EDA-CBDA-4086-B085-308620EA3F96}" type="datetime1">
              <a:rPr lang="en-US" smtClean="0"/>
              <a:pPr/>
              <a:t>7/1/2025</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4FAB73BC-B049-4115-A692-8D63A059BFB8}" type="slidenum">
              <a:rPr lang="en-US" smtClean="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CF340CB-C0CC-454E-ADCB-A47B3BA6C869}" type="datetime1">
              <a:rPr lang="en-US" smtClean="0"/>
              <a:pPr/>
              <a:t>7/1/2025</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4FAB73BC-B049-4115-A692-8D63A059BFB8}" type="slidenum">
              <a:rPr lang="en-US" smtClean="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506" y="4406911"/>
            <a:ext cx="84201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82506" y="2906717"/>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8887B3A3-1071-4CAD-ABD1-92A74F9BBDC4}" type="datetime1">
              <a:rPr lang="en-US" smtClean="0"/>
              <a:pPr/>
              <a:t>7/1/2025</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4FAB73BC-B049-4115-A692-8D63A059BFB8}" type="slidenum">
              <a:rPr lang="en-US" smtClean="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95300" y="1600207"/>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5035550" y="1600207"/>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064E22F4-1071-470C-BFF7-E77EA7A6BEA6}" type="datetime1">
              <a:rPr lang="en-US" smtClean="0"/>
              <a:pPr/>
              <a:t>7/1/2025</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4FAB73BC-B049-4115-A692-8D63A059BFB8}" type="slidenum">
              <a:rPr lang="en-US" smtClean="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95301"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9530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5032117"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5032117"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A588982D-5E4C-4E07-AA3E-95C925F93C4D}" type="datetime1">
              <a:rPr lang="en-US" smtClean="0"/>
              <a:pPr/>
              <a:t>7/1/2025</a:t>
            </a:fld>
            <a:endParaRPr lang="en-US" dirty="0"/>
          </a:p>
        </p:txBody>
      </p:sp>
      <p:sp>
        <p:nvSpPr>
          <p:cNvPr id="8" name="7 Marcador de pie de página"/>
          <p:cNvSpPr>
            <a:spLocks noGrp="1"/>
          </p:cNvSpPr>
          <p:nvPr>
            <p:ph type="ftr" sz="quarter" idx="11"/>
          </p:nvPr>
        </p:nvSpPr>
        <p:spPr/>
        <p:txBody>
          <a:bodyPr/>
          <a:lstStyle/>
          <a:p>
            <a:endParaRPr lang="en-US" dirty="0"/>
          </a:p>
        </p:txBody>
      </p:sp>
      <p:sp>
        <p:nvSpPr>
          <p:cNvPr id="9" name="8 Marcador de número de diapositiva"/>
          <p:cNvSpPr>
            <a:spLocks noGrp="1"/>
          </p:cNvSpPr>
          <p:nvPr>
            <p:ph type="sldNum" sz="quarter" idx="12"/>
          </p:nvPr>
        </p:nvSpPr>
        <p:spPr/>
        <p:txBody>
          <a:bodyPr/>
          <a:lstStyle/>
          <a:p>
            <a:fld id="{4FAB73BC-B049-4115-A692-8D63A059BFB8}" type="slidenum">
              <a:rPr lang="en-US" smtClean="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EAE20762-6F53-4237-A1C4-681AFB84CC0F}" type="datetime1">
              <a:rPr lang="en-US" smtClean="0"/>
              <a:pPr/>
              <a:t>7/1/2025</a:t>
            </a:fld>
            <a:endParaRPr lang="en-US" dirty="0"/>
          </a:p>
        </p:txBody>
      </p:sp>
      <p:sp>
        <p:nvSpPr>
          <p:cNvPr id="4" name="3 Marcador de pie de página"/>
          <p:cNvSpPr>
            <a:spLocks noGrp="1"/>
          </p:cNvSpPr>
          <p:nvPr>
            <p:ph type="ftr" sz="quarter" idx="11"/>
          </p:nvPr>
        </p:nvSpPr>
        <p:spPr/>
        <p:txBody>
          <a:bodyPr/>
          <a:lstStyle/>
          <a:p>
            <a:endParaRPr lang="en-US" dirty="0"/>
          </a:p>
        </p:txBody>
      </p:sp>
      <p:sp>
        <p:nvSpPr>
          <p:cNvPr id="5" name="4 Marcador de número de diapositiva"/>
          <p:cNvSpPr>
            <a:spLocks noGrp="1"/>
          </p:cNvSpPr>
          <p:nvPr>
            <p:ph type="sldNum" sz="quarter" idx="12"/>
          </p:nvPr>
        </p:nvSpPr>
        <p:spPr/>
        <p:txBody>
          <a:bodyPr/>
          <a:lstStyle/>
          <a:p>
            <a:fld id="{4FAB73BC-B049-4115-A692-8D63A059BFB8}" type="slidenum">
              <a:rPr lang="en-US" smtClean="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FA71201-4F24-41C6-9123-84812B03B04E}" type="datetime1">
              <a:rPr lang="en-US" smtClean="0"/>
              <a:pPr/>
              <a:t>7/1/2025</a:t>
            </a:fld>
            <a:endParaRPr lang="en-US" dirty="0"/>
          </a:p>
        </p:txBody>
      </p:sp>
      <p:sp>
        <p:nvSpPr>
          <p:cNvPr id="3" name="2 Marcador de pie de página"/>
          <p:cNvSpPr>
            <a:spLocks noGrp="1"/>
          </p:cNvSpPr>
          <p:nvPr>
            <p:ph type="ftr" sz="quarter" idx="11"/>
          </p:nvPr>
        </p:nvSpPr>
        <p:spPr/>
        <p:txBody>
          <a:bodyPr/>
          <a:lstStyle/>
          <a:p>
            <a:endParaRPr lang="en-US" dirty="0"/>
          </a:p>
        </p:txBody>
      </p:sp>
      <p:sp>
        <p:nvSpPr>
          <p:cNvPr id="4" name="3 Marcador de número de diapositiva"/>
          <p:cNvSpPr>
            <a:spLocks noGrp="1"/>
          </p:cNvSpPr>
          <p:nvPr>
            <p:ph type="sldNum" sz="quarter" idx="12"/>
          </p:nvPr>
        </p:nvSpPr>
        <p:spPr/>
        <p:txBody>
          <a:bodyPr/>
          <a:lstStyle/>
          <a:p>
            <a:fld id="{4FAB73BC-B049-4115-A692-8D63A059BFB8}" type="slidenum">
              <a:rPr lang="en-US" smtClean="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4" y="273050"/>
            <a:ext cx="3259006"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872971" y="273061"/>
            <a:ext cx="55377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95304" y="1435104"/>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CDC8C61-5049-4C6E-A6ED-241E26552AF3}" type="datetime1">
              <a:rPr lang="en-US" smtClean="0"/>
              <a:pPr/>
              <a:t>7/1/2025</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4FAB73BC-B049-4115-A692-8D63A059BFB8}" type="slidenum">
              <a:rPr lang="en-US" smtClean="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645" y="4800600"/>
            <a:ext cx="59436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67AB6385-13F6-4DC8-8277-FA99D6F73C02}" type="datetime1">
              <a:rPr lang="en-US" smtClean="0"/>
              <a:pPr/>
              <a:t>7/1/2025</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4FAB73BC-B049-4115-A692-8D63A059BFB8}"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95300" y="1600207"/>
            <a:ext cx="89154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95300" y="635636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B1543E-AC26-43B5-B5CF-9C3EE2738871}" type="datetime1">
              <a:rPr lang="en-US" smtClean="0"/>
              <a:pPr/>
              <a:t>7/1/2025</a:t>
            </a:fld>
            <a:endParaRPr lang="en-US" dirty="0"/>
          </a:p>
        </p:txBody>
      </p:sp>
      <p:sp>
        <p:nvSpPr>
          <p:cNvPr id="5" name="4 Marcador de pie de página"/>
          <p:cNvSpPr>
            <a:spLocks noGrp="1"/>
          </p:cNvSpPr>
          <p:nvPr>
            <p:ph type="ftr" sz="quarter" idx="3"/>
          </p:nvPr>
        </p:nvSpPr>
        <p:spPr>
          <a:xfrm>
            <a:off x="3384550" y="635636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5 Marcador de número de diapositiva"/>
          <p:cNvSpPr>
            <a:spLocks noGrp="1"/>
          </p:cNvSpPr>
          <p:nvPr>
            <p:ph type="sldNum" sz="quarter" idx="4"/>
          </p:nvPr>
        </p:nvSpPr>
        <p:spPr>
          <a:xfrm>
            <a:off x="7099300" y="635636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4.png"/><Relationship Id="rId7"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4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google.es/url?sa=i&amp;source=images&amp;cd=&amp;cad=rja&amp;uact=8&amp;ved=2ahUKEwiw28iYk43bAhVL2KQKHeZCD0kQjRx6BAgBEAU&amp;url=https://farmalista.es/dudas-tratamiento-de-cicatrices/&amp;psig=AOvVaw2eoSYk7uhfUzZlOl1fDLmt&amp;ust=1526660361012708"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44.png"/><Relationship Id="rId7"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5.png"/><Relationship Id="rId4" Type="http://schemas.openxmlformats.org/officeDocument/2006/relationships/image" Target="../media/image45.png"/><Relationship Id="rId9"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9.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4.png"/><Relationship Id="rId7" Type="http://schemas.openxmlformats.org/officeDocument/2006/relationships/image" Target="../media/image57.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hci.dsic.upv.es/bpmn/" TargetMode="External"/><Relationship Id="rId5" Type="http://schemas.openxmlformats.org/officeDocument/2006/relationships/image" Target="../media/image56.png"/><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hyperlink" Target="https://simbig.org/SIMBig2022/" TargetMode="External"/><Relationship Id="rId7" Type="http://schemas.openxmlformats.org/officeDocument/2006/relationships/image" Target="../media/image62.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mural.uv.es/diazsua/index.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94251" y="2077455"/>
            <a:ext cx="8786195" cy="1470025"/>
          </a:xfrm>
        </p:spPr>
        <p:txBody>
          <a:bodyPr>
            <a:noAutofit/>
          </a:bodyPr>
          <a:lstStyle/>
          <a:p>
            <a:r>
              <a:rPr lang="es-ES" sz="3200" b="1" dirty="0">
                <a:cs typeface="Arial" panose="020B0604020202020204" pitchFamily="34" charset="0"/>
              </a:rPr>
              <a:t>“Desarrollo de Software Dirigido por Modelos: Generación automática de código”</a:t>
            </a:r>
            <a:endParaRPr lang="en-US" sz="3200" b="1" dirty="0">
              <a:cs typeface="Arial" panose="020B0604020202020204" pitchFamily="34" charset="0"/>
            </a:endParaRPr>
          </a:p>
        </p:txBody>
      </p:sp>
      <p:sp>
        <p:nvSpPr>
          <p:cNvPr id="3" name="Subtítulo 2"/>
          <p:cNvSpPr>
            <a:spLocks noGrp="1"/>
          </p:cNvSpPr>
          <p:nvPr>
            <p:ph type="subTitle" idx="1"/>
          </p:nvPr>
        </p:nvSpPr>
        <p:spPr>
          <a:xfrm>
            <a:off x="2025925" y="4049113"/>
            <a:ext cx="5540712" cy="2035055"/>
          </a:xfrm>
        </p:spPr>
        <p:txBody>
          <a:bodyPr>
            <a:normAutofit/>
          </a:bodyPr>
          <a:lstStyle/>
          <a:p>
            <a:r>
              <a:rPr lang="en-GB" sz="2000" b="1" dirty="0">
                <a:solidFill>
                  <a:schemeClr val="tx1"/>
                </a:solidFill>
                <a:latin typeface="+mj-lt"/>
                <a:cs typeface="Arial" panose="020B0604020202020204" pitchFamily="34" charset="0"/>
              </a:rPr>
              <a:t>Jorge Eduardo Díaz Suárez</a:t>
            </a:r>
            <a:r>
              <a:rPr lang="en-GB" sz="2000" dirty="0">
                <a:solidFill>
                  <a:schemeClr val="tx1"/>
                </a:solidFill>
                <a:latin typeface="+mj-lt"/>
                <a:cs typeface="Arial" panose="020B0604020202020204" pitchFamily="34" charset="0"/>
              </a:rPr>
              <a:t>  </a:t>
            </a:r>
          </a:p>
          <a:p>
            <a:r>
              <a:rPr lang="en-GB" sz="2000" b="1" dirty="0">
                <a:solidFill>
                  <a:schemeClr val="tx1"/>
                </a:solidFill>
                <a:latin typeface="+mj-lt"/>
                <a:cs typeface="Arial" panose="020B0604020202020204" pitchFamily="34" charset="0"/>
              </a:rPr>
              <a:t>PhD in Computer Science</a:t>
            </a:r>
          </a:p>
        </p:txBody>
      </p:sp>
      <p:sp>
        <p:nvSpPr>
          <p:cNvPr id="4" name="Marcador de número de diapositiva 3"/>
          <p:cNvSpPr>
            <a:spLocks noGrp="1"/>
          </p:cNvSpPr>
          <p:nvPr>
            <p:ph type="sldNum" sz="quarter" idx="12"/>
          </p:nvPr>
        </p:nvSpPr>
        <p:spPr/>
        <p:txBody>
          <a:bodyPr/>
          <a:lstStyle/>
          <a:p>
            <a:fld id="{4FAB73BC-B049-4115-A692-8D63A059BFB8}" type="slidenum">
              <a:rPr lang="en-US" smtClean="0"/>
              <a:pPr/>
              <a:t>1</a:t>
            </a:fld>
            <a:endParaRPr lang="en-US" dirty="0"/>
          </a:p>
        </p:txBody>
      </p:sp>
      <p:cxnSp>
        <p:nvCxnSpPr>
          <p:cNvPr id="16" name="15 Conector recto"/>
          <p:cNvCxnSpPr>
            <a:cxnSpLocks/>
          </p:cNvCxnSpPr>
          <p:nvPr/>
        </p:nvCxnSpPr>
        <p:spPr>
          <a:xfrm>
            <a:off x="1108671" y="3666200"/>
            <a:ext cx="758475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8" name="Imagen 7">
            <a:extLst>
              <a:ext uri="{FF2B5EF4-FFF2-40B4-BE49-F238E27FC236}">
                <a16:creationId xmlns:a16="http://schemas.microsoft.com/office/drawing/2014/main" id="{C1E47BA3-A72D-2592-88B6-3F1EA35B706E}"/>
              </a:ext>
            </a:extLst>
          </p:cNvPr>
          <p:cNvPicPr>
            <a:picLocks noChangeAspect="1"/>
          </p:cNvPicPr>
          <p:nvPr/>
        </p:nvPicPr>
        <p:blipFill>
          <a:blip r:embed="rId3"/>
          <a:stretch>
            <a:fillRect/>
          </a:stretch>
        </p:blipFill>
        <p:spPr>
          <a:xfrm>
            <a:off x="394251" y="96915"/>
            <a:ext cx="3263349" cy="1571124"/>
          </a:xfrm>
          <a:prstGeom prst="rect">
            <a:avLst/>
          </a:prstGeom>
        </p:spPr>
      </p:pic>
    </p:spTree>
    <p:extLst>
      <p:ext uri="{BB962C8B-B14F-4D97-AF65-F5344CB8AC3E}">
        <p14:creationId xmlns:p14="http://schemas.microsoft.com/office/powerpoint/2010/main" val="541363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41620" y="1428552"/>
            <a:ext cx="7778754" cy="1142995"/>
          </a:xfrm>
        </p:spPr>
        <p:txBody>
          <a:bodyPr>
            <a:noAutofit/>
          </a:bodyPr>
          <a:lstStyle/>
          <a:p>
            <a:pPr algn="ctr">
              <a:buNone/>
            </a:pPr>
            <a:r>
              <a:rPr lang="en-GB" sz="2000" dirty="0" err="1">
                <a:latin typeface="+mj-lt"/>
                <a:cs typeface="Times New Roman" pitchFamily="18" charset="0"/>
              </a:rPr>
              <a:t>Normalmente</a:t>
            </a:r>
            <a:r>
              <a:rPr lang="en-GB" sz="2000" dirty="0">
                <a:latin typeface="+mj-lt"/>
                <a:cs typeface="Times New Roman" pitchFamily="18" charset="0"/>
              </a:rPr>
              <a:t>, </a:t>
            </a:r>
            <a:r>
              <a:rPr lang="en-GB" sz="2000" dirty="0" err="1">
                <a:latin typeface="+mj-lt"/>
                <a:cs typeface="Times New Roman" pitchFamily="18" charset="0"/>
              </a:rPr>
              <a:t>quien</a:t>
            </a:r>
            <a:r>
              <a:rPr lang="en-GB" sz="2000" dirty="0">
                <a:latin typeface="+mj-lt"/>
                <a:cs typeface="Times New Roman" pitchFamily="18" charset="0"/>
              </a:rPr>
              <a:t> </a:t>
            </a:r>
            <a:r>
              <a:rPr lang="en-GB" sz="2000" dirty="0" err="1">
                <a:latin typeface="+mj-lt"/>
                <a:cs typeface="Times New Roman" pitchFamily="18" charset="0"/>
              </a:rPr>
              <a:t>desarrolla</a:t>
            </a:r>
            <a:r>
              <a:rPr lang="en-GB" sz="2000" dirty="0">
                <a:latin typeface="+mj-lt"/>
                <a:cs typeface="Times New Roman" pitchFamily="18" charset="0"/>
              </a:rPr>
              <a:t> el </a:t>
            </a:r>
            <a:r>
              <a:rPr lang="en-GB" sz="2000" dirty="0" err="1">
                <a:latin typeface="+mj-lt"/>
                <a:cs typeface="Times New Roman" pitchFamily="18" charset="0"/>
              </a:rPr>
              <a:t>modelo</a:t>
            </a:r>
            <a:r>
              <a:rPr lang="en-GB" sz="2000" dirty="0">
                <a:latin typeface="+mj-lt"/>
                <a:cs typeface="Times New Roman" pitchFamily="18" charset="0"/>
              </a:rPr>
              <a:t> de </a:t>
            </a:r>
            <a:r>
              <a:rPr lang="en-GB" sz="2000" dirty="0" err="1">
                <a:latin typeface="+mj-lt"/>
                <a:cs typeface="Times New Roman" pitchFamily="18" charset="0"/>
              </a:rPr>
              <a:t>proceso</a:t>
            </a:r>
            <a:r>
              <a:rPr lang="en-GB" sz="2000" dirty="0">
                <a:latin typeface="+mj-lt"/>
                <a:cs typeface="Times New Roman" pitchFamily="18" charset="0"/>
              </a:rPr>
              <a:t> de </a:t>
            </a:r>
            <a:r>
              <a:rPr lang="en-GB" sz="2000" dirty="0" err="1">
                <a:latin typeface="+mj-lt"/>
                <a:cs typeface="Times New Roman" pitchFamily="18" charset="0"/>
              </a:rPr>
              <a:t>negocio</a:t>
            </a:r>
            <a:r>
              <a:rPr lang="en-GB" sz="2000" dirty="0">
                <a:latin typeface="+mj-lt"/>
                <a:cs typeface="Times New Roman" pitchFamily="18" charset="0"/>
              </a:rPr>
              <a:t> no </a:t>
            </a:r>
            <a:r>
              <a:rPr lang="en-GB" sz="2000" dirty="0" err="1">
                <a:latin typeface="+mj-lt"/>
                <a:cs typeface="Times New Roman" pitchFamily="18" charset="0"/>
              </a:rPr>
              <a:t>es</a:t>
            </a:r>
            <a:r>
              <a:rPr lang="en-GB" sz="2000" dirty="0">
                <a:latin typeface="+mj-lt"/>
                <a:cs typeface="Times New Roman" pitchFamily="18" charset="0"/>
              </a:rPr>
              <a:t> </a:t>
            </a:r>
            <a:r>
              <a:rPr lang="en-GB" sz="2000" dirty="0" err="1">
                <a:latin typeface="+mj-lt"/>
                <a:cs typeface="Times New Roman" pitchFamily="18" charset="0"/>
              </a:rPr>
              <a:t>quien</a:t>
            </a:r>
            <a:r>
              <a:rPr lang="en-GB" sz="2000" dirty="0">
                <a:latin typeface="+mj-lt"/>
                <a:cs typeface="Times New Roman" pitchFamily="18" charset="0"/>
              </a:rPr>
              <a:t> </a:t>
            </a:r>
            <a:r>
              <a:rPr lang="en-GB" sz="2000" dirty="0" err="1">
                <a:latin typeface="+mj-lt"/>
                <a:cs typeface="Times New Roman" pitchFamily="18" charset="0"/>
              </a:rPr>
              <a:t>desarrolla</a:t>
            </a:r>
            <a:r>
              <a:rPr lang="en-GB" sz="2000" dirty="0">
                <a:latin typeface="+mj-lt"/>
                <a:cs typeface="Times New Roman" pitchFamily="18" charset="0"/>
              </a:rPr>
              <a:t> </a:t>
            </a:r>
            <a:r>
              <a:rPr lang="en-GB" sz="2000" dirty="0" err="1">
                <a:latin typeface="+mj-lt"/>
                <a:cs typeface="Times New Roman" pitchFamily="18" charset="0"/>
              </a:rPr>
              <a:t>las</a:t>
            </a:r>
            <a:r>
              <a:rPr lang="en-GB" sz="2000" dirty="0">
                <a:latin typeface="+mj-lt"/>
                <a:cs typeface="Times New Roman" pitchFamily="18" charset="0"/>
              </a:rPr>
              <a:t> interfaces </a:t>
            </a:r>
            <a:r>
              <a:rPr lang="en-GB" sz="2000" dirty="0" err="1">
                <a:latin typeface="+mj-lt"/>
                <a:cs typeface="Times New Roman" pitchFamily="18" charset="0"/>
              </a:rPr>
              <a:t>gráficas</a:t>
            </a:r>
            <a:r>
              <a:rPr lang="en-GB" sz="2000" dirty="0">
                <a:latin typeface="+mj-lt"/>
                <a:cs typeface="Times New Roman" pitchFamily="18" charset="0"/>
              </a:rPr>
              <a:t> de </a:t>
            </a:r>
            <a:r>
              <a:rPr lang="en-GB" sz="2000" dirty="0" err="1">
                <a:latin typeface="+mj-lt"/>
                <a:cs typeface="Times New Roman" pitchFamily="18" charset="0"/>
              </a:rPr>
              <a:t>usuario</a:t>
            </a:r>
            <a:r>
              <a:rPr lang="en-GB" sz="2000" dirty="0">
                <a:latin typeface="+mj-lt"/>
                <a:cs typeface="Times New Roman" pitchFamily="18" charset="0"/>
              </a:rPr>
              <a:t> (GUIs)...</a:t>
            </a:r>
          </a:p>
        </p:txBody>
      </p:sp>
      <p:sp>
        <p:nvSpPr>
          <p:cNvPr id="7" name="6 Título"/>
          <p:cNvSpPr>
            <a:spLocks noGrp="1"/>
          </p:cNvSpPr>
          <p:nvPr>
            <p:ph type="title"/>
          </p:nvPr>
        </p:nvSpPr>
        <p:spPr/>
        <p:txBody>
          <a:bodyPr>
            <a:normAutofit/>
          </a:bodyPr>
          <a:lstStyle/>
          <a:p>
            <a:pPr algn="l"/>
            <a:r>
              <a:rPr lang="es-ES" sz="2800" b="1" dirty="0">
                <a:cs typeface="Times New Roman" pitchFamily="18" charset="0"/>
              </a:rPr>
              <a:t>Motivación</a:t>
            </a:r>
          </a:p>
        </p:txBody>
      </p:sp>
      <p:sp>
        <p:nvSpPr>
          <p:cNvPr id="5121" name="Rectangle 1"/>
          <p:cNvSpPr>
            <a:spLocks noChangeArrowheads="1"/>
          </p:cNvSpPr>
          <p:nvPr/>
        </p:nvSpPr>
        <p:spPr bwMode="auto">
          <a:xfrm>
            <a:off x="1183969" y="5081949"/>
            <a:ext cx="7795719"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err="1">
                <a:ln>
                  <a:noFill/>
                </a:ln>
                <a:latin typeface="+mj-lt"/>
                <a:ea typeface="MS Mincho" pitchFamily="49" charset="-128"/>
                <a:cs typeface="Times New Roman" pitchFamily="18" charset="0"/>
              </a:rPr>
              <a:t>Método</a:t>
            </a:r>
            <a:r>
              <a:rPr kumimoji="0" lang="en-US" sz="2400" b="1" u="none" strike="noStrike" cap="none" normalizeH="0" baseline="0" dirty="0">
                <a:ln>
                  <a:noFill/>
                </a:ln>
                <a:latin typeface="+mj-lt"/>
                <a:ea typeface="MS Mincho" pitchFamily="49" charset="-128"/>
                <a:cs typeface="Times New Roman" pitchFamily="18" charset="0"/>
              </a:rPr>
              <a:t> </a:t>
            </a:r>
            <a:r>
              <a:rPr kumimoji="0" lang="en-US" sz="2400" b="1" u="none" strike="noStrike" cap="none" normalizeH="0" baseline="0" dirty="0" err="1">
                <a:ln>
                  <a:noFill/>
                </a:ln>
                <a:latin typeface="+mj-lt"/>
                <a:ea typeface="MS Mincho" pitchFamily="49" charset="-128"/>
                <a:cs typeface="Times New Roman" pitchFamily="18" charset="0"/>
              </a:rPr>
              <a:t>para</a:t>
            </a:r>
            <a:r>
              <a:rPr kumimoji="0" lang="en-US" sz="2400" b="1" u="none" strike="noStrike" cap="none" normalizeH="0" baseline="0" dirty="0">
                <a:ln>
                  <a:noFill/>
                </a:ln>
                <a:latin typeface="+mj-lt"/>
                <a:ea typeface="MS Mincho" pitchFamily="49" charset="-128"/>
                <a:cs typeface="Times New Roman" pitchFamily="18" charset="0"/>
              </a:rPr>
              <a:t> </a:t>
            </a:r>
            <a:r>
              <a:rPr kumimoji="0" lang="en-US" sz="2400" b="1" u="none" strike="noStrike" cap="none" normalizeH="0" baseline="0" dirty="0" err="1">
                <a:ln>
                  <a:noFill/>
                </a:ln>
                <a:latin typeface="+mj-lt"/>
                <a:ea typeface="MS Mincho" pitchFamily="49" charset="-128"/>
                <a:cs typeface="Times New Roman" pitchFamily="18" charset="0"/>
              </a:rPr>
              <a:t>generar</a:t>
            </a:r>
            <a:r>
              <a:rPr kumimoji="0" lang="en-US" sz="2400" b="1" u="none" strike="noStrike" cap="none" normalizeH="0" baseline="0" dirty="0">
                <a:ln>
                  <a:noFill/>
                </a:ln>
                <a:latin typeface="+mj-lt"/>
                <a:ea typeface="MS Mincho" pitchFamily="49" charset="-128"/>
                <a:cs typeface="Times New Roman" pitchFamily="18" charset="0"/>
              </a:rPr>
              <a:t> interfaces </a:t>
            </a:r>
            <a:r>
              <a:rPr kumimoji="0" lang="en-US" sz="2400" b="1" u="none" strike="noStrike" cap="none" normalizeH="0" baseline="0" dirty="0" err="1">
                <a:ln>
                  <a:noFill/>
                </a:ln>
                <a:latin typeface="+mj-lt"/>
                <a:ea typeface="MS Mincho" pitchFamily="49" charset="-128"/>
                <a:cs typeface="Times New Roman" pitchFamily="18" charset="0"/>
              </a:rPr>
              <a:t>gráficas</a:t>
            </a:r>
            <a:r>
              <a:rPr kumimoji="0" lang="en-US" sz="2400" b="1" u="none" strike="noStrike" cap="none" normalizeH="0" baseline="0" dirty="0">
                <a:ln>
                  <a:noFill/>
                </a:ln>
                <a:latin typeface="+mj-lt"/>
                <a:ea typeface="MS Mincho" pitchFamily="49" charset="-128"/>
                <a:cs typeface="Times New Roman" pitchFamily="18" charset="0"/>
              </a:rPr>
              <a:t> </a:t>
            </a:r>
            <a:r>
              <a:rPr kumimoji="0" lang="en-US" sz="2400" b="1" u="none" strike="noStrike" cap="none" normalizeH="0" baseline="0" dirty="0" err="1">
                <a:ln>
                  <a:noFill/>
                </a:ln>
                <a:latin typeface="+mj-lt"/>
                <a:ea typeface="MS Mincho" pitchFamily="49" charset="-128"/>
                <a:cs typeface="Times New Roman" pitchFamily="18" charset="0"/>
              </a:rPr>
              <a:t>usuario</a:t>
            </a:r>
            <a:r>
              <a:rPr kumimoji="0" lang="en-US" sz="2400" b="1" u="none" strike="noStrike" cap="none" normalizeH="0" baseline="0" dirty="0">
                <a:ln>
                  <a:noFill/>
                </a:ln>
                <a:latin typeface="+mj-lt"/>
                <a:ea typeface="MS Mincho" pitchFamily="49" charset="-128"/>
                <a:cs typeface="Times New Roman" pitchFamily="18" charset="0"/>
              </a:rPr>
              <a:t> a </a:t>
            </a:r>
            <a:r>
              <a:rPr kumimoji="0" lang="en-US" sz="2400" b="1" u="none" strike="noStrike" cap="none" normalizeH="0" baseline="0" dirty="0" err="1">
                <a:ln>
                  <a:noFill/>
                </a:ln>
                <a:latin typeface="+mj-lt"/>
                <a:ea typeface="MS Mincho" pitchFamily="49" charset="-128"/>
                <a:cs typeface="Times New Roman" pitchFamily="18" charset="0"/>
              </a:rPr>
              <a:t>partir</a:t>
            </a:r>
            <a:r>
              <a:rPr kumimoji="0" lang="en-US" sz="2400" b="1" u="none" strike="noStrike" cap="none" normalizeH="0" baseline="0" dirty="0">
                <a:ln>
                  <a:noFill/>
                </a:ln>
                <a:latin typeface="+mj-lt"/>
                <a:ea typeface="MS Mincho" pitchFamily="49" charset="-128"/>
                <a:cs typeface="Times New Roman" pitchFamily="18" charset="0"/>
              </a:rPr>
              <a:t> de </a:t>
            </a:r>
            <a:r>
              <a:rPr kumimoji="0" lang="en-US" sz="2400" b="1" u="none" strike="noStrike" cap="none" normalizeH="0" baseline="0" dirty="0" err="1">
                <a:ln>
                  <a:noFill/>
                </a:ln>
                <a:latin typeface="+mj-lt"/>
                <a:ea typeface="MS Mincho" pitchFamily="49" charset="-128"/>
                <a:cs typeface="Times New Roman" pitchFamily="18" charset="0"/>
              </a:rPr>
              <a:t>modelos</a:t>
            </a:r>
            <a:r>
              <a:rPr kumimoji="0" lang="en-US" sz="2400" b="1" u="none" strike="noStrike" cap="none" normalizeH="0" baseline="0" dirty="0">
                <a:ln>
                  <a:noFill/>
                </a:ln>
                <a:latin typeface="+mj-lt"/>
                <a:ea typeface="MS Mincho" pitchFamily="49" charset="-128"/>
                <a:cs typeface="Times New Roman" pitchFamily="18" charset="0"/>
              </a:rPr>
              <a:t> BPMN con </a:t>
            </a:r>
            <a:r>
              <a:rPr kumimoji="0" lang="en-US" sz="2400" b="1" u="none" strike="noStrike" cap="none" normalizeH="0" baseline="0" dirty="0" err="1">
                <a:ln>
                  <a:noFill/>
                </a:ln>
                <a:latin typeface="+mj-lt"/>
                <a:ea typeface="MS Mincho" pitchFamily="49" charset="-128"/>
                <a:cs typeface="Times New Roman" pitchFamily="18" charset="0"/>
              </a:rPr>
              <a:t>estereotipos</a:t>
            </a:r>
            <a:endParaRPr kumimoji="0" lang="en-US" b="1" u="none" strike="noStrike" cap="none" normalizeH="0" baseline="0" dirty="0">
              <a:ln>
                <a:noFill/>
              </a:ln>
              <a:latin typeface="+mj-lt"/>
              <a:cs typeface="Times New Roman" pitchFamily="18" charset="0"/>
            </a:endParaRPr>
          </a:p>
        </p:txBody>
      </p:sp>
      <p:sp>
        <p:nvSpPr>
          <p:cNvPr id="8" name="7 Flecha abajo"/>
          <p:cNvSpPr/>
          <p:nvPr/>
        </p:nvSpPr>
        <p:spPr>
          <a:xfrm>
            <a:off x="4612945" y="4271749"/>
            <a:ext cx="594056" cy="610904"/>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solidFill>
                <a:schemeClr val="tx1"/>
              </a:solidFill>
              <a:latin typeface="+mj-lt"/>
            </a:endParaRPr>
          </a:p>
        </p:txBody>
      </p:sp>
      <p:sp>
        <p:nvSpPr>
          <p:cNvPr id="2" name="Marcador de número de diapositiva 1"/>
          <p:cNvSpPr>
            <a:spLocks noGrp="1"/>
          </p:cNvSpPr>
          <p:nvPr>
            <p:ph type="sldNum" sz="quarter" idx="12"/>
          </p:nvPr>
        </p:nvSpPr>
        <p:spPr/>
        <p:txBody>
          <a:bodyPr/>
          <a:lstStyle/>
          <a:p>
            <a:fld id="{4FAB73BC-B049-4115-A692-8D63A059BFB8}" type="slidenum">
              <a:rPr lang="en-US" smtClean="0">
                <a:solidFill>
                  <a:schemeClr val="tx1"/>
                </a:solidFill>
                <a:latin typeface="+mj-lt"/>
              </a:rPr>
              <a:pPr/>
              <a:t>10</a:t>
            </a:fld>
            <a:endParaRPr lang="en-US" dirty="0">
              <a:solidFill>
                <a:schemeClr val="tx1"/>
              </a:solidFill>
              <a:latin typeface="+mj-lt"/>
            </a:endParaRPr>
          </a:p>
        </p:txBody>
      </p:sp>
      <p:sp>
        <p:nvSpPr>
          <p:cNvPr id="9" name="8 Rectángulo"/>
          <p:cNvSpPr/>
          <p:nvPr/>
        </p:nvSpPr>
        <p:spPr>
          <a:xfrm>
            <a:off x="1465335" y="2571547"/>
            <a:ext cx="7156545" cy="1200329"/>
          </a:xfrm>
          <a:prstGeom prst="rect">
            <a:avLst/>
          </a:prstGeom>
        </p:spPr>
        <p:txBody>
          <a:bodyPr wrap="square">
            <a:spAutoFit/>
          </a:bodyPr>
          <a:lstStyle/>
          <a:p>
            <a:pPr algn="ctr">
              <a:spcBef>
                <a:spcPts val="0"/>
              </a:spcBef>
              <a:buNone/>
            </a:pPr>
            <a:endParaRPr lang="en-GB" sz="2400" dirty="0">
              <a:latin typeface="+mj-lt"/>
              <a:cs typeface="Times New Roman" pitchFamily="18" charset="0"/>
            </a:endParaRPr>
          </a:p>
          <a:p>
            <a:pPr algn="ctr">
              <a:buNone/>
            </a:pPr>
            <a:r>
              <a:rPr lang="en-GB" sz="2400" dirty="0" err="1">
                <a:latin typeface="+mj-lt"/>
                <a:cs typeface="Times New Roman" pitchFamily="18" charset="0"/>
              </a:rPr>
              <a:t>Es</a:t>
            </a:r>
            <a:r>
              <a:rPr lang="en-GB" sz="2400" dirty="0">
                <a:latin typeface="+mj-lt"/>
                <a:cs typeface="Times New Roman" pitchFamily="18" charset="0"/>
              </a:rPr>
              <a:t> </a:t>
            </a:r>
            <a:r>
              <a:rPr lang="en-GB" sz="2400" dirty="0" err="1">
                <a:latin typeface="+mj-lt"/>
                <a:cs typeface="Times New Roman" pitchFamily="18" charset="0"/>
              </a:rPr>
              <a:t>posible</a:t>
            </a:r>
            <a:r>
              <a:rPr lang="en-GB" sz="2400" dirty="0">
                <a:latin typeface="+mj-lt"/>
                <a:cs typeface="Times New Roman" pitchFamily="18" charset="0"/>
              </a:rPr>
              <a:t> </a:t>
            </a:r>
            <a:r>
              <a:rPr lang="en-GB" sz="2400" dirty="0" err="1">
                <a:latin typeface="+mj-lt"/>
                <a:cs typeface="Times New Roman" pitchFamily="18" charset="0"/>
              </a:rPr>
              <a:t>generar</a:t>
            </a:r>
            <a:r>
              <a:rPr lang="en-GB" sz="2400" dirty="0">
                <a:latin typeface="+mj-lt"/>
                <a:cs typeface="Times New Roman" pitchFamily="18" charset="0"/>
              </a:rPr>
              <a:t> interfaces </a:t>
            </a:r>
            <a:r>
              <a:rPr lang="en-GB" sz="2400" dirty="0" err="1">
                <a:latin typeface="+mj-lt"/>
                <a:cs typeface="Times New Roman" pitchFamily="18" charset="0"/>
              </a:rPr>
              <a:t>gráficas</a:t>
            </a:r>
            <a:r>
              <a:rPr lang="en-GB" sz="2400" dirty="0">
                <a:latin typeface="+mj-lt"/>
                <a:cs typeface="Times New Roman" pitchFamily="18" charset="0"/>
              </a:rPr>
              <a:t> de </a:t>
            </a:r>
            <a:r>
              <a:rPr lang="en-GB" sz="2400" dirty="0" err="1">
                <a:latin typeface="+mj-lt"/>
                <a:cs typeface="Times New Roman" pitchFamily="18" charset="0"/>
              </a:rPr>
              <a:t>usuario</a:t>
            </a:r>
            <a:r>
              <a:rPr lang="en-GB" sz="2400" dirty="0">
                <a:latin typeface="+mj-lt"/>
                <a:cs typeface="Times New Roman" pitchFamily="18" charset="0"/>
              </a:rPr>
              <a:t> </a:t>
            </a:r>
            <a:r>
              <a:rPr lang="en-GB" sz="2400" dirty="0" err="1">
                <a:latin typeface="+mj-lt"/>
                <a:cs typeface="Times New Roman" pitchFamily="18" charset="0"/>
              </a:rPr>
              <a:t>desde</a:t>
            </a:r>
            <a:r>
              <a:rPr lang="en-GB" sz="2400" dirty="0">
                <a:latin typeface="+mj-lt"/>
                <a:cs typeface="Times New Roman" pitchFamily="18" charset="0"/>
              </a:rPr>
              <a:t> </a:t>
            </a:r>
            <a:r>
              <a:rPr lang="en-GB" sz="2400" dirty="0" err="1">
                <a:latin typeface="+mj-lt"/>
                <a:cs typeface="Times New Roman" pitchFamily="18" charset="0"/>
              </a:rPr>
              <a:t>modelos</a:t>
            </a:r>
            <a:r>
              <a:rPr lang="en-GB" sz="2400" dirty="0">
                <a:latin typeface="+mj-lt"/>
                <a:cs typeface="Times New Roman" pitchFamily="18" charset="0"/>
              </a:rPr>
              <a:t> BPMN?</a:t>
            </a:r>
          </a:p>
        </p:txBody>
      </p:sp>
    </p:spTree>
    <p:extLst>
      <p:ext uri="{BB962C8B-B14F-4D97-AF65-F5344CB8AC3E}">
        <p14:creationId xmlns:p14="http://schemas.microsoft.com/office/powerpoint/2010/main" val="2486396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normAutofit/>
          </a:bodyPr>
          <a:lstStyle/>
          <a:p>
            <a:r>
              <a:rPr lang="en-GB" sz="3600" dirty="0" err="1">
                <a:cs typeface="Times New Roman" pitchFamily="18" charset="0"/>
              </a:rPr>
              <a:t>Definición</a:t>
            </a:r>
            <a:r>
              <a:rPr lang="en-GB" sz="3600" dirty="0">
                <a:cs typeface="Times New Roman" pitchFamily="18" charset="0"/>
              </a:rPr>
              <a:t> BPMN</a:t>
            </a:r>
            <a:endParaRPr lang="es-ES" sz="3600" dirty="0">
              <a:cs typeface="Times New Roman" pitchFamily="18" charset="0"/>
            </a:endParaRPr>
          </a:p>
        </p:txBody>
      </p:sp>
      <p:sp>
        <p:nvSpPr>
          <p:cNvPr id="12" name="11 Rectángulo"/>
          <p:cNvSpPr/>
          <p:nvPr/>
        </p:nvSpPr>
        <p:spPr>
          <a:xfrm>
            <a:off x="529864" y="1769241"/>
            <a:ext cx="8881867" cy="1015663"/>
          </a:xfrm>
          <a:prstGeom prst="rect">
            <a:avLst/>
          </a:prstGeom>
        </p:spPr>
        <p:txBody>
          <a:bodyPr wrap="square">
            <a:spAutoFit/>
          </a:bodyPr>
          <a:lstStyle/>
          <a:p>
            <a:pPr algn="ctr"/>
            <a:r>
              <a:rPr lang="en-US" sz="2000" b="1" i="1" dirty="0">
                <a:latin typeface="+mj-lt"/>
                <a:cs typeface="Times New Roman" pitchFamily="18" charset="0"/>
              </a:rPr>
              <a:t>Business Process Model and Notation (BPMN) </a:t>
            </a:r>
            <a:r>
              <a:rPr lang="en-US" sz="2000" dirty="0" err="1">
                <a:latin typeface="+mj-lt"/>
                <a:cs typeface="Times New Roman" pitchFamily="18" charset="0"/>
              </a:rPr>
              <a:t>es</a:t>
            </a:r>
            <a:r>
              <a:rPr lang="en-US" sz="2000" dirty="0">
                <a:latin typeface="+mj-lt"/>
                <a:cs typeface="Times New Roman" pitchFamily="18" charset="0"/>
              </a:rPr>
              <a:t> un </a:t>
            </a:r>
            <a:r>
              <a:rPr lang="en-US" sz="2000" dirty="0" err="1">
                <a:latin typeface="+mj-lt"/>
                <a:cs typeface="Times New Roman" pitchFamily="18" charset="0"/>
              </a:rPr>
              <a:t>estándar</a:t>
            </a:r>
            <a:r>
              <a:rPr lang="en-US" sz="2000" dirty="0">
                <a:latin typeface="+mj-lt"/>
                <a:cs typeface="Times New Roman" pitchFamily="18" charset="0"/>
              </a:rPr>
              <a:t> </a:t>
            </a:r>
            <a:r>
              <a:rPr lang="en-US" sz="2000" dirty="0" err="1">
                <a:latin typeface="+mj-lt"/>
                <a:cs typeface="Times New Roman" pitchFamily="18" charset="0"/>
              </a:rPr>
              <a:t>desarrollado</a:t>
            </a:r>
            <a:r>
              <a:rPr lang="en-US" sz="2000" dirty="0">
                <a:latin typeface="+mj-lt"/>
                <a:cs typeface="Times New Roman" pitchFamily="18" charset="0"/>
              </a:rPr>
              <a:t> </a:t>
            </a:r>
            <a:r>
              <a:rPr lang="en-US" sz="2000" dirty="0" err="1">
                <a:latin typeface="+mj-lt"/>
                <a:cs typeface="Times New Roman" pitchFamily="18" charset="0"/>
              </a:rPr>
              <a:t>por</a:t>
            </a:r>
            <a:r>
              <a:rPr lang="en-US" sz="2000" dirty="0">
                <a:latin typeface="+mj-lt"/>
                <a:cs typeface="Times New Roman" pitchFamily="18" charset="0"/>
              </a:rPr>
              <a:t> la OMG, </a:t>
            </a:r>
            <a:r>
              <a:rPr lang="en-US" sz="2000" dirty="0" err="1">
                <a:latin typeface="+mj-lt"/>
                <a:cs typeface="Times New Roman" pitchFamily="18" charset="0"/>
              </a:rPr>
              <a:t>proporciona</a:t>
            </a:r>
            <a:r>
              <a:rPr lang="en-US" sz="2000" dirty="0">
                <a:latin typeface="+mj-lt"/>
                <a:cs typeface="Times New Roman" pitchFamily="18" charset="0"/>
              </a:rPr>
              <a:t> a </a:t>
            </a:r>
            <a:r>
              <a:rPr lang="en-US" sz="2000" dirty="0" err="1">
                <a:latin typeface="+mj-lt"/>
                <a:cs typeface="Times New Roman" pitchFamily="18" charset="0"/>
              </a:rPr>
              <a:t>las</a:t>
            </a:r>
            <a:r>
              <a:rPr lang="en-US" sz="2000" dirty="0">
                <a:latin typeface="+mj-lt"/>
                <a:cs typeface="Times New Roman" pitchFamily="18" charset="0"/>
              </a:rPr>
              <a:t> </a:t>
            </a:r>
            <a:r>
              <a:rPr lang="en-US" sz="2000" dirty="0" err="1">
                <a:latin typeface="+mj-lt"/>
                <a:cs typeface="Times New Roman" pitchFamily="18" charset="0"/>
              </a:rPr>
              <a:t>organizaciones</a:t>
            </a:r>
            <a:r>
              <a:rPr lang="en-US" sz="2000" dirty="0">
                <a:latin typeface="+mj-lt"/>
                <a:cs typeface="Times New Roman" pitchFamily="18" charset="0"/>
              </a:rPr>
              <a:t> un </a:t>
            </a:r>
            <a:r>
              <a:rPr lang="en-US" sz="2000" dirty="0" err="1">
                <a:latin typeface="+mj-lt"/>
                <a:cs typeface="Times New Roman" pitchFamily="18" charset="0"/>
              </a:rPr>
              <a:t>estándar</a:t>
            </a:r>
            <a:r>
              <a:rPr lang="en-US" sz="2000" dirty="0">
                <a:latin typeface="+mj-lt"/>
                <a:cs typeface="Times New Roman" pitchFamily="18" charset="0"/>
              </a:rPr>
              <a:t> </a:t>
            </a:r>
            <a:r>
              <a:rPr lang="en-US" sz="2000" dirty="0" err="1">
                <a:latin typeface="+mj-lt"/>
                <a:cs typeface="Times New Roman" pitchFamily="18" charset="0"/>
              </a:rPr>
              <a:t>que</a:t>
            </a:r>
            <a:r>
              <a:rPr lang="en-US" sz="2000" dirty="0">
                <a:latin typeface="+mj-lt"/>
                <a:cs typeface="Times New Roman" pitchFamily="18" charset="0"/>
              </a:rPr>
              <a:t> </a:t>
            </a:r>
            <a:r>
              <a:rPr lang="en-US" sz="2000" dirty="0" err="1">
                <a:latin typeface="+mj-lt"/>
                <a:cs typeface="Times New Roman" pitchFamily="18" charset="0"/>
              </a:rPr>
              <a:t>facilita</a:t>
            </a:r>
            <a:r>
              <a:rPr lang="en-US" sz="2000" dirty="0">
                <a:latin typeface="+mj-lt"/>
                <a:cs typeface="Times New Roman" pitchFamily="18" charset="0"/>
              </a:rPr>
              <a:t> </a:t>
            </a:r>
            <a:r>
              <a:rPr lang="en-US" sz="2000" dirty="0" err="1">
                <a:latin typeface="+mj-lt"/>
                <a:cs typeface="Times New Roman" pitchFamily="18" charset="0"/>
              </a:rPr>
              <a:t>una</a:t>
            </a:r>
            <a:r>
              <a:rPr lang="en-US" sz="2000" dirty="0">
                <a:latin typeface="+mj-lt"/>
                <a:cs typeface="Times New Roman" pitchFamily="18" charset="0"/>
              </a:rPr>
              <a:t> mayor </a:t>
            </a:r>
            <a:r>
              <a:rPr lang="en-US" sz="2000" dirty="0" err="1">
                <a:latin typeface="+mj-lt"/>
                <a:cs typeface="Times New Roman" pitchFamily="18" charset="0"/>
              </a:rPr>
              <a:t>comprensión</a:t>
            </a:r>
            <a:r>
              <a:rPr lang="en-US" sz="2000" dirty="0">
                <a:latin typeface="+mj-lt"/>
                <a:cs typeface="Times New Roman" pitchFamily="18" charset="0"/>
              </a:rPr>
              <a:t> del </a:t>
            </a:r>
            <a:r>
              <a:rPr lang="en-US" sz="2000" dirty="0" err="1">
                <a:latin typeface="+mj-lt"/>
                <a:cs typeface="Times New Roman" pitchFamily="18" charset="0"/>
              </a:rPr>
              <a:t>proceso</a:t>
            </a:r>
            <a:r>
              <a:rPr lang="en-US" sz="2000" dirty="0">
                <a:latin typeface="+mj-lt"/>
                <a:cs typeface="Times New Roman" pitchFamily="18" charset="0"/>
              </a:rPr>
              <a:t> de </a:t>
            </a:r>
            <a:r>
              <a:rPr lang="en-US" sz="2000" dirty="0" err="1">
                <a:latin typeface="+mj-lt"/>
                <a:cs typeface="Times New Roman" pitchFamily="18" charset="0"/>
              </a:rPr>
              <a:t>negocios</a:t>
            </a:r>
            <a:r>
              <a:rPr lang="en-US" sz="2000" dirty="0">
                <a:latin typeface="+mj-lt"/>
                <a:cs typeface="Times New Roman" pitchFamily="18" charset="0"/>
              </a:rPr>
              <a:t>.</a:t>
            </a:r>
            <a:endParaRPr lang="es-ES" sz="2000" dirty="0">
              <a:latin typeface="+mj-lt"/>
              <a:cs typeface="Times New Roman" pitchFamily="18" charset="0"/>
            </a:endParaRPr>
          </a:p>
        </p:txBody>
      </p:sp>
      <p:sp>
        <p:nvSpPr>
          <p:cNvPr id="2" name="Marcador de número de diapositiva 1"/>
          <p:cNvSpPr>
            <a:spLocks noGrp="1"/>
          </p:cNvSpPr>
          <p:nvPr>
            <p:ph type="sldNum" sz="quarter" idx="12"/>
          </p:nvPr>
        </p:nvSpPr>
        <p:spPr/>
        <p:txBody>
          <a:bodyPr/>
          <a:lstStyle/>
          <a:p>
            <a:fld id="{4FAB73BC-B049-4115-A692-8D63A059BFB8}" type="slidenum">
              <a:rPr lang="en-US" smtClean="0">
                <a:solidFill>
                  <a:schemeClr val="tx1"/>
                </a:solidFill>
                <a:latin typeface="+mj-lt"/>
              </a:rPr>
              <a:pPr/>
              <a:t>11</a:t>
            </a:fld>
            <a:endParaRPr lang="en-US" dirty="0">
              <a:solidFill>
                <a:schemeClr val="tx1"/>
              </a:solidFill>
              <a:latin typeface="+mj-lt"/>
            </a:endParaRPr>
          </a:p>
        </p:txBody>
      </p:sp>
      <p:sp>
        <p:nvSpPr>
          <p:cNvPr id="19" name="312 Elipse"/>
          <p:cNvSpPr/>
          <p:nvPr/>
        </p:nvSpPr>
        <p:spPr>
          <a:xfrm>
            <a:off x="1697254" y="4299854"/>
            <a:ext cx="587122" cy="537604"/>
          </a:xfrm>
          <a:prstGeom prst="ellipse">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latin typeface="+mj-lt"/>
            </a:endParaRPr>
          </a:p>
        </p:txBody>
      </p:sp>
      <p:pic>
        <p:nvPicPr>
          <p:cNvPr id="20" name="19 Imagen"/>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2478200" y="4272061"/>
            <a:ext cx="651641" cy="582155"/>
          </a:xfrm>
          <a:prstGeom prst="rect">
            <a:avLst/>
          </a:prstGeom>
        </p:spPr>
      </p:pic>
      <p:pic>
        <p:nvPicPr>
          <p:cNvPr id="23" name="22 Imagen"/>
          <p:cNvPicPr/>
          <p:nvPr/>
        </p:nvPicPr>
        <p:blipFill>
          <a:blip r:embed="rId5">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3221501" y="4261858"/>
            <a:ext cx="630692" cy="582156"/>
          </a:xfrm>
          <a:prstGeom prst="rect">
            <a:avLst/>
          </a:prstGeom>
        </p:spPr>
      </p:pic>
      <p:sp>
        <p:nvSpPr>
          <p:cNvPr id="24" name="313 Elipse"/>
          <p:cNvSpPr/>
          <p:nvPr/>
        </p:nvSpPr>
        <p:spPr>
          <a:xfrm>
            <a:off x="4100915" y="4291047"/>
            <a:ext cx="482583" cy="47548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latin typeface="+mj-lt"/>
            </a:endParaRPr>
          </a:p>
        </p:txBody>
      </p:sp>
      <p:sp>
        <p:nvSpPr>
          <p:cNvPr id="25" name="309 Rectángulo redondeado"/>
          <p:cNvSpPr/>
          <p:nvPr/>
        </p:nvSpPr>
        <p:spPr>
          <a:xfrm>
            <a:off x="1808564" y="5091486"/>
            <a:ext cx="1159794" cy="560027"/>
          </a:xfrm>
          <a:prstGeom prst="round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latin typeface="+mj-lt"/>
            </a:endParaRPr>
          </a:p>
        </p:txBody>
      </p:sp>
      <p:sp>
        <p:nvSpPr>
          <p:cNvPr id="26" name="310 Rombo"/>
          <p:cNvSpPr/>
          <p:nvPr/>
        </p:nvSpPr>
        <p:spPr>
          <a:xfrm>
            <a:off x="6604343" y="3809068"/>
            <a:ext cx="651642" cy="677917"/>
          </a:xfrm>
          <a:prstGeom prst="diamond">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latin typeface="+mj-lt"/>
            </a:endParaRPr>
          </a:p>
        </p:txBody>
      </p:sp>
      <p:sp>
        <p:nvSpPr>
          <p:cNvPr id="28" name="310 Rombo"/>
          <p:cNvSpPr/>
          <p:nvPr/>
        </p:nvSpPr>
        <p:spPr>
          <a:xfrm>
            <a:off x="7604862" y="3819270"/>
            <a:ext cx="651642" cy="677917"/>
          </a:xfrm>
          <a:prstGeom prst="diamond">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latin typeface="+mj-lt"/>
            </a:endParaRPr>
          </a:p>
        </p:txBody>
      </p:sp>
      <p:sp>
        <p:nvSpPr>
          <p:cNvPr id="29" name="318 Rectángulo"/>
          <p:cNvSpPr/>
          <p:nvPr/>
        </p:nvSpPr>
        <p:spPr>
          <a:xfrm>
            <a:off x="7893020" y="3967233"/>
            <a:ext cx="45085" cy="365760"/>
          </a:xfrm>
          <a:prstGeom prst="rect">
            <a:avLst/>
          </a:prstGeom>
          <a:solidFill>
            <a:srgbClr val="9C99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latin typeface="+mj-lt"/>
            </a:endParaRPr>
          </a:p>
        </p:txBody>
      </p:sp>
      <p:sp>
        <p:nvSpPr>
          <p:cNvPr id="30" name="319 Rectángulo"/>
          <p:cNvSpPr/>
          <p:nvPr/>
        </p:nvSpPr>
        <p:spPr>
          <a:xfrm>
            <a:off x="7737973" y="4136528"/>
            <a:ext cx="365760" cy="47625"/>
          </a:xfrm>
          <a:prstGeom prst="rect">
            <a:avLst/>
          </a:prstGeom>
          <a:solidFill>
            <a:srgbClr val="9C99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latin typeface="+mj-lt"/>
            </a:endParaRPr>
          </a:p>
        </p:txBody>
      </p:sp>
      <p:sp>
        <p:nvSpPr>
          <p:cNvPr id="33" name="321 Rectángulo"/>
          <p:cNvSpPr/>
          <p:nvPr/>
        </p:nvSpPr>
        <p:spPr>
          <a:xfrm>
            <a:off x="1906073" y="3113442"/>
            <a:ext cx="1141095" cy="54165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latin typeface="+mj-lt"/>
            </a:endParaRPr>
          </a:p>
        </p:txBody>
      </p:sp>
      <p:sp>
        <p:nvSpPr>
          <p:cNvPr id="34" name="320 Rectángulo"/>
          <p:cNvSpPr/>
          <p:nvPr/>
        </p:nvSpPr>
        <p:spPr>
          <a:xfrm>
            <a:off x="1825216" y="3113442"/>
            <a:ext cx="84455" cy="54165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latin typeface="+mj-lt"/>
            </a:endParaRPr>
          </a:p>
        </p:txBody>
      </p:sp>
      <p:sp>
        <p:nvSpPr>
          <p:cNvPr id="5" name="4 CuadroTexto"/>
          <p:cNvSpPr txBox="1"/>
          <p:nvPr/>
        </p:nvSpPr>
        <p:spPr>
          <a:xfrm>
            <a:off x="517907" y="4345296"/>
            <a:ext cx="982641" cy="400110"/>
          </a:xfrm>
          <a:prstGeom prst="rect">
            <a:avLst/>
          </a:prstGeom>
          <a:noFill/>
        </p:spPr>
        <p:txBody>
          <a:bodyPr wrap="none" rtlCol="0">
            <a:spAutoFit/>
          </a:bodyPr>
          <a:lstStyle/>
          <a:p>
            <a:r>
              <a:rPr lang="en-US" sz="2000" i="1" dirty="0" err="1">
                <a:latin typeface="+mj-lt"/>
                <a:cs typeface="Times New Roman" pitchFamily="18" charset="0"/>
              </a:rPr>
              <a:t>Eventos</a:t>
            </a:r>
            <a:endParaRPr lang="en-US" sz="2000" i="1" dirty="0">
              <a:latin typeface="+mj-lt"/>
              <a:cs typeface="Times New Roman" pitchFamily="18" charset="0"/>
            </a:endParaRPr>
          </a:p>
        </p:txBody>
      </p:sp>
      <p:sp>
        <p:nvSpPr>
          <p:cNvPr id="36" name="35 CuadroTexto"/>
          <p:cNvSpPr txBox="1"/>
          <p:nvPr/>
        </p:nvSpPr>
        <p:spPr>
          <a:xfrm>
            <a:off x="543965" y="5126350"/>
            <a:ext cx="787908" cy="400110"/>
          </a:xfrm>
          <a:prstGeom prst="rect">
            <a:avLst/>
          </a:prstGeom>
          <a:noFill/>
        </p:spPr>
        <p:txBody>
          <a:bodyPr wrap="none" rtlCol="0">
            <a:spAutoFit/>
          </a:bodyPr>
          <a:lstStyle/>
          <a:p>
            <a:r>
              <a:rPr lang="en-US" sz="2000" i="1" dirty="0" err="1">
                <a:latin typeface="+mj-lt"/>
                <a:cs typeface="Times New Roman" pitchFamily="18" charset="0"/>
              </a:rPr>
              <a:t>Tarea</a:t>
            </a:r>
            <a:endParaRPr lang="en-US" sz="2000" i="1" dirty="0">
              <a:latin typeface="+mj-lt"/>
              <a:cs typeface="Times New Roman" pitchFamily="18" charset="0"/>
            </a:endParaRPr>
          </a:p>
        </p:txBody>
      </p:sp>
      <p:sp>
        <p:nvSpPr>
          <p:cNvPr id="37" name="36 CuadroTexto"/>
          <p:cNvSpPr txBox="1"/>
          <p:nvPr/>
        </p:nvSpPr>
        <p:spPr>
          <a:xfrm>
            <a:off x="587358" y="5887343"/>
            <a:ext cx="3577261" cy="369332"/>
          </a:xfrm>
          <a:prstGeom prst="rect">
            <a:avLst/>
          </a:prstGeom>
          <a:noFill/>
        </p:spPr>
        <p:txBody>
          <a:bodyPr wrap="none" rtlCol="0">
            <a:spAutoFit/>
          </a:bodyPr>
          <a:lstStyle/>
          <a:p>
            <a:r>
              <a:rPr lang="en-US" i="1" dirty="0" err="1">
                <a:latin typeface="+mj-lt"/>
                <a:cs typeface="Times New Roman" pitchFamily="18" charset="0"/>
              </a:rPr>
              <a:t>Tipo</a:t>
            </a:r>
            <a:r>
              <a:rPr lang="en-US" i="1" dirty="0">
                <a:latin typeface="+mj-lt"/>
                <a:cs typeface="Times New Roman" pitchFamily="18" charset="0"/>
              </a:rPr>
              <a:t> </a:t>
            </a:r>
            <a:r>
              <a:rPr lang="en-US" i="1" dirty="0" err="1">
                <a:latin typeface="+mj-lt"/>
                <a:cs typeface="Times New Roman" pitchFamily="18" charset="0"/>
              </a:rPr>
              <a:t>usuario</a:t>
            </a:r>
            <a:r>
              <a:rPr lang="en-US" i="1" dirty="0">
                <a:latin typeface="+mj-lt"/>
                <a:cs typeface="Times New Roman" pitchFamily="18" charset="0"/>
              </a:rPr>
              <a:t>, </a:t>
            </a:r>
            <a:r>
              <a:rPr lang="en-US" i="1" dirty="0" err="1">
                <a:latin typeface="+mj-lt"/>
                <a:cs typeface="Times New Roman" pitchFamily="18" charset="0"/>
              </a:rPr>
              <a:t>servicio</a:t>
            </a:r>
            <a:r>
              <a:rPr lang="en-US" i="1" dirty="0">
                <a:latin typeface="+mj-lt"/>
                <a:cs typeface="Times New Roman" pitchFamily="18" charset="0"/>
              </a:rPr>
              <a:t>, </a:t>
            </a:r>
            <a:r>
              <a:rPr lang="en-US" i="1" dirty="0" err="1">
                <a:latin typeface="+mj-lt"/>
                <a:cs typeface="Times New Roman" pitchFamily="18" charset="0"/>
              </a:rPr>
              <a:t>mensaje</a:t>
            </a:r>
            <a:r>
              <a:rPr lang="en-US" i="1" dirty="0">
                <a:latin typeface="+mj-lt"/>
                <a:cs typeface="Times New Roman" pitchFamily="18" charset="0"/>
              </a:rPr>
              <a:t>, etc.</a:t>
            </a:r>
          </a:p>
        </p:txBody>
      </p:sp>
      <p:sp>
        <p:nvSpPr>
          <p:cNvPr id="38" name="37 CuadroTexto"/>
          <p:cNvSpPr txBox="1"/>
          <p:nvPr/>
        </p:nvSpPr>
        <p:spPr>
          <a:xfrm>
            <a:off x="5072144" y="3869548"/>
            <a:ext cx="1366080" cy="400110"/>
          </a:xfrm>
          <a:prstGeom prst="rect">
            <a:avLst/>
          </a:prstGeom>
          <a:noFill/>
        </p:spPr>
        <p:txBody>
          <a:bodyPr wrap="none" rtlCol="0">
            <a:spAutoFit/>
          </a:bodyPr>
          <a:lstStyle/>
          <a:p>
            <a:r>
              <a:rPr lang="en-US" sz="2000" i="1" dirty="0" err="1">
                <a:latin typeface="+mj-lt"/>
                <a:cs typeface="Times New Roman" pitchFamily="18" charset="0"/>
              </a:rPr>
              <a:t>Compuerta</a:t>
            </a:r>
            <a:endParaRPr lang="en-US" sz="2000" i="1" dirty="0">
              <a:latin typeface="+mj-lt"/>
              <a:cs typeface="Times New Roman" pitchFamily="18" charset="0"/>
            </a:endParaRPr>
          </a:p>
        </p:txBody>
      </p:sp>
      <p:cxnSp>
        <p:nvCxnSpPr>
          <p:cNvPr id="7" name="6 Conector recto de flecha"/>
          <p:cNvCxnSpPr/>
          <p:nvPr/>
        </p:nvCxnSpPr>
        <p:spPr>
          <a:xfrm>
            <a:off x="6438224" y="5045858"/>
            <a:ext cx="101269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321 Rectángulo"/>
          <p:cNvSpPr/>
          <p:nvPr/>
        </p:nvSpPr>
        <p:spPr>
          <a:xfrm>
            <a:off x="3272792" y="3112402"/>
            <a:ext cx="1141095" cy="54165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latin typeface="+mj-lt"/>
            </a:endParaRPr>
          </a:p>
        </p:txBody>
      </p:sp>
      <p:sp>
        <p:nvSpPr>
          <p:cNvPr id="41" name="320 Rectángulo"/>
          <p:cNvSpPr/>
          <p:nvPr/>
        </p:nvSpPr>
        <p:spPr>
          <a:xfrm>
            <a:off x="3191935" y="3112402"/>
            <a:ext cx="84455" cy="54165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latin typeface="+mj-lt"/>
            </a:endParaRPr>
          </a:p>
        </p:txBody>
      </p:sp>
      <p:sp>
        <p:nvSpPr>
          <p:cNvPr id="42" name="321 Rectángulo"/>
          <p:cNvSpPr/>
          <p:nvPr/>
        </p:nvSpPr>
        <p:spPr>
          <a:xfrm>
            <a:off x="1899038" y="3379280"/>
            <a:ext cx="1141095" cy="27082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latin typeface="+mj-lt"/>
            </a:endParaRPr>
          </a:p>
        </p:txBody>
      </p:sp>
      <p:sp>
        <p:nvSpPr>
          <p:cNvPr id="44" name="43 CuadroTexto"/>
          <p:cNvSpPr txBox="1"/>
          <p:nvPr/>
        </p:nvSpPr>
        <p:spPr>
          <a:xfrm>
            <a:off x="5117488" y="4758617"/>
            <a:ext cx="1223412" cy="707886"/>
          </a:xfrm>
          <a:prstGeom prst="rect">
            <a:avLst/>
          </a:prstGeom>
          <a:noFill/>
        </p:spPr>
        <p:txBody>
          <a:bodyPr wrap="none" rtlCol="0">
            <a:spAutoFit/>
          </a:bodyPr>
          <a:lstStyle/>
          <a:p>
            <a:r>
              <a:rPr lang="en-US" sz="2000" i="1" dirty="0" err="1">
                <a:latin typeface="+mj-lt"/>
                <a:cs typeface="Times New Roman" pitchFamily="18" charset="0"/>
              </a:rPr>
              <a:t>Flujo</a:t>
            </a:r>
            <a:r>
              <a:rPr lang="en-US" sz="2000" i="1" dirty="0">
                <a:latin typeface="+mj-lt"/>
                <a:cs typeface="Times New Roman" pitchFamily="18" charset="0"/>
              </a:rPr>
              <a:t> de</a:t>
            </a:r>
            <a:br>
              <a:rPr lang="en-US" sz="2000" i="1" dirty="0">
                <a:latin typeface="+mj-lt"/>
                <a:cs typeface="Times New Roman" pitchFamily="18" charset="0"/>
              </a:rPr>
            </a:br>
            <a:r>
              <a:rPr lang="en-US" sz="2000" i="1" dirty="0" err="1">
                <a:latin typeface="+mj-lt"/>
                <a:cs typeface="Times New Roman" pitchFamily="18" charset="0"/>
              </a:rPr>
              <a:t>secuencia</a:t>
            </a:r>
            <a:endParaRPr lang="en-US" sz="2000" i="1" dirty="0">
              <a:latin typeface="+mj-lt"/>
              <a:cs typeface="Times New Roman" pitchFamily="18" charset="0"/>
            </a:endParaRPr>
          </a:p>
        </p:txBody>
      </p:sp>
      <p:sp>
        <p:nvSpPr>
          <p:cNvPr id="45" name="44 CuadroTexto"/>
          <p:cNvSpPr txBox="1"/>
          <p:nvPr/>
        </p:nvSpPr>
        <p:spPr>
          <a:xfrm>
            <a:off x="476542" y="3112402"/>
            <a:ext cx="756938" cy="707886"/>
          </a:xfrm>
          <a:prstGeom prst="rect">
            <a:avLst/>
          </a:prstGeom>
          <a:noFill/>
        </p:spPr>
        <p:txBody>
          <a:bodyPr wrap="none" rtlCol="0">
            <a:spAutoFit/>
          </a:bodyPr>
          <a:lstStyle/>
          <a:p>
            <a:r>
              <a:rPr lang="en-US" sz="2000" i="1" dirty="0">
                <a:latin typeface="+mj-lt"/>
                <a:cs typeface="Times New Roman" pitchFamily="18" charset="0"/>
              </a:rPr>
              <a:t>Pool,</a:t>
            </a:r>
          </a:p>
          <a:p>
            <a:r>
              <a:rPr lang="en-US" sz="2000" i="1" dirty="0" err="1">
                <a:latin typeface="+mj-lt"/>
                <a:cs typeface="Times New Roman" pitchFamily="18" charset="0"/>
              </a:rPr>
              <a:t>Carril</a:t>
            </a:r>
            <a:endParaRPr lang="en-US" sz="2000" i="1" dirty="0">
              <a:latin typeface="+mj-lt"/>
              <a:cs typeface="Times New Roman" pitchFamily="18" charset="0"/>
            </a:endParaRPr>
          </a:p>
        </p:txBody>
      </p:sp>
      <p:sp>
        <p:nvSpPr>
          <p:cNvPr id="46" name="45 CuadroTexto"/>
          <p:cNvSpPr txBox="1"/>
          <p:nvPr/>
        </p:nvSpPr>
        <p:spPr>
          <a:xfrm>
            <a:off x="1617680" y="3924771"/>
            <a:ext cx="775896" cy="369332"/>
          </a:xfrm>
          <a:prstGeom prst="rect">
            <a:avLst/>
          </a:prstGeom>
          <a:noFill/>
        </p:spPr>
        <p:txBody>
          <a:bodyPr wrap="square" rtlCol="0">
            <a:spAutoFit/>
          </a:bodyPr>
          <a:lstStyle/>
          <a:p>
            <a:r>
              <a:rPr lang="en-US" i="1" dirty="0" err="1">
                <a:latin typeface="+mj-lt"/>
                <a:cs typeface="Times New Roman" pitchFamily="18" charset="0"/>
              </a:rPr>
              <a:t>Inicio</a:t>
            </a:r>
            <a:endParaRPr lang="en-US" i="1" dirty="0">
              <a:latin typeface="+mj-lt"/>
              <a:cs typeface="Times New Roman" pitchFamily="18" charset="0"/>
            </a:endParaRPr>
          </a:p>
        </p:txBody>
      </p:sp>
      <p:sp>
        <p:nvSpPr>
          <p:cNvPr id="47" name="46 CuadroTexto"/>
          <p:cNvSpPr txBox="1"/>
          <p:nvPr/>
        </p:nvSpPr>
        <p:spPr>
          <a:xfrm>
            <a:off x="2542946" y="3917174"/>
            <a:ext cx="1236346" cy="369332"/>
          </a:xfrm>
          <a:prstGeom prst="rect">
            <a:avLst/>
          </a:prstGeom>
          <a:noFill/>
        </p:spPr>
        <p:txBody>
          <a:bodyPr wrap="square" rtlCol="0">
            <a:spAutoFit/>
          </a:bodyPr>
          <a:lstStyle/>
          <a:p>
            <a:r>
              <a:rPr lang="en-US" i="1" dirty="0" err="1">
                <a:latin typeface="+mj-lt"/>
                <a:cs typeface="Times New Roman" pitchFamily="18" charset="0"/>
              </a:rPr>
              <a:t>Intermedio</a:t>
            </a:r>
            <a:endParaRPr lang="en-US" i="1" dirty="0">
              <a:latin typeface="+mj-lt"/>
              <a:cs typeface="Times New Roman" pitchFamily="18" charset="0"/>
            </a:endParaRPr>
          </a:p>
        </p:txBody>
      </p:sp>
      <p:sp>
        <p:nvSpPr>
          <p:cNvPr id="48" name="47 CuadroTexto"/>
          <p:cNvSpPr txBox="1"/>
          <p:nvPr/>
        </p:nvSpPr>
        <p:spPr>
          <a:xfrm>
            <a:off x="4064259" y="3923916"/>
            <a:ext cx="603544" cy="369332"/>
          </a:xfrm>
          <a:prstGeom prst="rect">
            <a:avLst/>
          </a:prstGeom>
          <a:noFill/>
        </p:spPr>
        <p:txBody>
          <a:bodyPr wrap="square" rtlCol="0">
            <a:spAutoFit/>
          </a:bodyPr>
          <a:lstStyle/>
          <a:p>
            <a:r>
              <a:rPr lang="en-US" i="1" dirty="0">
                <a:latin typeface="+mj-lt"/>
                <a:cs typeface="Times New Roman" pitchFamily="18" charset="0"/>
              </a:rPr>
              <a:t>Fin</a:t>
            </a:r>
          </a:p>
        </p:txBody>
      </p:sp>
      <p:sp>
        <p:nvSpPr>
          <p:cNvPr id="49" name="48 CuadroTexto"/>
          <p:cNvSpPr txBox="1"/>
          <p:nvPr/>
        </p:nvSpPr>
        <p:spPr>
          <a:xfrm>
            <a:off x="6289665" y="3487617"/>
            <a:ext cx="1078702" cy="369332"/>
          </a:xfrm>
          <a:prstGeom prst="rect">
            <a:avLst/>
          </a:prstGeom>
          <a:noFill/>
        </p:spPr>
        <p:txBody>
          <a:bodyPr wrap="square" rtlCol="0">
            <a:spAutoFit/>
          </a:bodyPr>
          <a:lstStyle/>
          <a:p>
            <a:r>
              <a:rPr lang="en-US" i="1" dirty="0" err="1">
                <a:latin typeface="+mj-lt"/>
                <a:cs typeface="Times New Roman" pitchFamily="18" charset="0"/>
              </a:rPr>
              <a:t>Exclusiva</a:t>
            </a:r>
            <a:endParaRPr lang="en-US" i="1" dirty="0">
              <a:latin typeface="+mj-lt"/>
              <a:cs typeface="Times New Roman" pitchFamily="18" charset="0"/>
            </a:endParaRPr>
          </a:p>
        </p:txBody>
      </p:sp>
      <p:sp>
        <p:nvSpPr>
          <p:cNvPr id="50" name="49 CuadroTexto"/>
          <p:cNvSpPr txBox="1"/>
          <p:nvPr/>
        </p:nvSpPr>
        <p:spPr>
          <a:xfrm>
            <a:off x="7346082" y="3481425"/>
            <a:ext cx="1078702" cy="369332"/>
          </a:xfrm>
          <a:prstGeom prst="rect">
            <a:avLst/>
          </a:prstGeom>
          <a:noFill/>
        </p:spPr>
        <p:txBody>
          <a:bodyPr wrap="square" rtlCol="0">
            <a:spAutoFit/>
          </a:bodyPr>
          <a:lstStyle/>
          <a:p>
            <a:r>
              <a:rPr lang="en-US" i="1" dirty="0" err="1">
                <a:latin typeface="+mj-lt"/>
                <a:cs typeface="Times New Roman" pitchFamily="18" charset="0"/>
              </a:rPr>
              <a:t>Paralela</a:t>
            </a:r>
            <a:endParaRPr lang="en-US" i="1" dirty="0">
              <a:latin typeface="+mj-lt"/>
              <a:cs typeface="Times New Roman" pitchFamily="18" charset="0"/>
            </a:endParaRPr>
          </a:p>
        </p:txBody>
      </p:sp>
      <p:sp>
        <p:nvSpPr>
          <p:cNvPr id="51" name="50 CuadroTexto"/>
          <p:cNvSpPr txBox="1"/>
          <p:nvPr/>
        </p:nvSpPr>
        <p:spPr>
          <a:xfrm>
            <a:off x="8360827" y="3243361"/>
            <a:ext cx="1217756" cy="584775"/>
          </a:xfrm>
          <a:prstGeom prst="rect">
            <a:avLst/>
          </a:prstGeom>
          <a:noFill/>
        </p:spPr>
        <p:txBody>
          <a:bodyPr wrap="square" rtlCol="0">
            <a:spAutoFit/>
          </a:bodyPr>
          <a:lstStyle/>
          <a:p>
            <a:pPr algn="ctr"/>
            <a:r>
              <a:rPr lang="en-US" sz="1600" i="1" dirty="0" err="1">
                <a:latin typeface="+mj-lt"/>
                <a:cs typeface="Times New Roman" pitchFamily="18" charset="0"/>
              </a:rPr>
              <a:t>Basada</a:t>
            </a:r>
            <a:r>
              <a:rPr lang="en-US" sz="1600" i="1" dirty="0">
                <a:latin typeface="+mj-lt"/>
                <a:cs typeface="Times New Roman" pitchFamily="18" charset="0"/>
              </a:rPr>
              <a:t> en </a:t>
            </a:r>
            <a:r>
              <a:rPr lang="en-US" sz="1600" i="1" dirty="0" err="1">
                <a:latin typeface="+mj-lt"/>
                <a:cs typeface="Times New Roman" pitchFamily="18" charset="0"/>
              </a:rPr>
              <a:t>eventos</a:t>
            </a:r>
            <a:endParaRPr lang="en-US" sz="1600" i="1" dirty="0">
              <a:latin typeface="+mj-lt"/>
              <a:cs typeface="Times New Roman" pitchFamily="18" charset="0"/>
            </a:endParaRPr>
          </a:p>
        </p:txBody>
      </p:sp>
      <p:cxnSp>
        <p:nvCxnSpPr>
          <p:cNvPr id="52" name="51 Conector recto"/>
          <p:cNvCxnSpPr/>
          <p:nvPr/>
        </p:nvCxnSpPr>
        <p:spPr>
          <a:xfrm>
            <a:off x="4856424" y="3207500"/>
            <a:ext cx="0" cy="2370925"/>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98218" y="3780052"/>
            <a:ext cx="811082" cy="835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1297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normAutofit/>
          </a:bodyPr>
          <a:lstStyle/>
          <a:p>
            <a:r>
              <a:rPr lang="en-GB" sz="3600" dirty="0" err="1">
                <a:cs typeface="Times New Roman" pitchFamily="18" charset="0"/>
              </a:rPr>
              <a:t>Definición</a:t>
            </a:r>
            <a:endParaRPr lang="es-ES" sz="3600" dirty="0">
              <a:cs typeface="Times New Roman" pitchFamily="18" charset="0"/>
            </a:endParaRPr>
          </a:p>
        </p:txBody>
      </p:sp>
      <p:sp>
        <p:nvSpPr>
          <p:cNvPr id="13" name="12 Rectángulo"/>
          <p:cNvSpPr/>
          <p:nvPr/>
        </p:nvSpPr>
        <p:spPr>
          <a:xfrm>
            <a:off x="289185" y="1223527"/>
            <a:ext cx="4924352" cy="523220"/>
          </a:xfrm>
          <a:prstGeom prst="rect">
            <a:avLst/>
          </a:prstGeom>
        </p:spPr>
        <p:txBody>
          <a:bodyPr wrap="square">
            <a:spAutoFit/>
          </a:bodyPr>
          <a:lstStyle/>
          <a:p>
            <a:pPr algn="ctr"/>
            <a:r>
              <a:rPr lang="en-US" sz="2800" dirty="0">
                <a:latin typeface="+mj-lt"/>
                <a:cs typeface="Times New Roman" pitchFamily="18" charset="0"/>
              </a:rPr>
              <a:t>BPMN </a:t>
            </a:r>
            <a:r>
              <a:rPr lang="en-US" sz="2800" dirty="0" err="1">
                <a:latin typeface="+mj-lt"/>
                <a:cs typeface="Times New Roman" pitchFamily="18" charset="0"/>
              </a:rPr>
              <a:t>Patrones</a:t>
            </a:r>
            <a:endParaRPr lang="es-ES" sz="2800" dirty="0">
              <a:latin typeface="+mj-lt"/>
              <a:cs typeface="Times New Roman" pitchFamily="18" charset="0"/>
            </a:endParaRPr>
          </a:p>
        </p:txBody>
      </p:sp>
      <p:sp>
        <p:nvSpPr>
          <p:cNvPr id="14" name="13 Rectángulo"/>
          <p:cNvSpPr/>
          <p:nvPr/>
        </p:nvSpPr>
        <p:spPr>
          <a:xfrm>
            <a:off x="4712795" y="1915705"/>
            <a:ext cx="3387413" cy="369332"/>
          </a:xfrm>
          <a:prstGeom prst="rect">
            <a:avLst/>
          </a:prstGeom>
        </p:spPr>
        <p:txBody>
          <a:bodyPr wrap="square">
            <a:spAutoFit/>
          </a:bodyPr>
          <a:lstStyle/>
          <a:p>
            <a:pPr>
              <a:buFont typeface="Wingdings" pitchFamily="2" charset="2"/>
              <a:buChar char="ü"/>
            </a:pPr>
            <a:r>
              <a:rPr lang="en-US" i="1" dirty="0" err="1">
                <a:latin typeface="+mj-lt"/>
                <a:cs typeface="Times New Roman" pitchFamily="18" charset="0"/>
              </a:rPr>
              <a:t>Patrón</a:t>
            </a:r>
            <a:r>
              <a:rPr lang="en-US" i="1" dirty="0">
                <a:latin typeface="+mj-lt"/>
                <a:cs typeface="Times New Roman" pitchFamily="18" charset="0"/>
              </a:rPr>
              <a:t> de </a:t>
            </a:r>
            <a:r>
              <a:rPr lang="en-US" i="1" dirty="0" err="1">
                <a:latin typeface="+mj-lt"/>
                <a:cs typeface="Times New Roman" pitchFamily="18" charset="0"/>
              </a:rPr>
              <a:t>decisión</a:t>
            </a:r>
            <a:r>
              <a:rPr lang="en-US" i="1" dirty="0">
                <a:latin typeface="+mj-lt"/>
                <a:cs typeface="Times New Roman" pitchFamily="18" charset="0"/>
              </a:rPr>
              <a:t> </a:t>
            </a:r>
            <a:r>
              <a:rPr lang="en-US" i="1" dirty="0" err="1">
                <a:latin typeface="+mj-lt"/>
                <a:cs typeface="Times New Roman" pitchFamily="18" charset="0"/>
              </a:rPr>
              <a:t>exclusiva</a:t>
            </a:r>
            <a:endParaRPr lang="es-ES" i="1" dirty="0">
              <a:latin typeface="+mj-lt"/>
              <a:cs typeface="Times New Roman" pitchFamily="18" charset="0"/>
            </a:endParaRPr>
          </a:p>
        </p:txBody>
      </p:sp>
      <p:pic>
        <p:nvPicPr>
          <p:cNvPr id="1026" name="Imagen 7"/>
          <p:cNvPicPr>
            <a:picLocks noChangeAspect="1" noChangeArrowheads="1"/>
          </p:cNvPicPr>
          <p:nvPr/>
        </p:nvPicPr>
        <p:blipFill>
          <a:blip r:embed="rId3"/>
          <a:srcRect/>
          <a:stretch>
            <a:fillRect/>
          </a:stretch>
        </p:blipFill>
        <p:spPr bwMode="auto">
          <a:xfrm>
            <a:off x="1121601" y="2300744"/>
            <a:ext cx="3248517" cy="1711593"/>
          </a:xfrm>
          <a:prstGeom prst="rect">
            <a:avLst/>
          </a:prstGeom>
          <a:noFill/>
          <a:ln w="9525">
            <a:noFill/>
            <a:miter lim="800000"/>
            <a:headEnd/>
            <a:tailEnd/>
          </a:ln>
        </p:spPr>
      </p:pic>
      <p:sp>
        <p:nvSpPr>
          <p:cNvPr id="21" name="20 Rectángulo"/>
          <p:cNvSpPr/>
          <p:nvPr/>
        </p:nvSpPr>
        <p:spPr>
          <a:xfrm>
            <a:off x="1002771" y="1915705"/>
            <a:ext cx="2327881" cy="369332"/>
          </a:xfrm>
          <a:prstGeom prst="rect">
            <a:avLst/>
          </a:prstGeom>
        </p:spPr>
        <p:txBody>
          <a:bodyPr wrap="none">
            <a:spAutoFit/>
          </a:bodyPr>
          <a:lstStyle/>
          <a:p>
            <a:pPr>
              <a:buFont typeface="Wingdings" pitchFamily="2" charset="2"/>
              <a:buChar char="ü"/>
            </a:pPr>
            <a:r>
              <a:rPr lang="en-US" i="1" dirty="0" err="1">
                <a:latin typeface="+mj-lt"/>
                <a:cs typeface="Times New Roman" pitchFamily="18" charset="0"/>
              </a:rPr>
              <a:t>Patrón</a:t>
            </a:r>
            <a:r>
              <a:rPr lang="en-US" i="1" dirty="0">
                <a:latin typeface="+mj-lt"/>
                <a:cs typeface="Times New Roman" pitchFamily="18" charset="0"/>
              </a:rPr>
              <a:t> de </a:t>
            </a:r>
            <a:r>
              <a:rPr lang="en-US" i="1" dirty="0" err="1">
                <a:latin typeface="+mj-lt"/>
                <a:cs typeface="Times New Roman" pitchFamily="18" charset="0"/>
              </a:rPr>
              <a:t>Secuencia</a:t>
            </a:r>
            <a:endParaRPr lang="en-US" i="1" dirty="0">
              <a:latin typeface="+mj-lt"/>
              <a:cs typeface="Times New Roman" pitchFamily="18" charset="0"/>
            </a:endParaRPr>
          </a:p>
        </p:txBody>
      </p:sp>
      <p:sp>
        <p:nvSpPr>
          <p:cNvPr id="22" name="21 Rectángulo"/>
          <p:cNvSpPr/>
          <p:nvPr/>
        </p:nvSpPr>
        <p:spPr>
          <a:xfrm>
            <a:off x="4783314" y="4256770"/>
            <a:ext cx="2968185" cy="369332"/>
          </a:xfrm>
          <a:prstGeom prst="rect">
            <a:avLst/>
          </a:prstGeom>
        </p:spPr>
        <p:txBody>
          <a:bodyPr wrap="none">
            <a:spAutoFit/>
          </a:bodyPr>
          <a:lstStyle/>
          <a:p>
            <a:pPr>
              <a:buFont typeface="Wingdings" pitchFamily="2" charset="2"/>
              <a:buChar char="ü"/>
            </a:pPr>
            <a:r>
              <a:rPr lang="en-US" i="1" dirty="0" err="1">
                <a:latin typeface="+mj-lt"/>
                <a:cs typeface="Times New Roman" pitchFamily="18" charset="0"/>
              </a:rPr>
              <a:t>Patrón</a:t>
            </a:r>
            <a:r>
              <a:rPr lang="en-US" i="1" dirty="0">
                <a:latin typeface="+mj-lt"/>
                <a:cs typeface="Times New Roman" pitchFamily="18" charset="0"/>
              </a:rPr>
              <a:t> de </a:t>
            </a:r>
            <a:r>
              <a:rPr lang="en-US" i="1" dirty="0" err="1">
                <a:latin typeface="+mj-lt"/>
                <a:cs typeface="Times New Roman" pitchFamily="18" charset="0"/>
              </a:rPr>
              <a:t>Decisión</a:t>
            </a:r>
            <a:r>
              <a:rPr lang="en-US" i="1" dirty="0">
                <a:latin typeface="+mj-lt"/>
                <a:cs typeface="Times New Roman" pitchFamily="18" charset="0"/>
              </a:rPr>
              <a:t> </a:t>
            </a:r>
            <a:r>
              <a:rPr lang="en-US" i="1" dirty="0" err="1">
                <a:latin typeface="+mj-lt"/>
                <a:cs typeface="Times New Roman" pitchFamily="18" charset="0"/>
              </a:rPr>
              <a:t>Implícita</a:t>
            </a:r>
            <a:endParaRPr lang="en-US" i="1" dirty="0">
              <a:latin typeface="+mj-lt"/>
              <a:cs typeface="Times New Roman" pitchFamily="18" charset="0"/>
            </a:endParaRPr>
          </a:p>
        </p:txBody>
      </p:sp>
      <p:sp>
        <p:nvSpPr>
          <p:cNvPr id="2" name="Marcador de número de diapositiva 1"/>
          <p:cNvSpPr>
            <a:spLocks noGrp="1"/>
          </p:cNvSpPr>
          <p:nvPr>
            <p:ph type="sldNum" sz="quarter" idx="12"/>
          </p:nvPr>
        </p:nvSpPr>
        <p:spPr/>
        <p:txBody>
          <a:bodyPr/>
          <a:lstStyle/>
          <a:p>
            <a:fld id="{4FAB73BC-B049-4115-A692-8D63A059BFB8}" type="slidenum">
              <a:rPr lang="en-US" smtClean="0">
                <a:solidFill>
                  <a:schemeClr val="tx1"/>
                </a:solidFill>
                <a:latin typeface="+mj-lt"/>
              </a:rPr>
              <a:pPr/>
              <a:t>12</a:t>
            </a:fld>
            <a:endParaRPr lang="en-US" dirty="0">
              <a:solidFill>
                <a:schemeClr val="tx1"/>
              </a:solidFill>
              <a:latin typeface="+mj-lt"/>
            </a:endParaRP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524" y="4623400"/>
            <a:ext cx="3439318" cy="172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n 22"/>
          <p:cNvPicPr>
            <a:picLocks noChangeAspect="1" noChangeArrowheads="1"/>
          </p:cNvPicPr>
          <p:nvPr/>
        </p:nvPicPr>
        <p:blipFill>
          <a:blip r:embed="rId5"/>
          <a:srcRect/>
          <a:stretch>
            <a:fillRect/>
          </a:stretch>
        </p:blipFill>
        <p:spPr bwMode="auto">
          <a:xfrm>
            <a:off x="1175418" y="4623400"/>
            <a:ext cx="3194700" cy="1706148"/>
          </a:xfrm>
          <a:prstGeom prst="rect">
            <a:avLst/>
          </a:prstGeom>
          <a:noFill/>
          <a:ln w="9525">
            <a:noFill/>
            <a:miter lim="800000"/>
            <a:headEnd/>
            <a:tailEnd/>
          </a:ln>
        </p:spPr>
      </p:pic>
      <p:sp>
        <p:nvSpPr>
          <p:cNvPr id="17" name="16 Rectángulo"/>
          <p:cNvSpPr/>
          <p:nvPr/>
        </p:nvSpPr>
        <p:spPr>
          <a:xfrm>
            <a:off x="1121601" y="4238423"/>
            <a:ext cx="2794372" cy="369332"/>
          </a:xfrm>
          <a:prstGeom prst="rect">
            <a:avLst/>
          </a:prstGeom>
        </p:spPr>
        <p:txBody>
          <a:bodyPr wrap="square">
            <a:spAutoFit/>
          </a:bodyPr>
          <a:lstStyle/>
          <a:p>
            <a:pPr>
              <a:buFont typeface="Wingdings" pitchFamily="2" charset="2"/>
              <a:buChar char="ü"/>
            </a:pPr>
            <a:r>
              <a:rPr lang="en-US" i="1" dirty="0" err="1">
                <a:latin typeface="+mj-lt"/>
                <a:cs typeface="Times New Roman" pitchFamily="18" charset="0"/>
              </a:rPr>
              <a:t>Patrón</a:t>
            </a:r>
            <a:r>
              <a:rPr lang="en-US" i="1" dirty="0">
                <a:latin typeface="+mj-lt"/>
                <a:cs typeface="Times New Roman" pitchFamily="18" charset="0"/>
              </a:rPr>
              <a:t> de </a:t>
            </a:r>
            <a:r>
              <a:rPr lang="en-US" i="1" dirty="0" err="1">
                <a:latin typeface="+mj-lt"/>
                <a:cs typeface="Times New Roman" pitchFamily="18" charset="0"/>
              </a:rPr>
              <a:t>sincronización</a:t>
            </a:r>
            <a:endParaRPr lang="es-ES" i="1" dirty="0">
              <a:latin typeface="+mj-lt"/>
              <a:cs typeface="Times New Roman" pitchFamily="18" charset="0"/>
            </a:endParaRPr>
          </a:p>
        </p:txBody>
      </p:sp>
      <p:pic>
        <p:nvPicPr>
          <p:cNvPr id="18" name="Imagen 4"/>
          <p:cNvPicPr>
            <a:picLocks noChangeAspect="1" noChangeArrowheads="1"/>
          </p:cNvPicPr>
          <p:nvPr/>
        </p:nvPicPr>
        <p:blipFill>
          <a:blip r:embed="rId6"/>
          <a:srcRect/>
          <a:stretch>
            <a:fillRect/>
          </a:stretch>
        </p:blipFill>
        <p:spPr bwMode="auto">
          <a:xfrm>
            <a:off x="4763524" y="2300744"/>
            <a:ext cx="3474394" cy="1711593"/>
          </a:xfrm>
          <a:prstGeom prst="rect">
            <a:avLst/>
          </a:prstGeom>
          <a:noFill/>
          <a:ln w="9525">
            <a:noFill/>
            <a:miter lim="800000"/>
            <a:headEnd/>
            <a:tailEnd/>
          </a:ln>
        </p:spPr>
      </p:pic>
      <p:sp>
        <p:nvSpPr>
          <p:cNvPr id="19" name="18 CuadroTexto"/>
          <p:cNvSpPr txBox="1"/>
          <p:nvPr/>
        </p:nvSpPr>
        <p:spPr>
          <a:xfrm>
            <a:off x="8322042" y="5101461"/>
            <a:ext cx="1342220" cy="923330"/>
          </a:xfrm>
          <a:prstGeom prst="rect">
            <a:avLst/>
          </a:prstGeom>
          <a:noFill/>
        </p:spPr>
        <p:txBody>
          <a:bodyPr wrap="square" rtlCol="0">
            <a:spAutoFit/>
          </a:bodyPr>
          <a:lstStyle/>
          <a:p>
            <a:r>
              <a:rPr lang="es-ES" dirty="0">
                <a:latin typeface="+mj-lt"/>
                <a:cs typeface="Times New Roman" pitchFamily="18" charset="0"/>
              </a:rPr>
              <a:t>Otros </a:t>
            </a:r>
          </a:p>
          <a:p>
            <a:r>
              <a:rPr lang="es-ES" dirty="0">
                <a:latin typeface="+mj-lt"/>
                <a:cs typeface="Times New Roman" pitchFamily="18" charset="0"/>
              </a:rPr>
              <a:t>Patrones</a:t>
            </a:r>
          </a:p>
          <a:p>
            <a:r>
              <a:rPr lang="es-ES" dirty="0">
                <a:latin typeface="+mj-lt"/>
                <a:cs typeface="Times New Roman" pitchFamily="18" charset="0"/>
              </a:rPr>
              <a:t>……..</a:t>
            </a:r>
          </a:p>
        </p:txBody>
      </p:sp>
    </p:spTree>
    <p:extLst>
      <p:ext uri="{BB962C8B-B14F-4D97-AF65-F5344CB8AC3E}">
        <p14:creationId xmlns:p14="http://schemas.microsoft.com/office/powerpoint/2010/main" val="4117507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53A13-24AE-68F0-2827-43E6C7A27B64}"/>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A6E1132-F162-5006-968C-CA289D934E3B}"/>
              </a:ext>
            </a:extLst>
          </p:cNvPr>
          <p:cNvSpPr>
            <a:spLocks noGrp="1"/>
          </p:cNvSpPr>
          <p:nvPr>
            <p:ph idx="1"/>
          </p:nvPr>
        </p:nvSpPr>
        <p:spPr>
          <a:xfrm>
            <a:off x="1075601" y="1463730"/>
            <a:ext cx="7688753" cy="4525963"/>
          </a:xfrm>
        </p:spPr>
        <p:txBody>
          <a:bodyPr>
            <a:normAutofit/>
          </a:bodyPr>
          <a:lstStyle/>
          <a:p>
            <a:pPr marL="514350" indent="-514350">
              <a:buAutoNum type="romanUcPeriod"/>
            </a:pPr>
            <a:r>
              <a:rPr lang="en-GB" sz="2000" dirty="0">
                <a:latin typeface="+mj-lt"/>
                <a:cs typeface="Times New Roman" pitchFamily="18" charset="0"/>
              </a:rPr>
              <a:t>MDD – Desarrollo </a:t>
            </a:r>
            <a:r>
              <a:rPr lang="en-GB" sz="2000" dirty="0" err="1">
                <a:latin typeface="+mj-lt"/>
                <a:cs typeface="Times New Roman" pitchFamily="18" charset="0"/>
              </a:rPr>
              <a:t>Dirigido</a:t>
            </a:r>
            <a:r>
              <a:rPr lang="en-GB" sz="2000" dirty="0">
                <a:latin typeface="+mj-lt"/>
                <a:cs typeface="Times New Roman" pitchFamily="18" charset="0"/>
              </a:rPr>
              <a:t> </a:t>
            </a:r>
            <a:r>
              <a:rPr lang="en-GB" sz="2000" dirty="0" err="1">
                <a:latin typeface="+mj-lt"/>
                <a:cs typeface="Times New Roman" pitchFamily="18" charset="0"/>
              </a:rPr>
              <a:t>por</a:t>
            </a:r>
            <a:r>
              <a:rPr lang="en-GB" sz="2000" dirty="0">
                <a:latin typeface="+mj-lt"/>
                <a:cs typeface="Times New Roman" pitchFamily="18" charset="0"/>
              </a:rPr>
              <a:t> </a:t>
            </a:r>
            <a:r>
              <a:rPr lang="en-GB" sz="2000" dirty="0" err="1">
                <a:latin typeface="+mj-lt"/>
                <a:cs typeface="Times New Roman" pitchFamily="18" charset="0"/>
              </a:rPr>
              <a:t>Modelos</a:t>
            </a:r>
            <a:endParaRPr lang="en-GB" sz="2000" dirty="0">
              <a:latin typeface="+mj-lt"/>
              <a:cs typeface="Times New Roman" pitchFamily="18" charset="0"/>
            </a:endParaRPr>
          </a:p>
          <a:p>
            <a:pPr marL="514350" indent="-514350">
              <a:buAutoNum type="romanUcPeriod"/>
            </a:pPr>
            <a:r>
              <a:rPr lang="en-GB" sz="2000" dirty="0" err="1">
                <a:cs typeface="Times New Roman" pitchFamily="18" charset="0"/>
              </a:rPr>
              <a:t>Motivación</a:t>
            </a:r>
            <a:endParaRPr lang="en-GB" sz="2000" dirty="0">
              <a:latin typeface="+mj-lt"/>
              <a:cs typeface="Times New Roman" pitchFamily="18" charset="0"/>
            </a:endParaRPr>
          </a:p>
          <a:p>
            <a:pPr marL="514350" indent="-514350">
              <a:buAutoNum type="romanUcPeriod"/>
            </a:pPr>
            <a:r>
              <a:rPr lang="en-GB" sz="2000" b="1" dirty="0" err="1">
                <a:latin typeface="+mj-lt"/>
                <a:cs typeface="Times New Roman" pitchFamily="18" charset="0"/>
              </a:rPr>
              <a:t>Contribución</a:t>
            </a:r>
            <a:endParaRPr lang="en-GB" sz="2000" b="1" dirty="0">
              <a:latin typeface="+mj-lt"/>
              <a:cs typeface="Times New Roman" pitchFamily="18" charset="0"/>
            </a:endParaRPr>
          </a:p>
          <a:p>
            <a:pPr marL="514350" indent="-514350">
              <a:buAutoNum type="romanUcPeriod"/>
            </a:pPr>
            <a:r>
              <a:rPr lang="en-GB" sz="2000" dirty="0" err="1">
                <a:latin typeface="+mj-lt"/>
                <a:cs typeface="Times New Roman" pitchFamily="18" charset="0"/>
              </a:rPr>
              <a:t>Extraer</a:t>
            </a:r>
            <a:r>
              <a:rPr lang="en-GB" sz="2000" dirty="0">
                <a:latin typeface="+mj-lt"/>
                <a:cs typeface="Times New Roman" pitchFamily="18" charset="0"/>
              </a:rPr>
              <a:t> </a:t>
            </a:r>
            <a:r>
              <a:rPr lang="en-GB" sz="2000" dirty="0" err="1">
                <a:latin typeface="+mj-lt"/>
                <a:cs typeface="Times New Roman" pitchFamily="18" charset="0"/>
              </a:rPr>
              <a:t>reglas</a:t>
            </a:r>
            <a:r>
              <a:rPr lang="en-GB" sz="2000" dirty="0">
                <a:latin typeface="+mj-lt"/>
                <a:cs typeface="Times New Roman" pitchFamily="18" charset="0"/>
              </a:rPr>
              <a:t> de </a:t>
            </a:r>
            <a:r>
              <a:rPr lang="en-GB" sz="2000" dirty="0" err="1">
                <a:latin typeface="+mj-lt"/>
                <a:cs typeface="Times New Roman" pitchFamily="18" charset="0"/>
              </a:rPr>
              <a:t>transformación</a:t>
            </a:r>
            <a:r>
              <a:rPr lang="en-GB" sz="2000" dirty="0">
                <a:latin typeface="+mj-lt"/>
                <a:cs typeface="Times New Roman" pitchFamily="18" charset="0"/>
              </a:rPr>
              <a:t> </a:t>
            </a:r>
            <a:r>
              <a:rPr lang="en-GB" sz="2000" dirty="0" err="1">
                <a:latin typeface="+mj-lt"/>
                <a:cs typeface="Times New Roman" pitchFamily="18" charset="0"/>
              </a:rPr>
              <a:t>para</a:t>
            </a:r>
            <a:r>
              <a:rPr lang="en-GB" sz="2000" dirty="0">
                <a:latin typeface="+mj-lt"/>
                <a:cs typeface="Times New Roman" pitchFamily="18" charset="0"/>
              </a:rPr>
              <a:t> </a:t>
            </a:r>
            <a:r>
              <a:rPr lang="en-GB" sz="2000" dirty="0" err="1">
                <a:latin typeface="+mj-lt"/>
                <a:cs typeface="Times New Roman" pitchFamily="18" charset="0"/>
              </a:rPr>
              <a:t>generar</a:t>
            </a:r>
            <a:r>
              <a:rPr lang="en-GB" sz="2000" dirty="0">
                <a:latin typeface="+mj-lt"/>
                <a:cs typeface="Times New Roman" pitchFamily="18" charset="0"/>
              </a:rPr>
              <a:t> </a:t>
            </a:r>
            <a:r>
              <a:rPr lang="en-GB" sz="2000" dirty="0" err="1">
                <a:latin typeface="+mj-lt"/>
                <a:cs typeface="Times New Roman" pitchFamily="18" charset="0"/>
              </a:rPr>
              <a:t>alternativas</a:t>
            </a:r>
            <a:r>
              <a:rPr lang="en-GB" sz="2000" dirty="0">
                <a:latin typeface="+mj-lt"/>
                <a:cs typeface="Times New Roman" pitchFamily="18" charset="0"/>
              </a:rPr>
              <a:t> de </a:t>
            </a:r>
            <a:r>
              <a:rPr lang="en-GB" sz="2000" dirty="0" err="1">
                <a:latin typeface="+mj-lt"/>
                <a:cs typeface="Times New Roman" pitchFamily="18" charset="0"/>
              </a:rPr>
              <a:t>diseño</a:t>
            </a:r>
            <a:r>
              <a:rPr lang="en-GB" sz="2000" dirty="0">
                <a:latin typeface="+mj-lt"/>
                <a:cs typeface="Times New Roman" pitchFamily="18" charset="0"/>
              </a:rPr>
              <a:t> de GUIs</a:t>
            </a:r>
          </a:p>
          <a:p>
            <a:pPr marL="514350" indent="-514350">
              <a:buAutoNum type="romanUcPeriod"/>
            </a:pPr>
            <a:r>
              <a:rPr lang="en-GB" sz="2000" dirty="0" err="1">
                <a:latin typeface="+mj-lt"/>
                <a:cs typeface="Times New Roman" pitchFamily="18" charset="0"/>
              </a:rPr>
              <a:t>Estereotipos</a:t>
            </a:r>
            <a:r>
              <a:rPr lang="en-GB" sz="2000" dirty="0">
                <a:latin typeface="+mj-lt"/>
                <a:cs typeface="Times New Roman" pitchFamily="18" charset="0"/>
              </a:rPr>
              <a:t> BPMN </a:t>
            </a:r>
            <a:r>
              <a:rPr lang="en-GB" sz="2000" dirty="0" err="1">
                <a:latin typeface="+mj-lt"/>
                <a:cs typeface="Times New Roman" pitchFamily="18" charset="0"/>
              </a:rPr>
              <a:t>extendido</a:t>
            </a:r>
            <a:endParaRPr lang="en-GB" sz="2000" dirty="0">
              <a:latin typeface="+mj-lt"/>
              <a:cs typeface="Times New Roman" pitchFamily="18" charset="0"/>
            </a:endParaRPr>
          </a:p>
          <a:p>
            <a:pPr marL="514350" indent="-514350">
              <a:buAutoNum type="romanUcPeriod"/>
            </a:pPr>
            <a:r>
              <a:rPr lang="en-GB" sz="2000" dirty="0" err="1">
                <a:latin typeface="+mj-lt"/>
                <a:cs typeface="Times New Roman" pitchFamily="18" charset="0"/>
              </a:rPr>
              <a:t>Conclusiones</a:t>
            </a:r>
            <a:endParaRPr lang="en-GB" sz="2000" dirty="0">
              <a:latin typeface="+mj-lt"/>
              <a:cs typeface="Times New Roman" pitchFamily="18" charset="0"/>
            </a:endParaRPr>
          </a:p>
          <a:p>
            <a:pPr marL="0" indent="0">
              <a:buNone/>
            </a:pPr>
            <a:endParaRPr lang="en-GB" sz="2000" dirty="0">
              <a:latin typeface="+mj-lt"/>
              <a:cs typeface="Times New Roman" pitchFamily="18" charset="0"/>
            </a:endParaRPr>
          </a:p>
        </p:txBody>
      </p:sp>
      <p:sp>
        <p:nvSpPr>
          <p:cNvPr id="7" name="6 Título">
            <a:extLst>
              <a:ext uri="{FF2B5EF4-FFF2-40B4-BE49-F238E27FC236}">
                <a16:creationId xmlns:a16="http://schemas.microsoft.com/office/drawing/2014/main" id="{3C9D71C1-80ED-D054-6452-124319D88A85}"/>
              </a:ext>
            </a:extLst>
          </p:cNvPr>
          <p:cNvSpPr>
            <a:spLocks noGrp="1"/>
          </p:cNvSpPr>
          <p:nvPr>
            <p:ph type="title"/>
          </p:nvPr>
        </p:nvSpPr>
        <p:spPr/>
        <p:txBody>
          <a:bodyPr>
            <a:normAutofit/>
          </a:bodyPr>
          <a:lstStyle/>
          <a:p>
            <a:r>
              <a:rPr lang="es-ES" dirty="0">
                <a:cs typeface="Times New Roman" pitchFamily="18" charset="0"/>
              </a:rPr>
              <a:t>Agenda</a:t>
            </a:r>
          </a:p>
        </p:txBody>
      </p:sp>
      <p:sp>
        <p:nvSpPr>
          <p:cNvPr id="2" name="Marcador de número de diapositiva 1">
            <a:extLst>
              <a:ext uri="{FF2B5EF4-FFF2-40B4-BE49-F238E27FC236}">
                <a16:creationId xmlns:a16="http://schemas.microsoft.com/office/drawing/2014/main" id="{5FA497E4-4430-C246-7B36-0D65BAE4BF4A}"/>
              </a:ext>
            </a:extLst>
          </p:cNvPr>
          <p:cNvSpPr>
            <a:spLocks noGrp="1"/>
          </p:cNvSpPr>
          <p:nvPr>
            <p:ph type="sldNum" sz="quarter" idx="12"/>
          </p:nvPr>
        </p:nvSpPr>
        <p:spPr/>
        <p:txBody>
          <a:bodyPr/>
          <a:lstStyle/>
          <a:p>
            <a:fld id="{4FAB73BC-B049-4115-A692-8D63A059BFB8}" type="slidenum">
              <a:rPr lang="en-US" smtClean="0">
                <a:solidFill>
                  <a:schemeClr val="tx1"/>
                </a:solidFill>
                <a:latin typeface="+mj-lt"/>
              </a:rPr>
              <a:pPr/>
              <a:t>13</a:t>
            </a:fld>
            <a:endParaRPr lang="en-US" dirty="0">
              <a:solidFill>
                <a:schemeClr val="tx1"/>
              </a:solidFill>
              <a:latin typeface="+mj-lt"/>
            </a:endParaRPr>
          </a:p>
        </p:txBody>
      </p:sp>
    </p:spTree>
    <p:extLst>
      <p:ext uri="{BB962C8B-B14F-4D97-AF65-F5344CB8AC3E}">
        <p14:creationId xmlns:p14="http://schemas.microsoft.com/office/powerpoint/2010/main" val="4168382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normAutofit/>
          </a:bodyPr>
          <a:lstStyle/>
          <a:p>
            <a:pPr algn="l"/>
            <a:r>
              <a:rPr lang="en-GB" sz="3600" b="1" dirty="0">
                <a:cs typeface="Times New Roman" pitchFamily="18" charset="0"/>
              </a:rPr>
              <a:t>II. </a:t>
            </a:r>
            <a:r>
              <a:rPr lang="en-GB" sz="3600" b="1" dirty="0" err="1">
                <a:cs typeface="Times New Roman" pitchFamily="18" charset="0"/>
              </a:rPr>
              <a:t>Contribución</a:t>
            </a:r>
            <a:endParaRPr lang="es-ES" sz="3600" b="1" dirty="0">
              <a:cs typeface="Times New Roman" pitchFamily="18" charset="0"/>
            </a:endParaRPr>
          </a:p>
        </p:txBody>
      </p:sp>
      <p:sp>
        <p:nvSpPr>
          <p:cNvPr id="9" name="8 Rectángulo"/>
          <p:cNvSpPr/>
          <p:nvPr/>
        </p:nvSpPr>
        <p:spPr>
          <a:xfrm>
            <a:off x="1175418" y="341193"/>
            <a:ext cx="2486250" cy="95534"/>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mj-lt"/>
            </a:endParaRPr>
          </a:p>
        </p:txBody>
      </p:sp>
      <p:sp>
        <p:nvSpPr>
          <p:cNvPr id="10" name="9 Rectángulo"/>
          <p:cNvSpPr/>
          <p:nvPr/>
        </p:nvSpPr>
        <p:spPr>
          <a:xfrm>
            <a:off x="3725837" y="337070"/>
            <a:ext cx="2486250" cy="95534"/>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mj-lt"/>
            </a:endParaRPr>
          </a:p>
        </p:txBody>
      </p:sp>
      <p:sp>
        <p:nvSpPr>
          <p:cNvPr id="11" name="10 Rectángulo"/>
          <p:cNvSpPr/>
          <p:nvPr/>
        </p:nvSpPr>
        <p:spPr>
          <a:xfrm>
            <a:off x="6278105" y="339345"/>
            <a:ext cx="2486250" cy="95534"/>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mj-lt"/>
            </a:endParaRPr>
          </a:p>
        </p:txBody>
      </p:sp>
      <p:sp>
        <p:nvSpPr>
          <p:cNvPr id="2" name="Marcador de número de diapositiva 1"/>
          <p:cNvSpPr>
            <a:spLocks noGrp="1"/>
          </p:cNvSpPr>
          <p:nvPr>
            <p:ph type="sldNum" sz="quarter" idx="12"/>
          </p:nvPr>
        </p:nvSpPr>
        <p:spPr/>
        <p:txBody>
          <a:bodyPr/>
          <a:lstStyle/>
          <a:p>
            <a:fld id="{4FAB73BC-B049-4115-A692-8D63A059BFB8}" type="slidenum">
              <a:rPr lang="en-US" smtClean="0">
                <a:solidFill>
                  <a:schemeClr val="tx1"/>
                </a:solidFill>
                <a:latin typeface="+mj-lt"/>
              </a:rPr>
              <a:pPr/>
              <a:t>14</a:t>
            </a:fld>
            <a:endParaRPr lang="en-US" dirty="0">
              <a:solidFill>
                <a:schemeClr val="tx1"/>
              </a:solidFill>
              <a:latin typeface="+mj-lt"/>
            </a:endParaRPr>
          </a:p>
        </p:txBody>
      </p:sp>
      <p:graphicFrame>
        <p:nvGraphicFramePr>
          <p:cNvPr id="16" name="Tabla 15"/>
          <p:cNvGraphicFramePr>
            <a:graphicFrameLocks noGrp="1"/>
          </p:cNvGraphicFramePr>
          <p:nvPr>
            <p:extLst>
              <p:ext uri="{D42A27DB-BD31-4B8C-83A1-F6EECF244321}">
                <p14:modId xmlns:p14="http://schemas.microsoft.com/office/powerpoint/2010/main" val="243554328"/>
              </p:ext>
            </p:extLst>
          </p:nvPr>
        </p:nvGraphicFramePr>
        <p:xfrm>
          <a:off x="6125207" y="2994161"/>
          <a:ext cx="940611" cy="853440"/>
        </p:xfrm>
        <a:graphic>
          <a:graphicData uri="http://schemas.openxmlformats.org/drawingml/2006/table">
            <a:tbl>
              <a:tblPr firstRow="1" bandRow="1">
                <a:tableStyleId>{2D5ABB26-0587-4C30-8999-92F81FD0307C}</a:tableStyleId>
              </a:tblPr>
              <a:tblGrid>
                <a:gridCol w="940611">
                  <a:extLst>
                    <a:ext uri="{9D8B030D-6E8A-4147-A177-3AD203B41FA5}">
                      <a16:colId xmlns:a16="http://schemas.microsoft.com/office/drawing/2014/main" val="20000"/>
                    </a:ext>
                  </a:extLst>
                </a:gridCol>
              </a:tblGrid>
              <a:tr h="144063">
                <a:tc>
                  <a:txBody>
                    <a:bodyPr/>
                    <a:lstStyle/>
                    <a:p>
                      <a:r>
                        <a:rPr lang="es-ES" sz="1100" dirty="0"/>
                        <a:t>Product</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41627">
                <a:tc>
                  <a:txBody>
                    <a:bodyPr/>
                    <a:lstStyle/>
                    <a:p>
                      <a:r>
                        <a:rPr lang="es-ES" sz="1100" dirty="0"/>
                        <a:t>IdProduct</a:t>
                      </a:r>
                    </a:p>
                    <a:p>
                      <a:r>
                        <a:rPr lang="es-ES" sz="1100" dirty="0"/>
                        <a:t>Product</a:t>
                      </a:r>
                    </a:p>
                    <a:p>
                      <a:r>
                        <a:rPr lang="es-ES" sz="1100" dirty="0"/>
                        <a:t>Price</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18" name="Tabla 17"/>
          <p:cNvGraphicFramePr>
            <a:graphicFrameLocks noGrp="1"/>
          </p:cNvGraphicFramePr>
          <p:nvPr>
            <p:extLst>
              <p:ext uri="{D42A27DB-BD31-4B8C-83A1-F6EECF244321}">
                <p14:modId xmlns:p14="http://schemas.microsoft.com/office/powerpoint/2010/main" val="2609744267"/>
              </p:ext>
            </p:extLst>
          </p:nvPr>
        </p:nvGraphicFramePr>
        <p:xfrm>
          <a:off x="7559692" y="2909712"/>
          <a:ext cx="1014292" cy="875250"/>
        </p:xfrm>
        <a:graphic>
          <a:graphicData uri="http://schemas.openxmlformats.org/drawingml/2006/table">
            <a:tbl>
              <a:tblPr firstRow="1" bandRow="1">
                <a:tableStyleId>{2D5ABB26-0587-4C30-8999-92F81FD0307C}</a:tableStyleId>
              </a:tblPr>
              <a:tblGrid>
                <a:gridCol w="1014292">
                  <a:extLst>
                    <a:ext uri="{9D8B030D-6E8A-4147-A177-3AD203B41FA5}">
                      <a16:colId xmlns:a16="http://schemas.microsoft.com/office/drawing/2014/main" val="20000"/>
                    </a:ext>
                  </a:extLst>
                </a:gridCol>
              </a:tblGrid>
              <a:tr h="214846">
                <a:tc>
                  <a:txBody>
                    <a:bodyPr/>
                    <a:lstStyle/>
                    <a:p>
                      <a:r>
                        <a:rPr lang="es-ES" sz="1100" dirty="0"/>
                        <a:t>Customer</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16170">
                <a:tc>
                  <a:txBody>
                    <a:bodyPr/>
                    <a:lstStyle/>
                    <a:p>
                      <a:r>
                        <a:rPr lang="es-ES" sz="1100" dirty="0"/>
                        <a:t>IdCustomer</a:t>
                      </a:r>
                    </a:p>
                    <a:p>
                      <a:r>
                        <a:rPr lang="es-ES" sz="1100" dirty="0"/>
                        <a:t>LastName</a:t>
                      </a:r>
                    </a:p>
                    <a:p>
                      <a:r>
                        <a:rPr lang="es-ES" sz="1100" dirty="0"/>
                        <a:t>FirstName</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17" name="Tabla 16"/>
          <p:cNvGraphicFramePr>
            <a:graphicFrameLocks noGrp="1"/>
          </p:cNvGraphicFramePr>
          <p:nvPr>
            <p:extLst>
              <p:ext uri="{D42A27DB-BD31-4B8C-83A1-F6EECF244321}">
                <p14:modId xmlns:p14="http://schemas.microsoft.com/office/powerpoint/2010/main" val="2249144118"/>
              </p:ext>
            </p:extLst>
          </p:nvPr>
        </p:nvGraphicFramePr>
        <p:xfrm>
          <a:off x="7888370" y="1355189"/>
          <a:ext cx="1130803" cy="1213174"/>
        </p:xfrm>
        <a:graphic>
          <a:graphicData uri="http://schemas.openxmlformats.org/drawingml/2006/table">
            <a:tbl>
              <a:tblPr firstRow="1" bandRow="1">
                <a:tableStyleId>{2D5ABB26-0587-4C30-8999-92F81FD0307C}</a:tableStyleId>
              </a:tblPr>
              <a:tblGrid>
                <a:gridCol w="1130803">
                  <a:extLst>
                    <a:ext uri="{9D8B030D-6E8A-4147-A177-3AD203B41FA5}">
                      <a16:colId xmlns:a16="http://schemas.microsoft.com/office/drawing/2014/main" val="20000"/>
                    </a:ext>
                  </a:extLst>
                </a:gridCol>
              </a:tblGrid>
              <a:tr h="229266">
                <a:tc>
                  <a:txBody>
                    <a:bodyPr/>
                    <a:lstStyle/>
                    <a:p>
                      <a:r>
                        <a:rPr lang="es-ES" sz="1100" dirty="0"/>
                        <a:t>Document</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54094">
                <a:tc>
                  <a:txBody>
                    <a:bodyPr/>
                    <a:lstStyle/>
                    <a:p>
                      <a:r>
                        <a:rPr lang="es-ES" sz="1100" dirty="0"/>
                        <a:t>IdDocument</a:t>
                      </a:r>
                    </a:p>
                    <a:p>
                      <a:r>
                        <a:rPr lang="es-ES" sz="1100" dirty="0"/>
                        <a:t>Date</a:t>
                      </a:r>
                    </a:p>
                    <a:p>
                      <a:r>
                        <a:rPr lang="es-ES" sz="1100" dirty="0"/>
                        <a:t>Price</a:t>
                      </a:r>
                    </a:p>
                    <a:p>
                      <a:r>
                        <a:rPr lang="es-ES" sz="1100" dirty="0"/>
                        <a:t>IdProduct</a:t>
                      </a:r>
                    </a:p>
                    <a:p>
                      <a:r>
                        <a:rPr lang="es-ES" sz="1100" dirty="0"/>
                        <a:t>IdCustomer</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cxnSp>
        <p:nvCxnSpPr>
          <p:cNvPr id="6" name="Conector recto 5"/>
          <p:cNvCxnSpPr/>
          <p:nvPr/>
        </p:nvCxnSpPr>
        <p:spPr>
          <a:xfrm>
            <a:off x="7964707" y="2575121"/>
            <a:ext cx="0" cy="3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4" name="Tabla 43"/>
          <p:cNvGraphicFramePr>
            <a:graphicFrameLocks noGrp="1"/>
          </p:cNvGraphicFramePr>
          <p:nvPr>
            <p:extLst>
              <p:ext uri="{D42A27DB-BD31-4B8C-83A1-F6EECF244321}">
                <p14:modId xmlns:p14="http://schemas.microsoft.com/office/powerpoint/2010/main" val="2515690489"/>
              </p:ext>
            </p:extLst>
          </p:nvPr>
        </p:nvGraphicFramePr>
        <p:xfrm>
          <a:off x="5976301" y="1686234"/>
          <a:ext cx="1199360" cy="914463"/>
        </p:xfrm>
        <a:graphic>
          <a:graphicData uri="http://schemas.openxmlformats.org/drawingml/2006/table">
            <a:tbl>
              <a:tblPr firstRow="1" bandRow="1">
                <a:tableStyleId>{2D5ABB26-0587-4C30-8999-92F81FD0307C}</a:tableStyleId>
              </a:tblPr>
              <a:tblGrid>
                <a:gridCol w="1199360">
                  <a:extLst>
                    <a:ext uri="{9D8B030D-6E8A-4147-A177-3AD203B41FA5}">
                      <a16:colId xmlns:a16="http://schemas.microsoft.com/office/drawing/2014/main" val="20000"/>
                    </a:ext>
                  </a:extLst>
                </a:gridCol>
              </a:tblGrid>
              <a:tr h="320103">
                <a:tc>
                  <a:txBody>
                    <a:bodyPr/>
                    <a:lstStyle/>
                    <a:p>
                      <a:r>
                        <a:rPr lang="es-ES" sz="1100" dirty="0"/>
                        <a:t>DocumentDetails</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93766">
                <a:tc>
                  <a:txBody>
                    <a:bodyPr/>
                    <a:lstStyle/>
                    <a:p>
                      <a:r>
                        <a:rPr lang="es-ES" sz="1100" dirty="0"/>
                        <a:t>IdDocument</a:t>
                      </a:r>
                    </a:p>
                    <a:p>
                      <a:r>
                        <a:rPr lang="es-ES" sz="1100" dirty="0"/>
                        <a:t>IdProduct</a:t>
                      </a:r>
                    </a:p>
                    <a:p>
                      <a:r>
                        <a:rPr lang="es-ES" sz="1100" dirty="0"/>
                        <a:t>Quantity</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cxnSp>
        <p:nvCxnSpPr>
          <p:cNvPr id="48" name="Conector recto 47"/>
          <p:cNvCxnSpPr/>
          <p:nvPr/>
        </p:nvCxnSpPr>
        <p:spPr>
          <a:xfrm>
            <a:off x="6446869" y="2620344"/>
            <a:ext cx="0" cy="3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CuadroTexto 42"/>
          <p:cNvSpPr txBox="1"/>
          <p:nvPr/>
        </p:nvSpPr>
        <p:spPr>
          <a:xfrm>
            <a:off x="5655530" y="3895717"/>
            <a:ext cx="3294172" cy="461665"/>
          </a:xfrm>
          <a:prstGeom prst="rect">
            <a:avLst/>
          </a:prstGeom>
          <a:noFill/>
        </p:spPr>
        <p:txBody>
          <a:bodyPr wrap="none" rtlCol="0">
            <a:spAutoFit/>
          </a:bodyPr>
          <a:lstStyle/>
          <a:p>
            <a:r>
              <a:rPr lang="es-ES" sz="2400" b="1" dirty="0">
                <a:latin typeface="+mj-lt"/>
                <a:cs typeface="Times New Roman" pitchFamily="18" charset="0"/>
              </a:rPr>
              <a:t>UML Diagrama de clases</a:t>
            </a:r>
          </a:p>
        </p:txBody>
      </p:sp>
      <p:sp>
        <p:nvSpPr>
          <p:cNvPr id="45" name="Rectángulo 44"/>
          <p:cNvSpPr/>
          <p:nvPr/>
        </p:nvSpPr>
        <p:spPr>
          <a:xfrm>
            <a:off x="6215282" y="4269896"/>
            <a:ext cx="2293833" cy="369332"/>
          </a:xfrm>
          <a:prstGeom prst="rect">
            <a:avLst/>
          </a:prstGeom>
        </p:spPr>
        <p:txBody>
          <a:bodyPr wrap="none">
            <a:spAutoFit/>
          </a:bodyPr>
          <a:lstStyle/>
          <a:p>
            <a:r>
              <a:rPr lang="es-ES" dirty="0">
                <a:latin typeface="+mj-lt"/>
                <a:cs typeface="Times New Roman" pitchFamily="18" charset="0"/>
              </a:rPr>
              <a:t>(Persistencia de datos)</a:t>
            </a:r>
          </a:p>
        </p:txBody>
      </p:sp>
      <p:pic>
        <p:nvPicPr>
          <p:cNvPr id="55" name="Imagen 4"/>
          <p:cNvPicPr>
            <a:picLocks noChangeAspect="1" noChangeArrowheads="1"/>
          </p:cNvPicPr>
          <p:nvPr/>
        </p:nvPicPr>
        <p:blipFill>
          <a:blip r:embed="rId3"/>
          <a:srcRect/>
          <a:stretch>
            <a:fillRect/>
          </a:stretch>
        </p:blipFill>
        <p:spPr bwMode="auto">
          <a:xfrm>
            <a:off x="771897" y="1908446"/>
            <a:ext cx="3269598" cy="165735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46" name="CuadroTexto 45"/>
          <p:cNvSpPr txBox="1"/>
          <p:nvPr/>
        </p:nvSpPr>
        <p:spPr>
          <a:xfrm>
            <a:off x="1175418" y="3624523"/>
            <a:ext cx="2056973" cy="461665"/>
          </a:xfrm>
          <a:prstGeom prst="rect">
            <a:avLst/>
          </a:prstGeom>
          <a:noFill/>
        </p:spPr>
        <p:txBody>
          <a:bodyPr wrap="none" rtlCol="0">
            <a:spAutoFit/>
          </a:bodyPr>
          <a:lstStyle/>
          <a:p>
            <a:r>
              <a:rPr lang="es-ES" sz="2400" b="1" dirty="0">
                <a:latin typeface="+mj-lt"/>
                <a:cs typeface="Times New Roman" pitchFamily="18" charset="0"/>
              </a:rPr>
              <a:t>Modelo BPMN</a:t>
            </a:r>
          </a:p>
        </p:txBody>
      </p:sp>
      <p:sp>
        <p:nvSpPr>
          <p:cNvPr id="53" name="Flecha izquierda y derecha 52"/>
          <p:cNvSpPr/>
          <p:nvPr/>
        </p:nvSpPr>
        <p:spPr>
          <a:xfrm>
            <a:off x="4356052" y="2517321"/>
            <a:ext cx="1140044" cy="613354"/>
          </a:xfrm>
          <a:prstGeom prst="lef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mj-lt"/>
            </a:endParaRPr>
          </a:p>
        </p:txBody>
      </p:sp>
      <p:sp>
        <p:nvSpPr>
          <p:cNvPr id="58" name="CuadroTexto 57"/>
          <p:cNvSpPr txBox="1"/>
          <p:nvPr/>
        </p:nvSpPr>
        <p:spPr>
          <a:xfrm>
            <a:off x="3910949" y="4549317"/>
            <a:ext cx="1668727" cy="400110"/>
          </a:xfrm>
          <a:prstGeom prst="rect">
            <a:avLst/>
          </a:prstGeom>
          <a:noFill/>
        </p:spPr>
        <p:txBody>
          <a:bodyPr wrap="none" rtlCol="0">
            <a:spAutoFit/>
          </a:bodyPr>
          <a:lstStyle/>
          <a:p>
            <a:r>
              <a:rPr lang="es-ES" sz="2000" b="1" i="1" dirty="0">
                <a:latin typeface="+mj-lt"/>
                <a:cs typeface="Times New Roman" pitchFamily="18" charset="0"/>
              </a:rPr>
              <a:t>Complemento</a:t>
            </a:r>
          </a:p>
        </p:txBody>
      </p:sp>
      <p:sp>
        <p:nvSpPr>
          <p:cNvPr id="37" name="36 Rectángulo"/>
          <p:cNvSpPr/>
          <p:nvPr/>
        </p:nvSpPr>
        <p:spPr>
          <a:xfrm>
            <a:off x="5808520" y="1270656"/>
            <a:ext cx="3347355" cy="2671948"/>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mj-lt"/>
            </a:endParaRPr>
          </a:p>
        </p:txBody>
      </p:sp>
      <p:cxnSp>
        <p:nvCxnSpPr>
          <p:cNvPr id="40" name="39 Conector recto"/>
          <p:cNvCxnSpPr/>
          <p:nvPr/>
        </p:nvCxnSpPr>
        <p:spPr>
          <a:xfrm>
            <a:off x="7209559" y="1972241"/>
            <a:ext cx="652565" cy="0"/>
          </a:xfrm>
          <a:prstGeom prst="line">
            <a:avLst/>
          </a:prstGeom>
        </p:spPr>
        <p:style>
          <a:lnRef idx="1">
            <a:schemeClr val="dk1"/>
          </a:lnRef>
          <a:fillRef idx="0">
            <a:schemeClr val="dk1"/>
          </a:fillRef>
          <a:effectRef idx="0">
            <a:schemeClr val="dk1"/>
          </a:effectRef>
          <a:fontRef idx="minor">
            <a:schemeClr val="tx1"/>
          </a:fontRef>
        </p:style>
      </p:cxnSp>
      <p:sp>
        <p:nvSpPr>
          <p:cNvPr id="54" name="53 CuadroTexto"/>
          <p:cNvSpPr txBox="1"/>
          <p:nvPr/>
        </p:nvSpPr>
        <p:spPr>
          <a:xfrm>
            <a:off x="7209559" y="1818352"/>
            <a:ext cx="288925" cy="307777"/>
          </a:xfrm>
          <a:prstGeom prst="rect">
            <a:avLst/>
          </a:prstGeom>
          <a:noFill/>
        </p:spPr>
        <p:txBody>
          <a:bodyPr wrap="square" rtlCol="0">
            <a:spAutoFit/>
          </a:bodyPr>
          <a:lstStyle/>
          <a:p>
            <a:r>
              <a:rPr lang="es-ES" sz="700" dirty="0">
                <a:latin typeface="+mj-lt"/>
              </a:rPr>
              <a:t>1..n</a:t>
            </a:r>
          </a:p>
        </p:txBody>
      </p:sp>
      <p:sp>
        <p:nvSpPr>
          <p:cNvPr id="56" name="55 CuadroTexto"/>
          <p:cNvSpPr txBox="1"/>
          <p:nvPr/>
        </p:nvSpPr>
        <p:spPr>
          <a:xfrm>
            <a:off x="7625556" y="1813160"/>
            <a:ext cx="288925" cy="307777"/>
          </a:xfrm>
          <a:prstGeom prst="rect">
            <a:avLst/>
          </a:prstGeom>
          <a:noFill/>
        </p:spPr>
        <p:txBody>
          <a:bodyPr wrap="square" rtlCol="0">
            <a:spAutoFit/>
          </a:bodyPr>
          <a:lstStyle/>
          <a:p>
            <a:r>
              <a:rPr lang="es-ES" sz="700" dirty="0">
                <a:latin typeface="+mj-lt"/>
              </a:rPr>
              <a:t>1..n</a:t>
            </a:r>
          </a:p>
        </p:txBody>
      </p:sp>
      <p:sp>
        <p:nvSpPr>
          <p:cNvPr id="57" name="56 CuadroTexto"/>
          <p:cNvSpPr txBox="1"/>
          <p:nvPr/>
        </p:nvSpPr>
        <p:spPr>
          <a:xfrm>
            <a:off x="6452331" y="2567444"/>
            <a:ext cx="288925" cy="307777"/>
          </a:xfrm>
          <a:prstGeom prst="rect">
            <a:avLst/>
          </a:prstGeom>
          <a:noFill/>
        </p:spPr>
        <p:txBody>
          <a:bodyPr wrap="square" rtlCol="0">
            <a:spAutoFit/>
          </a:bodyPr>
          <a:lstStyle/>
          <a:p>
            <a:r>
              <a:rPr lang="es-ES" sz="700" dirty="0">
                <a:latin typeface="+mj-lt"/>
              </a:rPr>
              <a:t>1..n</a:t>
            </a:r>
          </a:p>
        </p:txBody>
      </p:sp>
      <p:sp>
        <p:nvSpPr>
          <p:cNvPr id="59" name="58 CuadroTexto"/>
          <p:cNvSpPr txBox="1"/>
          <p:nvPr/>
        </p:nvSpPr>
        <p:spPr>
          <a:xfrm>
            <a:off x="6428581" y="2801189"/>
            <a:ext cx="288925" cy="200055"/>
          </a:xfrm>
          <a:prstGeom prst="rect">
            <a:avLst/>
          </a:prstGeom>
          <a:noFill/>
        </p:spPr>
        <p:txBody>
          <a:bodyPr wrap="square" rtlCol="0">
            <a:spAutoFit/>
          </a:bodyPr>
          <a:lstStyle/>
          <a:p>
            <a:r>
              <a:rPr lang="es-ES" sz="700" dirty="0">
                <a:latin typeface="+mj-lt"/>
              </a:rPr>
              <a:t>1</a:t>
            </a:r>
          </a:p>
        </p:txBody>
      </p:sp>
      <p:sp>
        <p:nvSpPr>
          <p:cNvPr id="60" name="59 CuadroTexto"/>
          <p:cNvSpPr txBox="1"/>
          <p:nvPr/>
        </p:nvSpPr>
        <p:spPr>
          <a:xfrm>
            <a:off x="7914481" y="2538549"/>
            <a:ext cx="288925" cy="307777"/>
          </a:xfrm>
          <a:prstGeom prst="rect">
            <a:avLst/>
          </a:prstGeom>
          <a:noFill/>
        </p:spPr>
        <p:txBody>
          <a:bodyPr wrap="square" rtlCol="0">
            <a:spAutoFit/>
          </a:bodyPr>
          <a:lstStyle/>
          <a:p>
            <a:r>
              <a:rPr lang="es-ES" sz="700" dirty="0">
                <a:latin typeface="+mj-lt"/>
              </a:rPr>
              <a:t>1..n</a:t>
            </a:r>
          </a:p>
        </p:txBody>
      </p:sp>
      <p:sp>
        <p:nvSpPr>
          <p:cNvPr id="61" name="60 CuadroTexto"/>
          <p:cNvSpPr txBox="1"/>
          <p:nvPr/>
        </p:nvSpPr>
        <p:spPr>
          <a:xfrm>
            <a:off x="7914482" y="2744289"/>
            <a:ext cx="233204" cy="200055"/>
          </a:xfrm>
          <a:prstGeom prst="rect">
            <a:avLst/>
          </a:prstGeom>
          <a:noFill/>
        </p:spPr>
        <p:txBody>
          <a:bodyPr wrap="square" rtlCol="0">
            <a:spAutoFit/>
          </a:bodyPr>
          <a:lstStyle/>
          <a:p>
            <a:r>
              <a:rPr lang="es-ES" sz="700" dirty="0">
                <a:latin typeface="+mj-lt"/>
              </a:rPr>
              <a:t>1</a:t>
            </a:r>
          </a:p>
        </p:txBody>
      </p:sp>
    </p:spTree>
    <p:extLst>
      <p:ext uri="{BB962C8B-B14F-4D97-AF65-F5344CB8AC3E}">
        <p14:creationId xmlns:p14="http://schemas.microsoft.com/office/powerpoint/2010/main" val="2506073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1224172" y="4843768"/>
            <a:ext cx="6197048" cy="1552349"/>
          </a:xfrm>
          <a:prstGeom prst="roundRect">
            <a:avLst/>
          </a:prstGeom>
          <a:solidFill>
            <a:schemeClr val="accent3">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mj-lt"/>
            </a:endParaRPr>
          </a:p>
        </p:txBody>
      </p:sp>
      <p:sp>
        <p:nvSpPr>
          <p:cNvPr id="8" name="7 Título"/>
          <p:cNvSpPr>
            <a:spLocks noGrp="1"/>
          </p:cNvSpPr>
          <p:nvPr>
            <p:ph type="title"/>
          </p:nvPr>
        </p:nvSpPr>
        <p:spPr/>
        <p:txBody>
          <a:bodyPr>
            <a:normAutofit/>
          </a:bodyPr>
          <a:lstStyle/>
          <a:p>
            <a:r>
              <a:rPr lang="en-GB" sz="3200" b="1" dirty="0" err="1">
                <a:cs typeface="Times New Roman" pitchFamily="18" charset="0"/>
              </a:rPr>
              <a:t>Contribución</a:t>
            </a:r>
            <a:endParaRPr lang="es-ES" sz="3200" b="1" dirty="0">
              <a:cs typeface="Times New Roman" pitchFamily="18" charset="0"/>
            </a:endParaRPr>
          </a:p>
        </p:txBody>
      </p:sp>
      <p:sp>
        <p:nvSpPr>
          <p:cNvPr id="9" name="8 Rectángulo"/>
          <p:cNvSpPr/>
          <p:nvPr/>
        </p:nvSpPr>
        <p:spPr>
          <a:xfrm>
            <a:off x="1175418" y="341193"/>
            <a:ext cx="2486250" cy="95534"/>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mj-lt"/>
            </a:endParaRPr>
          </a:p>
        </p:txBody>
      </p:sp>
      <p:sp>
        <p:nvSpPr>
          <p:cNvPr id="10" name="9 Rectángulo"/>
          <p:cNvSpPr/>
          <p:nvPr/>
        </p:nvSpPr>
        <p:spPr>
          <a:xfrm>
            <a:off x="3725837" y="337070"/>
            <a:ext cx="2486250" cy="95534"/>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mj-lt"/>
            </a:endParaRPr>
          </a:p>
        </p:txBody>
      </p:sp>
      <p:sp>
        <p:nvSpPr>
          <p:cNvPr id="11" name="10 Rectángulo"/>
          <p:cNvSpPr/>
          <p:nvPr/>
        </p:nvSpPr>
        <p:spPr>
          <a:xfrm>
            <a:off x="6278105" y="339345"/>
            <a:ext cx="2486250" cy="95534"/>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mj-lt"/>
            </a:endParaRPr>
          </a:p>
        </p:txBody>
      </p:sp>
      <p:sp>
        <p:nvSpPr>
          <p:cNvPr id="18" name="17 Flecha derecha"/>
          <p:cNvSpPr/>
          <p:nvPr/>
        </p:nvSpPr>
        <p:spPr>
          <a:xfrm rot="19444989">
            <a:off x="1525100" y="3570567"/>
            <a:ext cx="707571" cy="870857"/>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mj-lt"/>
            </a:endParaRPr>
          </a:p>
        </p:txBody>
      </p:sp>
      <p:sp>
        <p:nvSpPr>
          <p:cNvPr id="19" name="18 Flecha derecha"/>
          <p:cNvSpPr/>
          <p:nvPr/>
        </p:nvSpPr>
        <p:spPr>
          <a:xfrm rot="12817028">
            <a:off x="5508818" y="3572265"/>
            <a:ext cx="707571" cy="870857"/>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mj-lt"/>
            </a:endParaRPr>
          </a:p>
        </p:txBody>
      </p:sp>
      <p:sp>
        <p:nvSpPr>
          <p:cNvPr id="20" name="19 Flecha derecha"/>
          <p:cNvSpPr/>
          <p:nvPr/>
        </p:nvSpPr>
        <p:spPr>
          <a:xfrm rot="16200000">
            <a:off x="3713378" y="3728774"/>
            <a:ext cx="870857" cy="707571"/>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mj-lt"/>
            </a:endParaRPr>
          </a:p>
        </p:txBody>
      </p:sp>
      <p:sp>
        <p:nvSpPr>
          <p:cNvPr id="2052" name="AutoShape 4" descr="Resultado de imagen de lupa"/>
          <p:cNvSpPr>
            <a:spLocks noChangeAspect="1" noChangeArrowheads="1"/>
          </p:cNvSpPr>
          <p:nvPr/>
        </p:nvSpPr>
        <p:spPr bwMode="auto">
          <a:xfrm>
            <a:off x="0" y="-136525"/>
            <a:ext cx="247650" cy="304800"/>
          </a:xfrm>
          <a:prstGeom prst="rect">
            <a:avLst/>
          </a:prstGeom>
          <a:noFill/>
        </p:spPr>
        <p:txBody>
          <a:bodyPr vert="horz" wrap="square" lIns="91440" tIns="45720" rIns="91440" bIns="45720" numCol="1" anchor="t" anchorCtr="0" compatLnSpc="1">
            <a:prstTxWarp prst="textNoShape">
              <a:avLst/>
            </a:prstTxWarp>
          </a:bodyPr>
          <a:lstStyle/>
          <a:p>
            <a:endParaRPr lang="es-ES">
              <a:latin typeface="+mj-lt"/>
            </a:endParaRPr>
          </a:p>
        </p:txBody>
      </p:sp>
      <p:sp>
        <p:nvSpPr>
          <p:cNvPr id="2054" name="AutoShape 6" descr="Resultado de imagen de lupa"/>
          <p:cNvSpPr>
            <a:spLocks noChangeAspect="1" noChangeArrowheads="1"/>
          </p:cNvSpPr>
          <p:nvPr/>
        </p:nvSpPr>
        <p:spPr bwMode="auto">
          <a:xfrm>
            <a:off x="0" y="-136525"/>
            <a:ext cx="247650" cy="304800"/>
          </a:xfrm>
          <a:prstGeom prst="rect">
            <a:avLst/>
          </a:prstGeom>
          <a:noFill/>
        </p:spPr>
        <p:txBody>
          <a:bodyPr vert="horz" wrap="square" lIns="91440" tIns="45720" rIns="91440" bIns="45720" numCol="1" anchor="t" anchorCtr="0" compatLnSpc="1">
            <a:prstTxWarp prst="textNoShape">
              <a:avLst/>
            </a:prstTxWarp>
          </a:bodyPr>
          <a:lstStyle/>
          <a:p>
            <a:endParaRPr lang="es-ES">
              <a:latin typeface="+mj-lt"/>
            </a:endParaRPr>
          </a:p>
        </p:txBody>
      </p:sp>
      <p:sp>
        <p:nvSpPr>
          <p:cNvPr id="2" name="Marcador de número de diapositiva 1"/>
          <p:cNvSpPr>
            <a:spLocks noGrp="1"/>
          </p:cNvSpPr>
          <p:nvPr>
            <p:ph type="sldNum" sz="quarter" idx="12"/>
          </p:nvPr>
        </p:nvSpPr>
        <p:spPr/>
        <p:txBody>
          <a:bodyPr/>
          <a:lstStyle/>
          <a:p>
            <a:fld id="{4FAB73BC-B049-4115-A692-8D63A059BFB8}" type="slidenum">
              <a:rPr lang="en-US" smtClean="0">
                <a:solidFill>
                  <a:schemeClr val="tx1"/>
                </a:solidFill>
                <a:latin typeface="+mj-lt"/>
              </a:rPr>
              <a:pPr/>
              <a:t>15</a:t>
            </a:fld>
            <a:endParaRPr lang="en-US" dirty="0">
              <a:solidFill>
                <a:schemeClr val="tx1"/>
              </a:solidFill>
              <a:latin typeface="+mj-lt"/>
            </a:endParaRPr>
          </a:p>
        </p:txBody>
      </p:sp>
      <p:sp>
        <p:nvSpPr>
          <p:cNvPr id="23" name="22 Rectángulo"/>
          <p:cNvSpPr/>
          <p:nvPr/>
        </p:nvSpPr>
        <p:spPr>
          <a:xfrm>
            <a:off x="4997397" y="5046997"/>
            <a:ext cx="2101903" cy="400110"/>
          </a:xfrm>
          <a:prstGeom prst="rect">
            <a:avLst/>
          </a:prstGeom>
        </p:spPr>
        <p:txBody>
          <a:bodyPr wrap="square">
            <a:spAutoFit/>
          </a:bodyPr>
          <a:lstStyle/>
          <a:p>
            <a:pPr>
              <a:buFont typeface="Wingdings" pitchFamily="2" charset="2"/>
              <a:buChar char="ü"/>
            </a:pPr>
            <a:r>
              <a:rPr lang="en-US" sz="2000" b="1" dirty="0" err="1">
                <a:latin typeface="+mj-lt"/>
                <a:cs typeface="Times New Roman" pitchFamily="18" charset="0"/>
              </a:rPr>
              <a:t>Estereotipos</a:t>
            </a:r>
            <a:endParaRPr lang="es-ES" sz="2000" b="1" dirty="0">
              <a:latin typeface="+mj-lt"/>
              <a:cs typeface="Times New Roman" pitchFamily="18" charset="0"/>
            </a:endParaRPr>
          </a:p>
        </p:txBody>
      </p:sp>
      <p:sp>
        <p:nvSpPr>
          <p:cNvPr id="25" name="24 Rectángulo"/>
          <p:cNvSpPr/>
          <p:nvPr/>
        </p:nvSpPr>
        <p:spPr>
          <a:xfrm>
            <a:off x="1478774" y="5764062"/>
            <a:ext cx="2317366" cy="400110"/>
          </a:xfrm>
          <a:prstGeom prst="rect">
            <a:avLst/>
          </a:prstGeom>
        </p:spPr>
        <p:txBody>
          <a:bodyPr wrap="none">
            <a:spAutoFit/>
          </a:bodyPr>
          <a:lstStyle/>
          <a:p>
            <a:pPr marL="457200" indent="-457200">
              <a:buFont typeface="Wingdings" pitchFamily="2" charset="2"/>
              <a:buChar char="ü"/>
            </a:pPr>
            <a:r>
              <a:rPr lang="en-US" sz="2000" b="1" dirty="0" err="1">
                <a:latin typeface="+mj-lt"/>
                <a:cs typeface="Times New Roman" pitchFamily="18" charset="0"/>
              </a:rPr>
              <a:t>Patrones</a:t>
            </a:r>
            <a:r>
              <a:rPr lang="en-US" sz="2000" b="1" dirty="0">
                <a:latin typeface="+mj-lt"/>
                <a:cs typeface="Times New Roman" pitchFamily="18" charset="0"/>
              </a:rPr>
              <a:t> BPMN</a:t>
            </a:r>
          </a:p>
        </p:txBody>
      </p:sp>
      <p:sp>
        <p:nvSpPr>
          <p:cNvPr id="26" name="25 Rectángulo"/>
          <p:cNvSpPr/>
          <p:nvPr/>
        </p:nvSpPr>
        <p:spPr>
          <a:xfrm>
            <a:off x="4810829" y="5721557"/>
            <a:ext cx="2088777" cy="400110"/>
          </a:xfrm>
          <a:prstGeom prst="rect">
            <a:avLst/>
          </a:prstGeom>
        </p:spPr>
        <p:txBody>
          <a:bodyPr wrap="none">
            <a:spAutoFit/>
          </a:bodyPr>
          <a:lstStyle/>
          <a:p>
            <a:pPr>
              <a:buFont typeface="Wingdings" pitchFamily="2" charset="2"/>
              <a:buChar char="ü"/>
            </a:pPr>
            <a:r>
              <a:rPr lang="en-US" sz="2000" b="1" dirty="0" err="1">
                <a:latin typeface="+mj-lt"/>
                <a:cs typeface="Times New Roman" pitchFamily="18" charset="0"/>
              </a:rPr>
              <a:t>Reglas</a:t>
            </a:r>
            <a:r>
              <a:rPr lang="en-US" sz="2000" b="1" dirty="0">
                <a:latin typeface="+mj-lt"/>
                <a:cs typeface="Times New Roman" pitchFamily="18" charset="0"/>
              </a:rPr>
              <a:t> </a:t>
            </a:r>
            <a:r>
              <a:rPr lang="en-US" sz="2000" b="1" dirty="0" err="1">
                <a:latin typeface="+mj-lt"/>
                <a:cs typeface="Times New Roman" pitchFamily="18" charset="0"/>
              </a:rPr>
              <a:t>comunes</a:t>
            </a:r>
            <a:endParaRPr lang="en-US" sz="2000" b="1" dirty="0">
              <a:latin typeface="+mj-lt"/>
              <a:cs typeface="Times New Roman" pitchFamily="18" charset="0"/>
            </a:endParaRPr>
          </a:p>
        </p:txBody>
      </p:sp>
      <p:pic>
        <p:nvPicPr>
          <p:cNvPr id="29" name="28 Imagen"/>
          <p:cNvPicPr/>
          <p:nvPr/>
        </p:nvPicPr>
        <p:blipFill rotWithShape="1">
          <a:blip r:embed="rId3"/>
          <a:srcRect t="10904"/>
          <a:stretch/>
        </p:blipFill>
        <p:spPr>
          <a:xfrm>
            <a:off x="1710972" y="1362697"/>
            <a:ext cx="4168098" cy="2083124"/>
          </a:xfrm>
          <a:prstGeom prst="rect">
            <a:avLst/>
          </a:prstGeom>
        </p:spPr>
      </p:pic>
      <p:sp>
        <p:nvSpPr>
          <p:cNvPr id="27" name="26 CuadroTexto"/>
          <p:cNvSpPr txBox="1"/>
          <p:nvPr/>
        </p:nvSpPr>
        <p:spPr>
          <a:xfrm>
            <a:off x="6170735" y="1826819"/>
            <a:ext cx="2948300" cy="1015663"/>
          </a:xfrm>
          <a:prstGeom prst="rect">
            <a:avLst/>
          </a:prstGeom>
          <a:noFill/>
        </p:spPr>
        <p:txBody>
          <a:bodyPr wrap="square" rtlCol="0">
            <a:spAutoFit/>
          </a:bodyPr>
          <a:lstStyle/>
          <a:p>
            <a:pPr algn="ctr"/>
            <a:r>
              <a:rPr lang="en-US" sz="2000" b="1" i="1" dirty="0">
                <a:latin typeface="+mj-lt"/>
              </a:rPr>
              <a:t>“</a:t>
            </a:r>
            <a:r>
              <a:rPr lang="en-US" sz="2000" b="1" i="1" dirty="0" err="1">
                <a:latin typeface="+mj-lt"/>
              </a:rPr>
              <a:t>Método</a:t>
            </a:r>
            <a:r>
              <a:rPr lang="en-US" sz="2000" b="1" i="1" dirty="0">
                <a:latin typeface="+mj-lt"/>
              </a:rPr>
              <a:t> </a:t>
            </a:r>
            <a:r>
              <a:rPr lang="en-US" sz="2000" b="1" i="1" dirty="0" err="1">
                <a:latin typeface="+mj-lt"/>
              </a:rPr>
              <a:t>para</a:t>
            </a:r>
            <a:r>
              <a:rPr lang="en-US" sz="2000" b="1" i="1" dirty="0">
                <a:latin typeface="+mj-lt"/>
              </a:rPr>
              <a:t> </a:t>
            </a:r>
            <a:r>
              <a:rPr lang="en-US" sz="2000" b="1" i="1" dirty="0" err="1">
                <a:latin typeface="+mj-lt"/>
              </a:rPr>
              <a:t>generar</a:t>
            </a:r>
            <a:r>
              <a:rPr lang="en-US" sz="2000" b="1" i="1" dirty="0">
                <a:latin typeface="+mj-lt"/>
              </a:rPr>
              <a:t> GUIs a </a:t>
            </a:r>
            <a:r>
              <a:rPr lang="en-US" sz="2000" b="1" i="1" dirty="0" err="1">
                <a:latin typeface="+mj-lt"/>
              </a:rPr>
              <a:t>partir</a:t>
            </a:r>
            <a:r>
              <a:rPr lang="en-US" sz="2000" b="1" i="1" dirty="0">
                <a:latin typeface="+mj-lt"/>
              </a:rPr>
              <a:t> de </a:t>
            </a:r>
            <a:r>
              <a:rPr lang="en-US" sz="2000" b="1" i="1" dirty="0" err="1">
                <a:latin typeface="+mj-lt"/>
              </a:rPr>
              <a:t>modelos</a:t>
            </a:r>
            <a:r>
              <a:rPr lang="en-US" sz="2000" b="1" i="1" dirty="0">
                <a:latin typeface="+mj-lt"/>
              </a:rPr>
              <a:t> BPMN”</a:t>
            </a:r>
          </a:p>
        </p:txBody>
      </p:sp>
      <p:sp>
        <p:nvSpPr>
          <p:cNvPr id="28" name="27 Rectángulo"/>
          <p:cNvSpPr/>
          <p:nvPr/>
        </p:nvSpPr>
        <p:spPr>
          <a:xfrm>
            <a:off x="1683089" y="4939639"/>
            <a:ext cx="2420471" cy="400110"/>
          </a:xfrm>
          <a:prstGeom prst="rect">
            <a:avLst/>
          </a:prstGeom>
        </p:spPr>
        <p:txBody>
          <a:bodyPr wrap="none">
            <a:spAutoFit/>
          </a:bodyPr>
          <a:lstStyle/>
          <a:p>
            <a:pPr marL="457200" indent="-457200">
              <a:buFont typeface="Wingdings" pitchFamily="2" charset="2"/>
              <a:buChar char="ü"/>
            </a:pPr>
            <a:r>
              <a:rPr lang="en-US" sz="2000" b="1" dirty="0" err="1">
                <a:latin typeface="+mj-lt"/>
                <a:cs typeface="Times New Roman" pitchFamily="18" charset="0"/>
              </a:rPr>
              <a:t>Proyectos</a:t>
            </a:r>
            <a:r>
              <a:rPr lang="en-US" sz="2000" b="1" dirty="0">
                <a:latin typeface="+mj-lt"/>
                <a:cs typeface="Times New Roman" pitchFamily="18" charset="0"/>
              </a:rPr>
              <a:t> BPMN</a:t>
            </a:r>
          </a:p>
        </p:txBody>
      </p:sp>
    </p:spTree>
    <p:extLst>
      <p:ext uri="{BB962C8B-B14F-4D97-AF65-F5344CB8AC3E}">
        <p14:creationId xmlns:p14="http://schemas.microsoft.com/office/powerpoint/2010/main" val="1711297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a:bodyPr>
          <a:lstStyle/>
          <a:p>
            <a:r>
              <a:rPr lang="en-US" sz="3600" b="1" dirty="0">
                <a:cs typeface="Times New Roman" pitchFamily="18" charset="0"/>
              </a:rPr>
              <a:t>Estado del Arte</a:t>
            </a:r>
            <a:endParaRPr lang="es-ES" sz="3600" b="1" dirty="0">
              <a:cs typeface="Times New Roman" pitchFamily="18" charset="0"/>
            </a:endParaRPr>
          </a:p>
        </p:txBody>
      </p:sp>
      <p:sp>
        <p:nvSpPr>
          <p:cNvPr id="2" name="Marcador de número de diapositiva 1"/>
          <p:cNvSpPr>
            <a:spLocks noGrp="1"/>
          </p:cNvSpPr>
          <p:nvPr>
            <p:ph type="sldNum" sz="quarter" idx="12"/>
          </p:nvPr>
        </p:nvSpPr>
        <p:spPr/>
        <p:txBody>
          <a:bodyPr/>
          <a:lstStyle/>
          <a:p>
            <a:fld id="{4FAB73BC-B049-4115-A692-8D63A059BFB8}" type="slidenum">
              <a:rPr lang="en-US" smtClean="0">
                <a:solidFill>
                  <a:schemeClr val="tx1"/>
                </a:solidFill>
                <a:latin typeface="+mj-lt"/>
              </a:rPr>
              <a:pPr/>
              <a:t>16</a:t>
            </a:fld>
            <a:endParaRPr lang="en-US" dirty="0">
              <a:solidFill>
                <a:schemeClr val="tx1"/>
              </a:solidFill>
              <a:latin typeface="+mj-lt"/>
            </a:endParaRPr>
          </a:p>
        </p:txBody>
      </p:sp>
      <p:sp>
        <p:nvSpPr>
          <p:cNvPr id="8" name="7 Rectángulo"/>
          <p:cNvSpPr/>
          <p:nvPr/>
        </p:nvSpPr>
        <p:spPr>
          <a:xfrm>
            <a:off x="1233625" y="2373210"/>
            <a:ext cx="7596743" cy="677108"/>
          </a:xfrm>
          <a:prstGeom prst="rect">
            <a:avLst/>
          </a:prstGeom>
        </p:spPr>
        <p:txBody>
          <a:bodyPr wrap="square">
            <a:spAutoFit/>
          </a:bodyPr>
          <a:lstStyle/>
          <a:p>
            <a:pPr algn="just"/>
            <a:r>
              <a:rPr lang="en-US" sz="2000" b="1" dirty="0">
                <a:latin typeface="+mj-lt"/>
                <a:cs typeface="Times New Roman" pitchFamily="18" charset="0"/>
              </a:rPr>
              <a:t>Chun </a:t>
            </a:r>
            <a:r>
              <a:rPr lang="en-US" sz="2000" b="1" dirty="0" err="1">
                <a:latin typeface="+mj-lt"/>
                <a:cs typeface="Times New Roman" pitchFamily="18" charset="0"/>
              </a:rPr>
              <a:t>Ouyang</a:t>
            </a:r>
            <a:r>
              <a:rPr lang="en-US" sz="2000" b="1" dirty="0">
                <a:latin typeface="+mj-lt"/>
                <a:cs typeface="Times New Roman" pitchFamily="18" charset="0"/>
              </a:rPr>
              <a:t> et al., </a:t>
            </a:r>
            <a:r>
              <a:rPr lang="en-US" sz="1600" dirty="0">
                <a:latin typeface="+mj-lt"/>
                <a:cs typeface="Times New Roman" pitchFamily="18" charset="0"/>
              </a:rPr>
              <a:t>define </a:t>
            </a:r>
            <a:r>
              <a:rPr lang="es-ES" dirty="0">
                <a:latin typeface="+mj-lt"/>
                <a:cs typeface="Times New Roman" pitchFamily="18" charset="0"/>
              </a:rPr>
              <a:t>reglas de transformación entre los modelos BPMN y las definiciones BPEL. </a:t>
            </a:r>
            <a:endParaRPr lang="es-ES" sz="1600" dirty="0">
              <a:latin typeface="+mj-lt"/>
              <a:cs typeface="Times New Roman" pitchFamily="18" charset="0"/>
            </a:endParaRPr>
          </a:p>
        </p:txBody>
      </p:sp>
      <p:sp>
        <p:nvSpPr>
          <p:cNvPr id="10" name="9 Rectángulo"/>
          <p:cNvSpPr/>
          <p:nvPr/>
        </p:nvSpPr>
        <p:spPr>
          <a:xfrm>
            <a:off x="1228919" y="3207179"/>
            <a:ext cx="7593527" cy="677108"/>
          </a:xfrm>
          <a:prstGeom prst="rect">
            <a:avLst/>
          </a:prstGeom>
        </p:spPr>
        <p:txBody>
          <a:bodyPr wrap="square">
            <a:spAutoFit/>
          </a:bodyPr>
          <a:lstStyle/>
          <a:p>
            <a:pPr algn="just"/>
            <a:r>
              <a:rPr lang="en-US" sz="2000" b="1" dirty="0">
                <a:latin typeface="+mj-lt"/>
                <a:cs typeface="Times New Roman" pitchFamily="18" charset="0"/>
              </a:rPr>
              <a:t>Javier Gonzales et al., </a:t>
            </a:r>
            <a:r>
              <a:rPr lang="en-US" sz="1600" dirty="0">
                <a:latin typeface="+mj-lt"/>
                <a:cs typeface="Times New Roman" pitchFamily="18" charset="0"/>
              </a:rPr>
              <a:t>define </a:t>
            </a:r>
            <a:r>
              <a:rPr lang="es-ES" dirty="0">
                <a:latin typeface="+mj-lt"/>
                <a:cs typeface="Times New Roman" pitchFamily="18" charset="0"/>
              </a:rPr>
              <a:t>un enfoque para transformar los modelos BPMN a artefactos de software.</a:t>
            </a:r>
            <a:endParaRPr lang="es-ES" sz="1600" dirty="0">
              <a:latin typeface="+mj-lt"/>
              <a:cs typeface="Times New Roman" pitchFamily="18" charset="0"/>
            </a:endParaRPr>
          </a:p>
        </p:txBody>
      </p:sp>
      <p:sp>
        <p:nvSpPr>
          <p:cNvPr id="11" name="10 Rectángulo"/>
          <p:cNvSpPr/>
          <p:nvPr/>
        </p:nvSpPr>
        <p:spPr>
          <a:xfrm>
            <a:off x="1233626" y="1300962"/>
            <a:ext cx="7596743" cy="954107"/>
          </a:xfrm>
          <a:prstGeom prst="rect">
            <a:avLst/>
          </a:prstGeom>
        </p:spPr>
        <p:txBody>
          <a:bodyPr wrap="square">
            <a:spAutoFit/>
          </a:bodyPr>
          <a:lstStyle/>
          <a:p>
            <a:pPr algn="just"/>
            <a:r>
              <a:rPr lang="en-US" sz="2000" b="1" dirty="0">
                <a:latin typeface="+mj-lt"/>
                <a:cs typeface="Times New Roman" pitchFamily="18" charset="0"/>
              </a:rPr>
              <a:t>Marco </a:t>
            </a:r>
            <a:r>
              <a:rPr lang="en-US" sz="2000" b="1" dirty="0" err="1">
                <a:latin typeface="+mj-lt"/>
                <a:cs typeface="Times New Roman" pitchFamily="18" charset="0"/>
              </a:rPr>
              <a:t>Brambilla</a:t>
            </a:r>
            <a:r>
              <a:rPr lang="en-US" sz="2000" b="1" dirty="0">
                <a:latin typeface="+mj-lt"/>
                <a:cs typeface="Times New Roman" pitchFamily="18" charset="0"/>
              </a:rPr>
              <a:t> et al., </a:t>
            </a:r>
            <a:r>
              <a:rPr lang="en-US" dirty="0">
                <a:latin typeface="+mj-lt"/>
                <a:cs typeface="Times New Roman" pitchFamily="18" charset="0"/>
              </a:rPr>
              <a:t>define un modelado de procesos en aplicaciones web. </a:t>
            </a:r>
            <a:r>
              <a:rPr lang="en-US" dirty="0" err="1">
                <a:latin typeface="+mj-lt"/>
                <a:cs typeface="Times New Roman" pitchFamily="18" charset="0"/>
              </a:rPr>
              <a:t>Herramienta</a:t>
            </a:r>
            <a:r>
              <a:rPr lang="en-US" dirty="0">
                <a:latin typeface="+mj-lt"/>
                <a:cs typeface="Times New Roman" pitchFamily="18" charset="0"/>
              </a:rPr>
              <a:t> </a:t>
            </a:r>
            <a:r>
              <a:rPr lang="en-US" dirty="0" err="1">
                <a:latin typeface="+mj-lt"/>
                <a:cs typeface="Times New Roman" pitchFamily="18" charset="0"/>
              </a:rPr>
              <a:t>WebRatio</a:t>
            </a:r>
            <a:r>
              <a:rPr lang="en-US" dirty="0">
                <a:latin typeface="+mj-lt"/>
                <a:cs typeface="Times New Roman" pitchFamily="18" charset="0"/>
              </a:rPr>
              <a:t>, </a:t>
            </a:r>
            <a:r>
              <a:rPr lang="en-US" dirty="0" err="1">
                <a:latin typeface="+mj-lt"/>
                <a:cs typeface="Times New Roman" pitchFamily="18" charset="0"/>
              </a:rPr>
              <a:t>que</a:t>
            </a:r>
            <a:r>
              <a:rPr lang="en-US" dirty="0">
                <a:latin typeface="+mj-lt"/>
                <a:cs typeface="Times New Roman" pitchFamily="18" charset="0"/>
              </a:rPr>
              <a:t> </a:t>
            </a:r>
            <a:r>
              <a:rPr lang="en-US" dirty="0" err="1">
                <a:latin typeface="+mj-lt"/>
                <a:cs typeface="Times New Roman" pitchFamily="18" charset="0"/>
              </a:rPr>
              <a:t>cuenta</a:t>
            </a:r>
            <a:r>
              <a:rPr lang="en-US" dirty="0">
                <a:latin typeface="+mj-lt"/>
                <a:cs typeface="Times New Roman" pitchFamily="18" charset="0"/>
              </a:rPr>
              <a:t> con un </a:t>
            </a:r>
            <a:r>
              <a:rPr lang="en-US" dirty="0" err="1">
                <a:latin typeface="+mj-lt"/>
                <a:cs typeface="Times New Roman" pitchFamily="18" charset="0"/>
              </a:rPr>
              <a:t>lenguaje</a:t>
            </a:r>
            <a:r>
              <a:rPr lang="en-US" dirty="0">
                <a:latin typeface="+mj-lt"/>
                <a:cs typeface="Times New Roman" pitchFamily="18" charset="0"/>
              </a:rPr>
              <a:t> de modelado WebML.</a:t>
            </a:r>
            <a:endParaRPr lang="es-ES" dirty="0">
              <a:latin typeface="+mj-lt"/>
              <a:cs typeface="Times New Roman" pitchFamily="18" charset="0"/>
            </a:endParaRPr>
          </a:p>
        </p:txBody>
      </p:sp>
      <p:sp>
        <p:nvSpPr>
          <p:cNvPr id="3" name="2 Rectángulo"/>
          <p:cNvSpPr/>
          <p:nvPr/>
        </p:nvSpPr>
        <p:spPr>
          <a:xfrm>
            <a:off x="1246274" y="4074300"/>
            <a:ext cx="7692771" cy="677108"/>
          </a:xfrm>
          <a:prstGeom prst="rect">
            <a:avLst/>
          </a:prstGeom>
        </p:spPr>
        <p:txBody>
          <a:bodyPr wrap="square">
            <a:spAutoFit/>
          </a:bodyPr>
          <a:lstStyle/>
          <a:p>
            <a:pPr algn="just"/>
            <a:r>
              <a:rPr lang="es-ES" sz="2000" b="1" dirty="0" err="1">
                <a:latin typeface="+mj-lt"/>
                <a:cs typeface="Times New Roman" pitchFamily="18" charset="0"/>
              </a:rPr>
              <a:t>Abouzid</a:t>
            </a:r>
            <a:r>
              <a:rPr lang="es-ES" sz="2000" b="1" dirty="0">
                <a:latin typeface="+mj-lt"/>
                <a:cs typeface="Times New Roman" pitchFamily="18" charset="0"/>
              </a:rPr>
              <a:t> et al.,  </a:t>
            </a:r>
            <a:r>
              <a:rPr lang="es-ES" dirty="0">
                <a:latin typeface="+mj-lt"/>
                <a:cs typeface="Times New Roman" pitchFamily="18" charset="0"/>
              </a:rPr>
              <a:t>define un conjunto de extensiones BPMN que representan algunos conceptos para mejorar el proceso empresarial.</a:t>
            </a:r>
            <a:endParaRPr lang="en-US" dirty="0">
              <a:latin typeface="+mj-lt"/>
              <a:cs typeface="Times New Roman" pitchFamily="18" charset="0"/>
            </a:endParaRPr>
          </a:p>
        </p:txBody>
      </p:sp>
      <p:sp>
        <p:nvSpPr>
          <p:cNvPr id="9" name="8 Rectángulo"/>
          <p:cNvSpPr/>
          <p:nvPr/>
        </p:nvSpPr>
        <p:spPr>
          <a:xfrm>
            <a:off x="1260451" y="4949511"/>
            <a:ext cx="7678594" cy="954107"/>
          </a:xfrm>
          <a:prstGeom prst="rect">
            <a:avLst/>
          </a:prstGeom>
        </p:spPr>
        <p:txBody>
          <a:bodyPr wrap="square">
            <a:spAutoFit/>
          </a:bodyPr>
          <a:lstStyle/>
          <a:p>
            <a:pPr algn="just"/>
            <a:r>
              <a:rPr lang="es-ES" sz="2000" b="1" dirty="0">
                <a:latin typeface="+mj-lt"/>
                <a:cs typeface="Times New Roman" pitchFamily="18" charset="0"/>
              </a:rPr>
              <a:t>Rodríguez et al., </a:t>
            </a:r>
            <a:r>
              <a:rPr lang="es-ES" dirty="0">
                <a:latin typeface="+mj-lt"/>
                <a:cs typeface="Times New Roman" pitchFamily="18" charset="0"/>
              </a:rPr>
              <a:t>define una extensión BPMN para incorporar requisitos de seguridad en los diagramas de procesos de negocio desde la perspectiva de analista de negocios.</a:t>
            </a:r>
            <a:endParaRPr lang="en-US" dirty="0">
              <a:latin typeface="+mj-lt"/>
              <a:cs typeface="Times New Roman" pitchFamily="18" charset="0"/>
            </a:endParaRPr>
          </a:p>
        </p:txBody>
      </p:sp>
      <p:sp>
        <p:nvSpPr>
          <p:cNvPr id="12" name="11 Rectángulo"/>
          <p:cNvSpPr/>
          <p:nvPr/>
        </p:nvSpPr>
        <p:spPr>
          <a:xfrm>
            <a:off x="1260451" y="6124687"/>
            <a:ext cx="3178242" cy="338554"/>
          </a:xfrm>
          <a:prstGeom prst="rect">
            <a:avLst/>
          </a:prstGeom>
        </p:spPr>
        <p:txBody>
          <a:bodyPr wrap="none">
            <a:spAutoFit/>
          </a:bodyPr>
          <a:lstStyle/>
          <a:p>
            <a:r>
              <a:rPr lang="es-ES" sz="1600" b="1" dirty="0">
                <a:latin typeface="+mj-lt"/>
                <a:cs typeface="Times New Roman" pitchFamily="18" charset="0"/>
              </a:rPr>
              <a:t>(</a:t>
            </a:r>
            <a:r>
              <a:rPr lang="es-ES" sz="1600" b="1" dirty="0" err="1">
                <a:latin typeface="+mj-lt"/>
                <a:cs typeface="Times New Roman" pitchFamily="18" charset="0"/>
              </a:rPr>
              <a:t>Stroppi</a:t>
            </a:r>
            <a:r>
              <a:rPr lang="es-ES" sz="1600" b="1" dirty="0">
                <a:latin typeface="+mj-lt"/>
                <a:cs typeface="Times New Roman" pitchFamily="18" charset="0"/>
              </a:rPr>
              <a:t>, </a:t>
            </a:r>
            <a:r>
              <a:rPr lang="es-ES" sz="1600" b="1" dirty="0" err="1">
                <a:latin typeface="+mj-lt"/>
                <a:cs typeface="Times New Roman" pitchFamily="18" charset="0"/>
              </a:rPr>
              <a:t>Chiotti</a:t>
            </a:r>
            <a:r>
              <a:rPr lang="es-ES" sz="1600" b="1" dirty="0">
                <a:latin typeface="+mj-lt"/>
                <a:cs typeface="Times New Roman" pitchFamily="18" charset="0"/>
              </a:rPr>
              <a:t>, &amp; Villarreal, 2011)</a:t>
            </a:r>
            <a:endParaRPr lang="en-US" sz="1600" b="1" dirty="0">
              <a:latin typeface="+mj-lt"/>
              <a:cs typeface="Times New Roman" pitchFamily="18" charset="0"/>
            </a:endParaRPr>
          </a:p>
        </p:txBody>
      </p:sp>
      <p:sp>
        <p:nvSpPr>
          <p:cNvPr id="13" name="12 Rectángulo"/>
          <p:cNvSpPr/>
          <p:nvPr/>
        </p:nvSpPr>
        <p:spPr>
          <a:xfrm>
            <a:off x="5491463" y="6093155"/>
            <a:ext cx="2556341" cy="369332"/>
          </a:xfrm>
          <a:prstGeom prst="rect">
            <a:avLst/>
          </a:prstGeom>
        </p:spPr>
        <p:txBody>
          <a:bodyPr wrap="none">
            <a:spAutoFit/>
          </a:bodyPr>
          <a:lstStyle/>
          <a:p>
            <a:r>
              <a:rPr lang="es-ES" b="1" dirty="0">
                <a:latin typeface="+mj-lt"/>
                <a:cs typeface="Times New Roman" pitchFamily="18" charset="0"/>
              </a:rPr>
              <a:t>(Braun &amp; </a:t>
            </a:r>
            <a:r>
              <a:rPr lang="es-ES" b="1" dirty="0" err="1">
                <a:latin typeface="+mj-lt"/>
                <a:cs typeface="Times New Roman" pitchFamily="18" charset="0"/>
              </a:rPr>
              <a:t>Schlieter</a:t>
            </a:r>
            <a:r>
              <a:rPr lang="es-ES" b="1" dirty="0">
                <a:latin typeface="+mj-lt"/>
                <a:cs typeface="Times New Roman" pitchFamily="18" charset="0"/>
              </a:rPr>
              <a:t>, 2014)</a:t>
            </a:r>
            <a:endParaRPr lang="en-US" b="1" dirty="0">
              <a:latin typeface="+mj-lt"/>
              <a:cs typeface="Times New Roman" pitchFamily="18" charset="0"/>
            </a:endParaRPr>
          </a:p>
        </p:txBody>
      </p:sp>
    </p:spTree>
    <p:extLst>
      <p:ext uri="{BB962C8B-B14F-4D97-AF65-F5344CB8AC3E}">
        <p14:creationId xmlns:p14="http://schemas.microsoft.com/office/powerpoint/2010/main" val="2486396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a:bodyPr>
          <a:lstStyle/>
          <a:p>
            <a:r>
              <a:rPr lang="es-ES" sz="3600" b="1" dirty="0">
                <a:cs typeface="Arial" panose="020B0604020202020204" pitchFamily="34" charset="0"/>
              </a:rPr>
              <a:t>Publicaciones</a:t>
            </a:r>
          </a:p>
        </p:txBody>
      </p:sp>
      <p:sp>
        <p:nvSpPr>
          <p:cNvPr id="2" name="Marcador de número de diapositiva 1"/>
          <p:cNvSpPr>
            <a:spLocks noGrp="1"/>
          </p:cNvSpPr>
          <p:nvPr>
            <p:ph type="sldNum" sz="quarter" idx="12"/>
          </p:nvPr>
        </p:nvSpPr>
        <p:spPr/>
        <p:txBody>
          <a:bodyPr/>
          <a:lstStyle/>
          <a:p>
            <a:fld id="{4FAB73BC-B049-4115-A692-8D63A059BFB8}" type="slidenum">
              <a:rPr lang="en-US" smtClean="0">
                <a:solidFill>
                  <a:schemeClr val="tx1"/>
                </a:solidFill>
                <a:latin typeface="+mj-lt"/>
              </a:rPr>
              <a:pPr/>
              <a:t>17</a:t>
            </a:fld>
            <a:endParaRPr lang="en-US" dirty="0">
              <a:solidFill>
                <a:schemeClr val="tx1"/>
              </a:solidFill>
              <a:latin typeface="+mj-lt"/>
            </a:endParaRPr>
          </a:p>
        </p:txBody>
      </p:sp>
      <p:sp>
        <p:nvSpPr>
          <p:cNvPr id="15" name="Marcador de contenido 2">
            <a:extLst>
              <a:ext uri="{FF2B5EF4-FFF2-40B4-BE49-F238E27FC236}">
                <a16:creationId xmlns:a16="http://schemas.microsoft.com/office/drawing/2014/main" id="{DF374182-7468-4D1F-AE94-5E1D89369C97}"/>
              </a:ext>
            </a:extLst>
          </p:cNvPr>
          <p:cNvSpPr txBox="1">
            <a:spLocks/>
          </p:cNvSpPr>
          <p:nvPr/>
        </p:nvSpPr>
        <p:spPr>
          <a:xfrm>
            <a:off x="706603" y="1254761"/>
            <a:ext cx="7748284" cy="5143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s-ES" sz="2000" dirty="0">
                <a:latin typeface="+mj-lt"/>
                <a:cs typeface="Arial" panose="020B0604020202020204" pitchFamily="34" charset="0"/>
              </a:rPr>
              <a:t>Artículos científicos con colaboración de investigadores</a:t>
            </a:r>
            <a:endParaRPr lang="en-US" sz="2000" b="1" dirty="0">
              <a:latin typeface="+mj-lt"/>
              <a:cs typeface="Arial" panose="020B0604020202020204" pitchFamily="34" charset="0"/>
            </a:endParaRPr>
          </a:p>
        </p:txBody>
      </p:sp>
      <p:pic>
        <p:nvPicPr>
          <p:cNvPr id="8" name="Imagen 7">
            <a:extLst>
              <a:ext uri="{FF2B5EF4-FFF2-40B4-BE49-F238E27FC236}">
                <a16:creationId xmlns:a16="http://schemas.microsoft.com/office/drawing/2014/main" id="{A9D10A39-D0BB-579E-2227-E45DB7A5EFE0}"/>
              </a:ext>
            </a:extLst>
          </p:cNvPr>
          <p:cNvPicPr>
            <a:picLocks noChangeAspect="1"/>
          </p:cNvPicPr>
          <p:nvPr/>
        </p:nvPicPr>
        <p:blipFill>
          <a:blip r:embed="rId3"/>
          <a:stretch>
            <a:fillRect/>
          </a:stretch>
        </p:blipFill>
        <p:spPr>
          <a:xfrm>
            <a:off x="1063283" y="2314276"/>
            <a:ext cx="2076450" cy="514350"/>
          </a:xfrm>
          <a:prstGeom prst="rect">
            <a:avLst/>
          </a:prstGeom>
        </p:spPr>
      </p:pic>
      <p:sp>
        <p:nvSpPr>
          <p:cNvPr id="9" name="CuadroTexto 8">
            <a:extLst>
              <a:ext uri="{FF2B5EF4-FFF2-40B4-BE49-F238E27FC236}">
                <a16:creationId xmlns:a16="http://schemas.microsoft.com/office/drawing/2014/main" id="{C7E035E3-CA49-FA8A-F8C0-F3493C1251F8}"/>
              </a:ext>
            </a:extLst>
          </p:cNvPr>
          <p:cNvSpPr txBox="1"/>
          <p:nvPr/>
        </p:nvSpPr>
        <p:spPr>
          <a:xfrm>
            <a:off x="964392" y="1769111"/>
            <a:ext cx="1088568" cy="461665"/>
          </a:xfrm>
          <a:prstGeom prst="rect">
            <a:avLst/>
          </a:prstGeom>
          <a:noFill/>
        </p:spPr>
        <p:txBody>
          <a:bodyPr wrap="none" rtlCol="0">
            <a:spAutoFit/>
          </a:bodyPr>
          <a:lstStyle/>
          <a:p>
            <a:r>
              <a:rPr lang="es-ES" sz="2400" b="1" dirty="0">
                <a:latin typeface="+mj-lt"/>
              </a:rPr>
              <a:t>Bélgica</a:t>
            </a:r>
            <a:endParaRPr lang="es-PE" sz="2400" b="1" dirty="0">
              <a:latin typeface="+mj-lt"/>
            </a:endParaRPr>
          </a:p>
        </p:txBody>
      </p:sp>
      <p:pic>
        <p:nvPicPr>
          <p:cNvPr id="12" name="Imagen 11">
            <a:extLst>
              <a:ext uri="{FF2B5EF4-FFF2-40B4-BE49-F238E27FC236}">
                <a16:creationId xmlns:a16="http://schemas.microsoft.com/office/drawing/2014/main" id="{F3DF4344-7333-C2A7-D15E-BD5437D0222A}"/>
              </a:ext>
            </a:extLst>
          </p:cNvPr>
          <p:cNvPicPr>
            <a:picLocks noChangeAspect="1"/>
          </p:cNvPicPr>
          <p:nvPr/>
        </p:nvPicPr>
        <p:blipFill>
          <a:blip r:embed="rId4"/>
          <a:stretch>
            <a:fillRect/>
          </a:stretch>
        </p:blipFill>
        <p:spPr>
          <a:xfrm>
            <a:off x="1106622" y="3361740"/>
            <a:ext cx="2550419" cy="914740"/>
          </a:xfrm>
          <a:prstGeom prst="rect">
            <a:avLst/>
          </a:prstGeom>
        </p:spPr>
      </p:pic>
      <p:sp>
        <p:nvSpPr>
          <p:cNvPr id="14" name="CuadroTexto 13">
            <a:extLst>
              <a:ext uri="{FF2B5EF4-FFF2-40B4-BE49-F238E27FC236}">
                <a16:creationId xmlns:a16="http://schemas.microsoft.com/office/drawing/2014/main" id="{9F9D1D29-5778-B1B6-806F-1ECF98830DC4}"/>
              </a:ext>
            </a:extLst>
          </p:cNvPr>
          <p:cNvSpPr txBox="1"/>
          <p:nvPr/>
        </p:nvSpPr>
        <p:spPr>
          <a:xfrm>
            <a:off x="987350" y="2893538"/>
            <a:ext cx="1093569" cy="461665"/>
          </a:xfrm>
          <a:prstGeom prst="rect">
            <a:avLst/>
          </a:prstGeom>
          <a:noFill/>
        </p:spPr>
        <p:txBody>
          <a:bodyPr wrap="none" rtlCol="0">
            <a:spAutoFit/>
          </a:bodyPr>
          <a:lstStyle/>
          <a:p>
            <a:r>
              <a:rPr lang="es-ES" sz="2400" b="1" dirty="0">
                <a:latin typeface="+mj-lt"/>
              </a:rPr>
              <a:t>España</a:t>
            </a:r>
            <a:endParaRPr lang="es-PE" sz="2400" b="1" dirty="0">
              <a:latin typeface="+mj-lt"/>
            </a:endParaRPr>
          </a:p>
        </p:txBody>
      </p:sp>
      <p:pic>
        <p:nvPicPr>
          <p:cNvPr id="1026" name="Picture 2" descr="ZHAW Zurich University of Applied Sciences | Green Policy Platform">
            <a:extLst>
              <a:ext uri="{FF2B5EF4-FFF2-40B4-BE49-F238E27FC236}">
                <a16:creationId xmlns:a16="http://schemas.microsoft.com/office/drawing/2014/main" id="{1F892504-3C59-8FB9-023B-382F01B32D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2739" y="4632129"/>
            <a:ext cx="1253987" cy="1724232"/>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a:extLst>
              <a:ext uri="{FF2B5EF4-FFF2-40B4-BE49-F238E27FC236}">
                <a16:creationId xmlns:a16="http://schemas.microsoft.com/office/drawing/2014/main" id="{9C709269-3755-0FB0-9C53-F6CE72074CF9}"/>
              </a:ext>
            </a:extLst>
          </p:cNvPr>
          <p:cNvSpPr txBox="1"/>
          <p:nvPr/>
        </p:nvSpPr>
        <p:spPr>
          <a:xfrm>
            <a:off x="1211768" y="4947832"/>
            <a:ext cx="841192" cy="461665"/>
          </a:xfrm>
          <a:prstGeom prst="rect">
            <a:avLst/>
          </a:prstGeom>
          <a:noFill/>
        </p:spPr>
        <p:txBody>
          <a:bodyPr wrap="none" rtlCol="0">
            <a:spAutoFit/>
          </a:bodyPr>
          <a:lstStyle/>
          <a:p>
            <a:r>
              <a:rPr lang="es-ES" sz="2400" b="1" dirty="0">
                <a:latin typeface="+mj-lt"/>
              </a:rPr>
              <a:t>Suiza</a:t>
            </a:r>
            <a:endParaRPr lang="es-PE" sz="2400" b="1" dirty="0">
              <a:latin typeface="+mj-lt"/>
            </a:endParaRPr>
          </a:p>
        </p:txBody>
      </p:sp>
      <p:pic>
        <p:nvPicPr>
          <p:cNvPr id="1028" name="Picture 4" descr="Unitelma Sapienza">
            <a:extLst>
              <a:ext uri="{FF2B5EF4-FFF2-40B4-BE49-F238E27FC236}">
                <a16:creationId xmlns:a16="http://schemas.microsoft.com/office/drawing/2014/main" id="{9B907F99-6CBE-5220-8765-31D3D06D94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1558" y="2165068"/>
            <a:ext cx="2980569" cy="897161"/>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20DE733F-41FD-B46F-0534-9C285EC71256}"/>
              </a:ext>
            </a:extLst>
          </p:cNvPr>
          <p:cNvSpPr txBox="1"/>
          <p:nvPr/>
        </p:nvSpPr>
        <p:spPr>
          <a:xfrm>
            <a:off x="4849694" y="1742898"/>
            <a:ext cx="826060" cy="461665"/>
          </a:xfrm>
          <a:prstGeom prst="rect">
            <a:avLst/>
          </a:prstGeom>
          <a:noFill/>
        </p:spPr>
        <p:txBody>
          <a:bodyPr wrap="none" rtlCol="0">
            <a:spAutoFit/>
          </a:bodyPr>
          <a:lstStyle/>
          <a:p>
            <a:r>
              <a:rPr lang="es-ES" sz="2400" b="1" dirty="0">
                <a:latin typeface="+mj-lt"/>
              </a:rPr>
              <a:t>Italia</a:t>
            </a:r>
            <a:endParaRPr lang="es-PE" sz="2400" b="1" dirty="0">
              <a:latin typeface="+mj-lt"/>
            </a:endParaRPr>
          </a:p>
        </p:txBody>
      </p:sp>
      <p:pic>
        <p:nvPicPr>
          <p:cNvPr id="20" name="Picture 3">
            <a:extLst>
              <a:ext uri="{FF2B5EF4-FFF2-40B4-BE49-F238E27FC236}">
                <a16:creationId xmlns:a16="http://schemas.microsoft.com/office/drawing/2014/main" id="{38926FDC-8809-F464-E8D7-EADD99219AC7}"/>
              </a:ext>
            </a:extLst>
          </p:cNvPr>
          <p:cNvPicPr>
            <a:picLocks noChangeAspect="1" noChangeArrowheads="1"/>
          </p:cNvPicPr>
          <p:nvPr/>
        </p:nvPicPr>
        <p:blipFill>
          <a:blip r:embed="rId7"/>
          <a:srcRect/>
          <a:stretch>
            <a:fillRect/>
          </a:stretch>
        </p:blipFill>
        <p:spPr bwMode="auto">
          <a:xfrm>
            <a:off x="5864346" y="3480026"/>
            <a:ext cx="2390654" cy="678167"/>
          </a:xfrm>
          <a:prstGeom prst="rect">
            <a:avLst/>
          </a:prstGeom>
          <a:noFill/>
          <a:ln w="9525">
            <a:noFill/>
            <a:miter lim="800000"/>
            <a:headEnd/>
            <a:tailEnd/>
          </a:ln>
        </p:spPr>
      </p:pic>
      <p:sp>
        <p:nvSpPr>
          <p:cNvPr id="22" name="CuadroTexto 21">
            <a:extLst>
              <a:ext uri="{FF2B5EF4-FFF2-40B4-BE49-F238E27FC236}">
                <a16:creationId xmlns:a16="http://schemas.microsoft.com/office/drawing/2014/main" id="{8976C033-5360-3266-676F-36EB9A569B0D}"/>
              </a:ext>
            </a:extLst>
          </p:cNvPr>
          <p:cNvSpPr txBox="1"/>
          <p:nvPr/>
        </p:nvSpPr>
        <p:spPr>
          <a:xfrm>
            <a:off x="4931796" y="5263021"/>
            <a:ext cx="2801151" cy="369332"/>
          </a:xfrm>
          <a:prstGeom prst="rect">
            <a:avLst/>
          </a:prstGeom>
          <a:noFill/>
        </p:spPr>
        <p:txBody>
          <a:bodyPr wrap="none" rtlCol="0">
            <a:spAutoFit/>
          </a:bodyPr>
          <a:lstStyle/>
          <a:p>
            <a:r>
              <a:rPr lang="es-ES" dirty="0">
                <a:latin typeface="+mj-lt"/>
              </a:rPr>
              <a:t>Y Universidades Peruanas….</a:t>
            </a:r>
            <a:endParaRPr lang="es-PE" dirty="0">
              <a:latin typeface="+mj-lt"/>
            </a:endParaRPr>
          </a:p>
        </p:txBody>
      </p:sp>
    </p:spTree>
    <p:extLst>
      <p:ext uri="{BB962C8B-B14F-4D97-AF65-F5344CB8AC3E}">
        <p14:creationId xmlns:p14="http://schemas.microsoft.com/office/powerpoint/2010/main" val="3728332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506868" y="1495831"/>
            <a:ext cx="3759957" cy="1406031"/>
          </a:xfrm>
        </p:spPr>
        <p:txBody>
          <a:bodyPr>
            <a:noAutofit/>
          </a:bodyPr>
          <a:lstStyle/>
          <a:p>
            <a:pPr marL="0" indent="0" algn="just">
              <a:buNone/>
            </a:pPr>
            <a:r>
              <a:rPr lang="en-US" sz="1600" b="1" dirty="0">
                <a:latin typeface="+mj-lt"/>
                <a:cs typeface="Times New Roman" pitchFamily="18" charset="0"/>
              </a:rPr>
              <a:t>E. </a:t>
            </a:r>
            <a:r>
              <a:rPr lang="en-US" sz="1600" b="1" dirty="0" err="1">
                <a:latin typeface="+mj-lt"/>
                <a:cs typeface="Times New Roman" pitchFamily="18" charset="0"/>
              </a:rPr>
              <a:t>Díaz</a:t>
            </a:r>
            <a:r>
              <a:rPr lang="en-US" sz="1600" dirty="0">
                <a:latin typeface="+mj-lt"/>
                <a:cs typeface="Times New Roman" pitchFamily="18" charset="0"/>
              </a:rPr>
              <a:t>, J. I. Panach, S. Rueda, and O. Pastor, "</a:t>
            </a:r>
            <a:r>
              <a:rPr lang="en-US" sz="1600" b="1" i="1" dirty="0">
                <a:latin typeface="+mj-lt"/>
                <a:cs typeface="Times New Roman" pitchFamily="18" charset="0"/>
              </a:rPr>
              <a:t>Towards a method to generate GUI prototypes from BPMN</a:t>
            </a:r>
            <a:r>
              <a:rPr lang="en-US" sz="1600" dirty="0">
                <a:latin typeface="+mj-lt"/>
                <a:cs typeface="Times New Roman" pitchFamily="18" charset="0"/>
              </a:rPr>
              <a:t>", (RCIS) IEEE, 2018, pp. 1-12. Nantes - France.</a:t>
            </a:r>
          </a:p>
        </p:txBody>
      </p:sp>
      <p:sp>
        <p:nvSpPr>
          <p:cNvPr id="7" name="6 Título"/>
          <p:cNvSpPr>
            <a:spLocks noGrp="1"/>
          </p:cNvSpPr>
          <p:nvPr>
            <p:ph type="title"/>
          </p:nvPr>
        </p:nvSpPr>
        <p:spPr/>
        <p:txBody>
          <a:bodyPr>
            <a:normAutofit/>
          </a:bodyPr>
          <a:lstStyle/>
          <a:p>
            <a:r>
              <a:rPr lang="es-ES" sz="3200" b="1" dirty="0">
                <a:cs typeface="Times New Roman" pitchFamily="18" charset="0"/>
              </a:rPr>
              <a:t>Publicaciones</a:t>
            </a:r>
          </a:p>
        </p:txBody>
      </p:sp>
      <p:sp>
        <p:nvSpPr>
          <p:cNvPr id="2" name="Marcador de número de diapositiva 1"/>
          <p:cNvSpPr>
            <a:spLocks noGrp="1"/>
          </p:cNvSpPr>
          <p:nvPr>
            <p:ph type="sldNum" sz="quarter" idx="12"/>
          </p:nvPr>
        </p:nvSpPr>
        <p:spPr/>
        <p:txBody>
          <a:bodyPr/>
          <a:lstStyle/>
          <a:p>
            <a:fld id="{4FAB73BC-B049-4115-A692-8D63A059BFB8}" type="slidenum">
              <a:rPr lang="en-US" smtClean="0">
                <a:solidFill>
                  <a:schemeClr val="tx1"/>
                </a:solidFill>
                <a:latin typeface="+mj-lt"/>
              </a:rPr>
              <a:pPr/>
              <a:t>18</a:t>
            </a:fld>
            <a:endParaRPr lang="en-US" dirty="0">
              <a:solidFill>
                <a:schemeClr val="tx1"/>
              </a:solidFill>
              <a:latin typeface="+mj-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7473" y="1009015"/>
            <a:ext cx="1158745" cy="47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7 Imagen"/>
          <p:cNvPicPr>
            <a:picLocks noChangeAspect="1"/>
          </p:cNvPicPr>
          <p:nvPr/>
        </p:nvPicPr>
        <p:blipFill rotWithShape="1">
          <a:blip r:embed="rId4">
            <a:extLst>
              <a:ext uri="{28A0092B-C50C-407E-A947-70E740481C1C}">
                <a14:useLocalDpi xmlns:a14="http://schemas.microsoft.com/office/drawing/2010/main" val="0"/>
              </a:ext>
            </a:extLst>
          </a:blip>
          <a:srcRect b="16353"/>
          <a:stretch/>
        </p:blipFill>
        <p:spPr>
          <a:xfrm>
            <a:off x="6538587" y="2545397"/>
            <a:ext cx="1774932" cy="862484"/>
          </a:xfrm>
          <a:prstGeom prst="rect">
            <a:avLst/>
          </a:prstGeom>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9459" y="4775439"/>
            <a:ext cx="1262781" cy="43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26053" y="4761791"/>
            <a:ext cx="1482738" cy="439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Rectángulo"/>
          <p:cNvSpPr/>
          <p:nvPr/>
        </p:nvSpPr>
        <p:spPr>
          <a:xfrm>
            <a:off x="5506867" y="3388982"/>
            <a:ext cx="3759958" cy="1323439"/>
          </a:xfrm>
          <a:prstGeom prst="rect">
            <a:avLst/>
          </a:prstGeom>
        </p:spPr>
        <p:txBody>
          <a:bodyPr wrap="square">
            <a:spAutoFit/>
          </a:bodyPr>
          <a:lstStyle/>
          <a:p>
            <a:pPr algn="just"/>
            <a:r>
              <a:rPr lang="es-ES" sz="1600" b="1" dirty="0">
                <a:latin typeface="+mj-lt"/>
                <a:cs typeface="Times New Roman" pitchFamily="18" charset="0"/>
              </a:rPr>
              <a:t>E. Díaz</a:t>
            </a:r>
            <a:r>
              <a:rPr lang="es-ES" sz="1600" dirty="0">
                <a:latin typeface="+mj-lt"/>
                <a:cs typeface="Times New Roman" pitchFamily="18" charset="0"/>
              </a:rPr>
              <a:t>, J. I. Panach, S. Rueda, and O. Pastor, "</a:t>
            </a:r>
            <a:r>
              <a:rPr lang="es-ES" sz="1600" b="1" i="1" dirty="0">
                <a:latin typeface="+mj-lt"/>
                <a:cs typeface="Times New Roman" pitchFamily="18" charset="0"/>
              </a:rPr>
              <a:t>Generación de Interfaces de Usuario a partir de Modelos BPMN con Estereotipos</a:t>
            </a:r>
            <a:r>
              <a:rPr lang="es-ES" sz="1600" dirty="0">
                <a:latin typeface="+mj-lt"/>
                <a:cs typeface="Times New Roman" pitchFamily="18" charset="0"/>
              </a:rPr>
              <a:t>", (SISTEDES), 2018. Sevilla - </a:t>
            </a:r>
            <a:r>
              <a:rPr lang="es-ES" sz="1600" dirty="0" err="1">
                <a:latin typeface="+mj-lt"/>
                <a:cs typeface="Times New Roman" pitchFamily="18" charset="0"/>
              </a:rPr>
              <a:t>Spain</a:t>
            </a:r>
            <a:r>
              <a:rPr lang="es-ES" sz="1600" dirty="0">
                <a:latin typeface="+mj-lt"/>
                <a:cs typeface="Times New Roman" pitchFamily="18" charset="0"/>
              </a:rPr>
              <a:t>.</a:t>
            </a:r>
          </a:p>
        </p:txBody>
      </p:sp>
      <p:sp>
        <p:nvSpPr>
          <p:cNvPr id="11" name="10 Rectángulo"/>
          <p:cNvSpPr/>
          <p:nvPr/>
        </p:nvSpPr>
        <p:spPr>
          <a:xfrm>
            <a:off x="5556978" y="5315072"/>
            <a:ext cx="3709848" cy="1077218"/>
          </a:xfrm>
          <a:prstGeom prst="rect">
            <a:avLst/>
          </a:prstGeom>
        </p:spPr>
        <p:txBody>
          <a:bodyPr wrap="square">
            <a:spAutoFit/>
          </a:bodyPr>
          <a:lstStyle/>
          <a:p>
            <a:pPr algn="just"/>
            <a:r>
              <a:rPr lang="en-US" sz="1600" b="1" dirty="0">
                <a:latin typeface="+mj-lt"/>
                <a:cs typeface="Times New Roman" pitchFamily="18" charset="0"/>
              </a:rPr>
              <a:t>E. </a:t>
            </a:r>
            <a:r>
              <a:rPr lang="en-US" sz="1600" b="1" dirty="0" err="1">
                <a:latin typeface="+mj-lt"/>
                <a:cs typeface="Times New Roman" pitchFamily="18" charset="0"/>
              </a:rPr>
              <a:t>Díaz</a:t>
            </a:r>
            <a:r>
              <a:rPr lang="en-US" sz="1600" b="1" dirty="0">
                <a:latin typeface="+mj-lt"/>
                <a:cs typeface="Times New Roman" pitchFamily="18" charset="0"/>
              </a:rPr>
              <a:t> </a:t>
            </a:r>
            <a:r>
              <a:rPr lang="en-US" sz="1600" dirty="0">
                <a:latin typeface="+mj-lt"/>
                <a:cs typeface="Times New Roman" pitchFamily="18" charset="0"/>
              </a:rPr>
              <a:t>and S. Rueda, "</a:t>
            </a:r>
            <a:r>
              <a:rPr lang="en-US" sz="1600" b="1" i="1" dirty="0">
                <a:latin typeface="+mj-lt"/>
                <a:cs typeface="Times New Roman" pitchFamily="18" charset="0"/>
              </a:rPr>
              <a:t>Generation of user interfaces from business process model notation (BPMN)</a:t>
            </a:r>
            <a:r>
              <a:rPr lang="en-US" sz="1600" dirty="0">
                <a:latin typeface="+mj-lt"/>
                <a:cs typeface="Times New Roman" pitchFamily="18" charset="0"/>
              </a:rPr>
              <a:t>", (EICS), 2019, p. 21. Valencia - Spain.</a:t>
            </a:r>
            <a:endParaRPr lang="en-GB" sz="1600" dirty="0">
              <a:latin typeface="+mj-lt"/>
              <a:cs typeface="Times New Roman" pitchFamily="18" charset="0"/>
            </a:endParaRPr>
          </a:p>
        </p:txBody>
      </p:sp>
      <p:sp>
        <p:nvSpPr>
          <p:cNvPr id="14" name="Marcador de contenido 2">
            <a:extLst>
              <a:ext uri="{FF2B5EF4-FFF2-40B4-BE49-F238E27FC236}">
                <a16:creationId xmlns:a16="http://schemas.microsoft.com/office/drawing/2014/main" id="{38B2ED2E-1C38-40C2-BF97-4EB727D55A5C}"/>
              </a:ext>
            </a:extLst>
          </p:cNvPr>
          <p:cNvSpPr txBox="1">
            <a:spLocks/>
          </p:cNvSpPr>
          <p:nvPr/>
        </p:nvSpPr>
        <p:spPr>
          <a:xfrm>
            <a:off x="819698" y="5182344"/>
            <a:ext cx="4330891" cy="14060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1600" b="1" dirty="0">
                <a:latin typeface="+mj-lt"/>
                <a:cs typeface="Times New Roman" pitchFamily="18" charset="0"/>
              </a:rPr>
              <a:t>E. Díaz</a:t>
            </a:r>
            <a:r>
              <a:rPr lang="en-US" sz="1600" dirty="0">
                <a:latin typeface="+mj-lt"/>
                <a:cs typeface="Times New Roman" pitchFamily="18" charset="0"/>
              </a:rPr>
              <a:t>, J. I. </a:t>
            </a:r>
            <a:r>
              <a:rPr lang="en-US" sz="1600" dirty="0" err="1">
                <a:latin typeface="+mj-lt"/>
                <a:cs typeface="Times New Roman" pitchFamily="18" charset="0"/>
              </a:rPr>
              <a:t>Panach</a:t>
            </a:r>
            <a:r>
              <a:rPr lang="en-US" sz="1600" dirty="0">
                <a:latin typeface="+mj-lt"/>
                <a:cs typeface="Times New Roman" pitchFamily="18" charset="0"/>
              </a:rPr>
              <a:t>, S. Rueda, M. Ruiz, and O. Pastor, </a:t>
            </a:r>
            <a:r>
              <a:rPr lang="en-US" sz="1600" b="1" i="1" dirty="0">
                <a:latin typeface="+mj-lt"/>
                <a:cs typeface="Times New Roman" pitchFamily="18" charset="0"/>
              </a:rPr>
              <a:t>“Are requirements elicitation sessions influenced by participants' gender? An empirical experiment</a:t>
            </a:r>
            <a:r>
              <a:rPr lang="en-US" sz="1600" dirty="0">
                <a:latin typeface="+mj-lt"/>
                <a:cs typeface="Times New Roman" pitchFamily="18" charset="0"/>
              </a:rPr>
              <a:t>“ Journal Science of computer Programming - </a:t>
            </a:r>
            <a:r>
              <a:rPr lang="en-US" sz="1600" b="1" dirty="0">
                <a:latin typeface="+mj-lt"/>
                <a:cs typeface="Times New Roman" pitchFamily="18" charset="0"/>
              </a:rPr>
              <a:t>Q3.</a:t>
            </a:r>
          </a:p>
        </p:txBody>
      </p:sp>
      <p:sp>
        <p:nvSpPr>
          <p:cNvPr id="15" name="Marcador de contenido 2">
            <a:extLst>
              <a:ext uri="{FF2B5EF4-FFF2-40B4-BE49-F238E27FC236}">
                <a16:creationId xmlns:a16="http://schemas.microsoft.com/office/drawing/2014/main" id="{DF374182-7468-4D1F-AE94-5E1D89369C97}"/>
              </a:ext>
            </a:extLst>
          </p:cNvPr>
          <p:cNvSpPr txBox="1">
            <a:spLocks/>
          </p:cNvSpPr>
          <p:nvPr/>
        </p:nvSpPr>
        <p:spPr>
          <a:xfrm>
            <a:off x="803405" y="1480070"/>
            <a:ext cx="4395810" cy="14060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1600" b="1" dirty="0">
                <a:latin typeface="+mj-lt"/>
                <a:cs typeface="Times New Roman" pitchFamily="18" charset="0"/>
              </a:rPr>
              <a:t>E. Díaz</a:t>
            </a:r>
            <a:r>
              <a:rPr lang="en-US" sz="1600" dirty="0">
                <a:latin typeface="+mj-lt"/>
                <a:cs typeface="Times New Roman" pitchFamily="18" charset="0"/>
              </a:rPr>
              <a:t>, J. I. </a:t>
            </a:r>
            <a:r>
              <a:rPr lang="en-US" sz="1600" dirty="0" err="1">
                <a:latin typeface="+mj-lt"/>
                <a:cs typeface="Times New Roman" pitchFamily="18" charset="0"/>
              </a:rPr>
              <a:t>Panach</a:t>
            </a:r>
            <a:r>
              <a:rPr lang="en-US" sz="1600" dirty="0">
                <a:latin typeface="+mj-lt"/>
                <a:cs typeface="Times New Roman" pitchFamily="18" charset="0"/>
              </a:rPr>
              <a:t>, S. Rueda, and D. </a:t>
            </a:r>
            <a:r>
              <a:rPr lang="en-US" sz="1600" dirty="0" err="1">
                <a:latin typeface="+mj-lt"/>
                <a:cs typeface="Times New Roman" pitchFamily="18" charset="0"/>
              </a:rPr>
              <a:t>Distante</a:t>
            </a:r>
            <a:r>
              <a:rPr lang="en-US" sz="1600" dirty="0">
                <a:latin typeface="+mj-lt"/>
                <a:cs typeface="Times New Roman" pitchFamily="18" charset="0"/>
              </a:rPr>
              <a:t>, </a:t>
            </a:r>
            <a:r>
              <a:rPr lang="en-US" sz="1600" b="1" i="1" dirty="0">
                <a:latin typeface="+mj-lt"/>
                <a:cs typeface="Times New Roman" pitchFamily="18" charset="0"/>
              </a:rPr>
              <a:t> “A family of experiments to generate graphical user interfaces from BPMN models with stereotypes”</a:t>
            </a:r>
            <a:r>
              <a:rPr lang="en-US" sz="1600" dirty="0">
                <a:latin typeface="+mj-lt"/>
                <a:cs typeface="Times New Roman" pitchFamily="18" charset="0"/>
              </a:rPr>
              <a:t> Journal of System and Software – </a:t>
            </a:r>
            <a:r>
              <a:rPr lang="en-US" sz="1600" b="1" dirty="0">
                <a:latin typeface="+mj-lt"/>
                <a:cs typeface="Times New Roman" pitchFamily="18" charset="0"/>
              </a:rPr>
              <a:t>Q1.</a:t>
            </a:r>
          </a:p>
        </p:txBody>
      </p:sp>
      <p:sp>
        <p:nvSpPr>
          <p:cNvPr id="16" name="Marcador de contenido 2">
            <a:extLst>
              <a:ext uri="{FF2B5EF4-FFF2-40B4-BE49-F238E27FC236}">
                <a16:creationId xmlns:a16="http://schemas.microsoft.com/office/drawing/2014/main" id="{DCDA336D-1782-40D5-9546-4920FE472BC8}"/>
              </a:ext>
            </a:extLst>
          </p:cNvPr>
          <p:cNvSpPr txBox="1">
            <a:spLocks/>
          </p:cNvSpPr>
          <p:nvPr/>
        </p:nvSpPr>
        <p:spPr>
          <a:xfrm>
            <a:off x="803405" y="3305479"/>
            <a:ext cx="4330891" cy="14060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1600" b="1" dirty="0">
                <a:latin typeface="+mj-lt"/>
                <a:cs typeface="Times New Roman" pitchFamily="18" charset="0"/>
              </a:rPr>
              <a:t>E. Díaz</a:t>
            </a:r>
            <a:r>
              <a:rPr lang="en-US" sz="1600" dirty="0">
                <a:latin typeface="+mj-lt"/>
                <a:cs typeface="Times New Roman" pitchFamily="18" charset="0"/>
              </a:rPr>
              <a:t>, J. I. </a:t>
            </a:r>
            <a:r>
              <a:rPr lang="en-US" sz="1600" dirty="0" err="1">
                <a:latin typeface="+mj-lt"/>
                <a:cs typeface="Times New Roman" pitchFamily="18" charset="0"/>
              </a:rPr>
              <a:t>Panach</a:t>
            </a:r>
            <a:r>
              <a:rPr lang="en-US" sz="1600" dirty="0">
                <a:latin typeface="+mj-lt"/>
                <a:cs typeface="Times New Roman" pitchFamily="18" charset="0"/>
              </a:rPr>
              <a:t>, S. Rueda, and J. </a:t>
            </a:r>
            <a:r>
              <a:rPr lang="en-US" sz="1600" dirty="0" err="1">
                <a:latin typeface="+mj-lt"/>
                <a:cs typeface="Times New Roman" pitchFamily="18" charset="0"/>
              </a:rPr>
              <a:t>Vanderdonckt</a:t>
            </a:r>
            <a:r>
              <a:rPr lang="en-US" sz="1600" dirty="0">
                <a:latin typeface="+mj-lt"/>
                <a:cs typeface="Times New Roman" pitchFamily="18" charset="0"/>
              </a:rPr>
              <a:t>, </a:t>
            </a:r>
            <a:r>
              <a:rPr lang="en-US" sz="1600" b="1" i="1" dirty="0">
                <a:latin typeface="+mj-lt"/>
                <a:cs typeface="Times New Roman" pitchFamily="18" charset="0"/>
              </a:rPr>
              <a:t>“An empirical study of rules for mapping BPMN models to graphical user interfaces”</a:t>
            </a:r>
            <a:r>
              <a:rPr lang="en-US" sz="1600" dirty="0">
                <a:latin typeface="+mj-lt"/>
                <a:cs typeface="Times New Roman" pitchFamily="18" charset="0"/>
              </a:rPr>
              <a:t> Journal Multimedia Tools and Application– </a:t>
            </a:r>
            <a:r>
              <a:rPr lang="en-US" sz="1600" b="1" dirty="0">
                <a:latin typeface="+mj-lt"/>
                <a:cs typeface="Times New Roman" pitchFamily="18" charset="0"/>
              </a:rPr>
              <a:t>Q2.</a:t>
            </a:r>
          </a:p>
        </p:txBody>
      </p:sp>
      <p:pic>
        <p:nvPicPr>
          <p:cNvPr id="17" name="Picture 3">
            <a:extLst>
              <a:ext uri="{FF2B5EF4-FFF2-40B4-BE49-F238E27FC236}">
                <a16:creationId xmlns:a16="http://schemas.microsoft.com/office/drawing/2014/main" id="{E05DA8C1-098A-4DCB-A7B5-F5FD91D576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36288" y="2736827"/>
            <a:ext cx="13144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a:extLst>
              <a:ext uri="{FF2B5EF4-FFF2-40B4-BE49-F238E27FC236}">
                <a16:creationId xmlns:a16="http://schemas.microsoft.com/office/drawing/2014/main" id="{99CCCFD4-2D62-4D49-9AB6-3A741A5334C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27554" y="2719989"/>
            <a:ext cx="1509806"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Imagen 12">
            <a:extLst>
              <a:ext uri="{FF2B5EF4-FFF2-40B4-BE49-F238E27FC236}">
                <a16:creationId xmlns:a16="http://schemas.microsoft.com/office/drawing/2014/main" id="{9C989E9E-66E2-4335-8581-C325B47E49B3}"/>
              </a:ext>
            </a:extLst>
          </p:cNvPr>
          <p:cNvPicPr>
            <a:picLocks noChangeAspect="1"/>
          </p:cNvPicPr>
          <p:nvPr/>
        </p:nvPicPr>
        <p:blipFill>
          <a:blip r:embed="rId9"/>
          <a:stretch>
            <a:fillRect/>
          </a:stretch>
        </p:blipFill>
        <p:spPr>
          <a:xfrm>
            <a:off x="2968850" y="4400138"/>
            <a:ext cx="687140" cy="723305"/>
          </a:xfrm>
          <a:prstGeom prst="rect">
            <a:avLst/>
          </a:prstGeom>
        </p:spPr>
      </p:pic>
    </p:spTree>
    <p:extLst>
      <p:ext uri="{BB962C8B-B14F-4D97-AF65-F5344CB8AC3E}">
        <p14:creationId xmlns:p14="http://schemas.microsoft.com/office/powerpoint/2010/main" val="4209769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2E5F3-C8F4-0754-5A29-40F111C4E15E}"/>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A7E5BF6-3E6B-1659-68CD-51377BE3C9F7}"/>
              </a:ext>
            </a:extLst>
          </p:cNvPr>
          <p:cNvSpPr>
            <a:spLocks noGrp="1"/>
          </p:cNvSpPr>
          <p:nvPr>
            <p:ph idx="1"/>
          </p:nvPr>
        </p:nvSpPr>
        <p:spPr>
          <a:xfrm>
            <a:off x="1075601" y="1463730"/>
            <a:ext cx="7688753" cy="4525963"/>
          </a:xfrm>
        </p:spPr>
        <p:txBody>
          <a:bodyPr>
            <a:normAutofit/>
          </a:bodyPr>
          <a:lstStyle/>
          <a:p>
            <a:pPr marL="514350" indent="-514350">
              <a:buAutoNum type="romanUcPeriod"/>
            </a:pPr>
            <a:r>
              <a:rPr lang="en-GB" sz="2000" dirty="0">
                <a:latin typeface="+mj-lt"/>
                <a:cs typeface="Times New Roman" pitchFamily="18" charset="0"/>
              </a:rPr>
              <a:t>MDD – Desarrollo </a:t>
            </a:r>
            <a:r>
              <a:rPr lang="en-GB" sz="2000" dirty="0" err="1">
                <a:latin typeface="+mj-lt"/>
                <a:cs typeface="Times New Roman" pitchFamily="18" charset="0"/>
              </a:rPr>
              <a:t>Dirigido</a:t>
            </a:r>
            <a:r>
              <a:rPr lang="en-GB" sz="2000" dirty="0">
                <a:latin typeface="+mj-lt"/>
                <a:cs typeface="Times New Roman" pitchFamily="18" charset="0"/>
              </a:rPr>
              <a:t> </a:t>
            </a:r>
            <a:r>
              <a:rPr lang="en-GB" sz="2000" dirty="0" err="1">
                <a:latin typeface="+mj-lt"/>
                <a:cs typeface="Times New Roman" pitchFamily="18" charset="0"/>
              </a:rPr>
              <a:t>por</a:t>
            </a:r>
            <a:r>
              <a:rPr lang="en-GB" sz="2000" dirty="0">
                <a:latin typeface="+mj-lt"/>
                <a:cs typeface="Times New Roman" pitchFamily="18" charset="0"/>
              </a:rPr>
              <a:t> </a:t>
            </a:r>
            <a:r>
              <a:rPr lang="en-GB" sz="2000" dirty="0" err="1">
                <a:latin typeface="+mj-lt"/>
                <a:cs typeface="Times New Roman" pitchFamily="18" charset="0"/>
              </a:rPr>
              <a:t>Modelos</a:t>
            </a:r>
            <a:endParaRPr lang="en-GB" sz="2000" dirty="0">
              <a:latin typeface="+mj-lt"/>
              <a:cs typeface="Times New Roman" pitchFamily="18" charset="0"/>
            </a:endParaRPr>
          </a:p>
          <a:p>
            <a:pPr marL="514350" indent="-514350">
              <a:buAutoNum type="romanUcPeriod"/>
            </a:pPr>
            <a:r>
              <a:rPr lang="en-GB" sz="2000" dirty="0" err="1">
                <a:cs typeface="Times New Roman" pitchFamily="18" charset="0"/>
              </a:rPr>
              <a:t>Motivación</a:t>
            </a:r>
            <a:endParaRPr lang="en-GB" sz="2000" dirty="0">
              <a:latin typeface="+mj-lt"/>
              <a:cs typeface="Times New Roman" pitchFamily="18" charset="0"/>
            </a:endParaRPr>
          </a:p>
          <a:p>
            <a:pPr marL="514350" indent="-514350">
              <a:buAutoNum type="romanUcPeriod"/>
            </a:pPr>
            <a:r>
              <a:rPr lang="en-GB" sz="2000" dirty="0" err="1">
                <a:latin typeface="+mj-lt"/>
                <a:cs typeface="Times New Roman" pitchFamily="18" charset="0"/>
              </a:rPr>
              <a:t>Contribución</a:t>
            </a:r>
            <a:endParaRPr lang="en-GB" sz="2000" dirty="0">
              <a:latin typeface="+mj-lt"/>
              <a:cs typeface="Times New Roman" pitchFamily="18" charset="0"/>
            </a:endParaRPr>
          </a:p>
          <a:p>
            <a:pPr marL="514350" indent="-514350">
              <a:buAutoNum type="romanUcPeriod"/>
            </a:pPr>
            <a:r>
              <a:rPr lang="en-GB" sz="2000" b="1" dirty="0" err="1">
                <a:latin typeface="+mj-lt"/>
                <a:cs typeface="Times New Roman" pitchFamily="18" charset="0"/>
              </a:rPr>
              <a:t>Extraer</a:t>
            </a:r>
            <a:r>
              <a:rPr lang="en-GB" sz="2000" b="1" dirty="0">
                <a:latin typeface="+mj-lt"/>
                <a:cs typeface="Times New Roman" pitchFamily="18" charset="0"/>
              </a:rPr>
              <a:t> </a:t>
            </a:r>
            <a:r>
              <a:rPr lang="en-GB" sz="2000" b="1" dirty="0" err="1">
                <a:latin typeface="+mj-lt"/>
                <a:cs typeface="Times New Roman" pitchFamily="18" charset="0"/>
              </a:rPr>
              <a:t>reglas</a:t>
            </a:r>
            <a:r>
              <a:rPr lang="en-GB" sz="2000" b="1" dirty="0">
                <a:latin typeface="+mj-lt"/>
                <a:cs typeface="Times New Roman" pitchFamily="18" charset="0"/>
              </a:rPr>
              <a:t> de </a:t>
            </a:r>
            <a:r>
              <a:rPr lang="en-GB" sz="2000" b="1" dirty="0" err="1">
                <a:latin typeface="+mj-lt"/>
                <a:cs typeface="Times New Roman" pitchFamily="18" charset="0"/>
              </a:rPr>
              <a:t>transformación</a:t>
            </a:r>
            <a:r>
              <a:rPr lang="en-GB" sz="2000" b="1" dirty="0">
                <a:latin typeface="+mj-lt"/>
                <a:cs typeface="Times New Roman" pitchFamily="18" charset="0"/>
              </a:rPr>
              <a:t> </a:t>
            </a:r>
            <a:r>
              <a:rPr lang="en-GB" sz="2000" b="1" dirty="0" err="1">
                <a:latin typeface="+mj-lt"/>
                <a:cs typeface="Times New Roman" pitchFamily="18" charset="0"/>
              </a:rPr>
              <a:t>para</a:t>
            </a:r>
            <a:r>
              <a:rPr lang="en-GB" sz="2000" b="1" dirty="0">
                <a:latin typeface="+mj-lt"/>
                <a:cs typeface="Times New Roman" pitchFamily="18" charset="0"/>
              </a:rPr>
              <a:t> </a:t>
            </a:r>
            <a:r>
              <a:rPr lang="en-GB" sz="2000" b="1" dirty="0" err="1">
                <a:latin typeface="+mj-lt"/>
                <a:cs typeface="Times New Roman" pitchFamily="18" charset="0"/>
              </a:rPr>
              <a:t>generar</a:t>
            </a:r>
            <a:r>
              <a:rPr lang="en-GB" sz="2000" b="1" dirty="0">
                <a:latin typeface="+mj-lt"/>
                <a:cs typeface="Times New Roman" pitchFamily="18" charset="0"/>
              </a:rPr>
              <a:t> </a:t>
            </a:r>
            <a:r>
              <a:rPr lang="en-GB" sz="2000" b="1" dirty="0" err="1">
                <a:latin typeface="+mj-lt"/>
                <a:cs typeface="Times New Roman" pitchFamily="18" charset="0"/>
              </a:rPr>
              <a:t>alternativas</a:t>
            </a:r>
            <a:r>
              <a:rPr lang="en-GB" sz="2000" b="1" dirty="0">
                <a:latin typeface="+mj-lt"/>
                <a:cs typeface="Times New Roman" pitchFamily="18" charset="0"/>
              </a:rPr>
              <a:t> de </a:t>
            </a:r>
            <a:r>
              <a:rPr lang="en-GB" sz="2000" b="1" dirty="0" err="1">
                <a:latin typeface="+mj-lt"/>
                <a:cs typeface="Times New Roman" pitchFamily="18" charset="0"/>
              </a:rPr>
              <a:t>diseño</a:t>
            </a:r>
            <a:r>
              <a:rPr lang="en-GB" sz="2000" b="1" dirty="0">
                <a:latin typeface="+mj-lt"/>
                <a:cs typeface="Times New Roman" pitchFamily="18" charset="0"/>
              </a:rPr>
              <a:t> de GUIs</a:t>
            </a:r>
          </a:p>
          <a:p>
            <a:pPr marL="514350" indent="-514350">
              <a:buAutoNum type="romanUcPeriod"/>
            </a:pPr>
            <a:r>
              <a:rPr lang="en-GB" sz="2000" dirty="0" err="1">
                <a:latin typeface="+mj-lt"/>
                <a:cs typeface="Times New Roman" pitchFamily="18" charset="0"/>
              </a:rPr>
              <a:t>Estereotipos</a:t>
            </a:r>
            <a:r>
              <a:rPr lang="en-GB" sz="2000" dirty="0">
                <a:latin typeface="+mj-lt"/>
                <a:cs typeface="Times New Roman" pitchFamily="18" charset="0"/>
              </a:rPr>
              <a:t> BPMN </a:t>
            </a:r>
            <a:r>
              <a:rPr lang="en-GB" sz="2000" dirty="0" err="1">
                <a:latin typeface="+mj-lt"/>
                <a:cs typeface="Times New Roman" pitchFamily="18" charset="0"/>
              </a:rPr>
              <a:t>extendido</a:t>
            </a:r>
            <a:endParaRPr lang="en-GB" sz="2000" dirty="0">
              <a:latin typeface="+mj-lt"/>
              <a:cs typeface="Times New Roman" pitchFamily="18" charset="0"/>
            </a:endParaRPr>
          </a:p>
          <a:p>
            <a:pPr marL="514350" indent="-514350">
              <a:buAutoNum type="romanUcPeriod"/>
            </a:pPr>
            <a:r>
              <a:rPr lang="en-GB" sz="2000" dirty="0" err="1">
                <a:latin typeface="+mj-lt"/>
                <a:cs typeface="Times New Roman" pitchFamily="18" charset="0"/>
              </a:rPr>
              <a:t>Conclusiones</a:t>
            </a:r>
            <a:endParaRPr lang="en-GB" sz="2000" dirty="0">
              <a:latin typeface="+mj-lt"/>
              <a:cs typeface="Times New Roman" pitchFamily="18" charset="0"/>
            </a:endParaRPr>
          </a:p>
          <a:p>
            <a:pPr marL="0" indent="0">
              <a:buNone/>
            </a:pPr>
            <a:endParaRPr lang="en-GB" sz="2000" dirty="0">
              <a:latin typeface="+mj-lt"/>
              <a:cs typeface="Times New Roman" pitchFamily="18" charset="0"/>
            </a:endParaRPr>
          </a:p>
        </p:txBody>
      </p:sp>
      <p:sp>
        <p:nvSpPr>
          <p:cNvPr id="7" name="6 Título">
            <a:extLst>
              <a:ext uri="{FF2B5EF4-FFF2-40B4-BE49-F238E27FC236}">
                <a16:creationId xmlns:a16="http://schemas.microsoft.com/office/drawing/2014/main" id="{6C0985D8-C6DC-F184-0C96-F7523987CD2B}"/>
              </a:ext>
            </a:extLst>
          </p:cNvPr>
          <p:cNvSpPr>
            <a:spLocks noGrp="1"/>
          </p:cNvSpPr>
          <p:nvPr>
            <p:ph type="title"/>
          </p:nvPr>
        </p:nvSpPr>
        <p:spPr/>
        <p:txBody>
          <a:bodyPr>
            <a:normAutofit/>
          </a:bodyPr>
          <a:lstStyle/>
          <a:p>
            <a:r>
              <a:rPr lang="es-ES" dirty="0">
                <a:cs typeface="Times New Roman" pitchFamily="18" charset="0"/>
              </a:rPr>
              <a:t>Agenda</a:t>
            </a:r>
          </a:p>
        </p:txBody>
      </p:sp>
      <p:sp>
        <p:nvSpPr>
          <p:cNvPr id="2" name="Marcador de número de diapositiva 1">
            <a:extLst>
              <a:ext uri="{FF2B5EF4-FFF2-40B4-BE49-F238E27FC236}">
                <a16:creationId xmlns:a16="http://schemas.microsoft.com/office/drawing/2014/main" id="{73933BF5-1F09-2427-3F34-EE8BA5F2C0AE}"/>
              </a:ext>
            </a:extLst>
          </p:cNvPr>
          <p:cNvSpPr>
            <a:spLocks noGrp="1"/>
          </p:cNvSpPr>
          <p:nvPr>
            <p:ph type="sldNum" sz="quarter" idx="12"/>
          </p:nvPr>
        </p:nvSpPr>
        <p:spPr/>
        <p:txBody>
          <a:bodyPr/>
          <a:lstStyle/>
          <a:p>
            <a:fld id="{4FAB73BC-B049-4115-A692-8D63A059BFB8}" type="slidenum">
              <a:rPr lang="en-US" smtClean="0">
                <a:solidFill>
                  <a:schemeClr val="tx1"/>
                </a:solidFill>
                <a:latin typeface="+mj-lt"/>
              </a:rPr>
              <a:pPr/>
              <a:t>19</a:t>
            </a:fld>
            <a:endParaRPr lang="en-US" dirty="0">
              <a:solidFill>
                <a:schemeClr val="tx1"/>
              </a:solidFill>
              <a:latin typeface="+mj-lt"/>
            </a:endParaRPr>
          </a:p>
        </p:txBody>
      </p:sp>
    </p:spTree>
    <p:extLst>
      <p:ext uri="{BB962C8B-B14F-4D97-AF65-F5344CB8AC3E}">
        <p14:creationId xmlns:p14="http://schemas.microsoft.com/office/powerpoint/2010/main" val="3738624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84999" y="4963050"/>
            <a:ext cx="7688753" cy="1464712"/>
          </a:xfrm>
        </p:spPr>
        <p:txBody>
          <a:bodyPr>
            <a:normAutofit/>
          </a:bodyPr>
          <a:lstStyle/>
          <a:p>
            <a:pPr marL="0" indent="0">
              <a:spcBef>
                <a:spcPts val="1800"/>
              </a:spcBef>
              <a:buNone/>
            </a:pPr>
            <a:r>
              <a:rPr lang="en-GB" sz="2000" b="1" dirty="0">
                <a:solidFill>
                  <a:schemeClr val="accent1">
                    <a:lumMod val="75000"/>
                  </a:schemeClr>
                </a:solidFill>
                <a:cs typeface="Arial" panose="020B0604020202020204" pitchFamily="34" charset="0"/>
              </a:rPr>
              <a:t>Grupo de </a:t>
            </a:r>
            <a:r>
              <a:rPr lang="en-GB" sz="2000" b="1" dirty="0" err="1">
                <a:solidFill>
                  <a:schemeClr val="accent1">
                    <a:lumMod val="75000"/>
                  </a:schemeClr>
                </a:solidFill>
                <a:cs typeface="Arial" panose="020B0604020202020204" pitchFamily="34" charset="0"/>
              </a:rPr>
              <a:t>investigación</a:t>
            </a:r>
            <a:r>
              <a:rPr lang="en-GB" sz="2000" b="1" dirty="0">
                <a:solidFill>
                  <a:schemeClr val="accent1">
                    <a:lumMod val="75000"/>
                  </a:schemeClr>
                </a:solidFill>
                <a:cs typeface="Arial" panose="020B0604020202020204" pitchFamily="34" charset="0"/>
              </a:rPr>
              <a:t> HCI-DUXAIT - PUCP</a:t>
            </a:r>
          </a:p>
          <a:p>
            <a:pPr marL="0" indent="0">
              <a:buNone/>
            </a:pPr>
            <a:r>
              <a:rPr lang="es-ES" sz="2000" b="1" dirty="0">
                <a:cs typeface="Arial" panose="020B0604020202020204" pitchFamily="34" charset="0"/>
              </a:rPr>
              <a:t>Línea de investigación: </a:t>
            </a:r>
            <a:r>
              <a:rPr lang="es-ES" sz="2000" dirty="0">
                <a:cs typeface="Arial" panose="020B0604020202020204" pitchFamily="34" charset="0"/>
              </a:rPr>
              <a:t>Desarrollo de software dirigido por modelos, Usabilidad, HCI (Interacción Humano-Computador), BPMN</a:t>
            </a:r>
          </a:p>
        </p:txBody>
      </p:sp>
      <p:sp>
        <p:nvSpPr>
          <p:cNvPr id="7" name="6 Título"/>
          <p:cNvSpPr>
            <a:spLocks noGrp="1"/>
          </p:cNvSpPr>
          <p:nvPr>
            <p:ph type="title"/>
          </p:nvPr>
        </p:nvSpPr>
        <p:spPr/>
        <p:txBody>
          <a:bodyPr>
            <a:normAutofit/>
          </a:bodyPr>
          <a:lstStyle/>
          <a:p>
            <a:r>
              <a:rPr lang="es-ES" dirty="0">
                <a:latin typeface="+mn-lt"/>
                <a:cs typeface="Arial" panose="020B0604020202020204" pitchFamily="34" charset="0"/>
              </a:rPr>
              <a:t>Biografía</a:t>
            </a:r>
          </a:p>
        </p:txBody>
      </p:sp>
      <p:sp>
        <p:nvSpPr>
          <p:cNvPr id="2" name="Marcador de número de diapositiva 1"/>
          <p:cNvSpPr>
            <a:spLocks noGrp="1"/>
          </p:cNvSpPr>
          <p:nvPr>
            <p:ph type="sldNum" sz="quarter" idx="12"/>
          </p:nvPr>
        </p:nvSpPr>
        <p:spPr/>
        <p:txBody>
          <a:bodyPr/>
          <a:lstStyle/>
          <a:p>
            <a:fld id="{4FAB73BC-B049-4115-A692-8D63A059BFB8}" type="slidenum">
              <a:rPr lang="en-US" smtClean="0"/>
              <a:pPr/>
              <a:t>2</a:t>
            </a:fld>
            <a:endParaRPr lang="en-US" dirty="0"/>
          </a:p>
        </p:txBody>
      </p:sp>
      <p:pic>
        <p:nvPicPr>
          <p:cNvPr id="8" name="Picture 3">
            <a:extLst>
              <a:ext uri="{FF2B5EF4-FFF2-40B4-BE49-F238E27FC236}">
                <a16:creationId xmlns:a16="http://schemas.microsoft.com/office/drawing/2014/main" id="{B11F5D11-95B1-2165-29AD-8CAB83C9E7CF}"/>
              </a:ext>
            </a:extLst>
          </p:cNvPr>
          <p:cNvPicPr>
            <a:picLocks noChangeAspect="1" noChangeArrowheads="1"/>
          </p:cNvPicPr>
          <p:nvPr/>
        </p:nvPicPr>
        <p:blipFill>
          <a:blip r:embed="rId3"/>
          <a:srcRect/>
          <a:stretch>
            <a:fillRect/>
          </a:stretch>
        </p:blipFill>
        <p:spPr bwMode="auto">
          <a:xfrm>
            <a:off x="6092819" y="1490587"/>
            <a:ext cx="2390654" cy="678167"/>
          </a:xfrm>
          <a:prstGeom prst="rect">
            <a:avLst/>
          </a:prstGeom>
          <a:noFill/>
          <a:ln w="9525">
            <a:noFill/>
            <a:miter lim="800000"/>
            <a:headEnd/>
            <a:tailEnd/>
          </a:ln>
        </p:spPr>
      </p:pic>
      <p:pic>
        <p:nvPicPr>
          <p:cNvPr id="10" name="Imagen 9">
            <a:extLst>
              <a:ext uri="{FF2B5EF4-FFF2-40B4-BE49-F238E27FC236}">
                <a16:creationId xmlns:a16="http://schemas.microsoft.com/office/drawing/2014/main" id="{1BB67B0C-5F65-F23D-80A8-400BA98F9857}"/>
              </a:ext>
            </a:extLst>
          </p:cNvPr>
          <p:cNvPicPr>
            <a:picLocks noChangeAspect="1"/>
          </p:cNvPicPr>
          <p:nvPr/>
        </p:nvPicPr>
        <p:blipFill>
          <a:blip r:embed="rId4"/>
          <a:stretch>
            <a:fillRect/>
          </a:stretch>
        </p:blipFill>
        <p:spPr>
          <a:xfrm>
            <a:off x="5523550" y="3829213"/>
            <a:ext cx="2499484" cy="762408"/>
          </a:xfrm>
          <a:prstGeom prst="rect">
            <a:avLst/>
          </a:prstGeom>
        </p:spPr>
      </p:pic>
      <p:pic>
        <p:nvPicPr>
          <p:cNvPr id="12" name="Imagen 11">
            <a:extLst>
              <a:ext uri="{FF2B5EF4-FFF2-40B4-BE49-F238E27FC236}">
                <a16:creationId xmlns:a16="http://schemas.microsoft.com/office/drawing/2014/main" id="{6DDC694A-1394-99E6-B742-18D36083A907}"/>
              </a:ext>
            </a:extLst>
          </p:cNvPr>
          <p:cNvPicPr>
            <a:picLocks noChangeAspect="1"/>
          </p:cNvPicPr>
          <p:nvPr/>
        </p:nvPicPr>
        <p:blipFill>
          <a:blip r:embed="rId5"/>
          <a:stretch>
            <a:fillRect/>
          </a:stretch>
        </p:blipFill>
        <p:spPr>
          <a:xfrm>
            <a:off x="1737192" y="3748252"/>
            <a:ext cx="2390654" cy="924330"/>
          </a:xfrm>
          <a:prstGeom prst="rect">
            <a:avLst/>
          </a:prstGeom>
        </p:spPr>
      </p:pic>
      <p:cxnSp>
        <p:nvCxnSpPr>
          <p:cNvPr id="17" name="Conector recto 16">
            <a:extLst>
              <a:ext uri="{FF2B5EF4-FFF2-40B4-BE49-F238E27FC236}">
                <a16:creationId xmlns:a16="http://schemas.microsoft.com/office/drawing/2014/main" id="{85448A97-BA21-A12F-F990-D09D8E6DB81A}"/>
              </a:ext>
            </a:extLst>
          </p:cNvPr>
          <p:cNvCxnSpPr/>
          <p:nvPr/>
        </p:nvCxnSpPr>
        <p:spPr>
          <a:xfrm>
            <a:off x="1175418" y="3336235"/>
            <a:ext cx="7716791" cy="0"/>
          </a:xfrm>
          <a:prstGeom prst="line">
            <a:avLst/>
          </a:prstGeom>
        </p:spPr>
        <p:style>
          <a:lnRef idx="1">
            <a:schemeClr val="dk1"/>
          </a:lnRef>
          <a:fillRef idx="0">
            <a:schemeClr val="dk1"/>
          </a:fillRef>
          <a:effectRef idx="0">
            <a:schemeClr val="dk1"/>
          </a:effectRef>
          <a:fontRef idx="minor">
            <a:schemeClr val="tx1"/>
          </a:fontRef>
        </p:style>
      </p:cxnSp>
      <p:sp>
        <p:nvSpPr>
          <p:cNvPr id="11" name="CuadroTexto 10">
            <a:extLst>
              <a:ext uri="{FF2B5EF4-FFF2-40B4-BE49-F238E27FC236}">
                <a16:creationId xmlns:a16="http://schemas.microsoft.com/office/drawing/2014/main" id="{E30CDBED-5898-29DE-8FEA-EDF8CCB56D83}"/>
              </a:ext>
            </a:extLst>
          </p:cNvPr>
          <p:cNvSpPr txBox="1"/>
          <p:nvPr/>
        </p:nvSpPr>
        <p:spPr>
          <a:xfrm>
            <a:off x="1302003" y="1432658"/>
            <a:ext cx="7444431" cy="1723549"/>
          </a:xfrm>
          <a:prstGeom prst="rect">
            <a:avLst/>
          </a:prstGeom>
          <a:noFill/>
        </p:spPr>
        <p:txBody>
          <a:bodyPr wrap="square">
            <a:spAutoFit/>
          </a:bodyPr>
          <a:lstStyle/>
          <a:p>
            <a:pPr marL="0" indent="0">
              <a:buNone/>
            </a:pPr>
            <a:r>
              <a:rPr lang="en-GB" sz="2000" b="1" dirty="0">
                <a:solidFill>
                  <a:schemeClr val="accent1">
                    <a:lumMod val="75000"/>
                  </a:schemeClr>
                </a:solidFill>
                <a:cs typeface="Arial" panose="020B0604020202020204" pitchFamily="34" charset="0"/>
              </a:rPr>
              <a:t>Jorge Eduardo Díaz Suárez</a:t>
            </a:r>
          </a:p>
          <a:p>
            <a:pPr marL="0" indent="0">
              <a:buNone/>
            </a:pPr>
            <a:r>
              <a:rPr lang="en-GB" sz="1800" dirty="0">
                <a:cs typeface="Arial" panose="020B0604020202020204" pitchFamily="34" charset="0"/>
              </a:rPr>
              <a:t>Doctor </a:t>
            </a:r>
            <a:r>
              <a:rPr lang="en-GB" sz="1800" dirty="0" err="1">
                <a:cs typeface="Arial" panose="020B0604020202020204" pitchFamily="34" charset="0"/>
              </a:rPr>
              <a:t>en</a:t>
            </a:r>
            <a:r>
              <a:rPr lang="en-GB" sz="1800" dirty="0">
                <a:cs typeface="Arial" panose="020B0604020202020204" pitchFamily="34" charset="0"/>
              </a:rPr>
              <a:t> </a:t>
            </a:r>
            <a:r>
              <a:rPr lang="en-GB" sz="1800" dirty="0" err="1">
                <a:cs typeface="Arial" panose="020B0604020202020204" pitchFamily="34" charset="0"/>
              </a:rPr>
              <a:t>Ciencias</a:t>
            </a:r>
            <a:r>
              <a:rPr lang="en-GB" sz="1800" dirty="0">
                <a:cs typeface="Arial" panose="020B0604020202020204" pitchFamily="34" charset="0"/>
              </a:rPr>
              <a:t> de la </a:t>
            </a:r>
            <a:r>
              <a:rPr lang="en-GB" sz="1800" dirty="0" err="1">
                <a:cs typeface="Arial" panose="020B0604020202020204" pitchFamily="34" charset="0"/>
              </a:rPr>
              <a:t>Computación</a:t>
            </a:r>
            <a:endParaRPr lang="en-GB" sz="1800" dirty="0">
              <a:cs typeface="Arial" panose="020B0604020202020204" pitchFamily="34" charset="0"/>
            </a:endParaRPr>
          </a:p>
          <a:p>
            <a:pPr marL="0" indent="0">
              <a:spcAft>
                <a:spcPts val="600"/>
              </a:spcAft>
              <a:buNone/>
            </a:pPr>
            <a:r>
              <a:rPr lang="en-GB" sz="1800" dirty="0">
                <a:cs typeface="Arial" panose="020B0604020202020204" pitchFamily="34" charset="0"/>
              </a:rPr>
              <a:t>Universidad de Valencia </a:t>
            </a:r>
            <a:r>
              <a:rPr lang="en-GB" sz="1800" dirty="0" err="1">
                <a:cs typeface="Arial" panose="020B0604020202020204" pitchFamily="34" charset="0"/>
              </a:rPr>
              <a:t>España</a:t>
            </a:r>
            <a:endParaRPr lang="en-GB" sz="1800" dirty="0">
              <a:cs typeface="Arial" panose="020B0604020202020204" pitchFamily="34" charset="0"/>
            </a:endParaRPr>
          </a:p>
          <a:p>
            <a:pPr marL="0" indent="0">
              <a:spcBef>
                <a:spcPts val="600"/>
              </a:spcBef>
              <a:buNone/>
            </a:pPr>
            <a:r>
              <a:rPr lang="es-ES" sz="2000" dirty="0" err="1">
                <a:cs typeface="Arial" panose="020B0604020202020204" pitchFamily="34" charset="0"/>
              </a:rPr>
              <a:t>TADeSP</a:t>
            </a:r>
            <a:r>
              <a:rPr lang="es-ES" sz="2000" dirty="0">
                <a:cs typeface="Arial" panose="020B0604020202020204" pitchFamily="34" charset="0"/>
              </a:rPr>
              <a:t>: Técnicas Avanzadas de Desarrollo de Software centrado en la Persona – Universidad de Valencia</a:t>
            </a:r>
          </a:p>
        </p:txBody>
      </p:sp>
    </p:spTree>
    <p:extLst>
      <p:ext uri="{BB962C8B-B14F-4D97-AF65-F5344CB8AC3E}">
        <p14:creationId xmlns:p14="http://schemas.microsoft.com/office/powerpoint/2010/main" val="1761458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normAutofit/>
          </a:bodyPr>
          <a:lstStyle/>
          <a:p>
            <a:r>
              <a:rPr lang="en-GB" sz="3200" b="1" dirty="0" err="1">
                <a:cs typeface="Times New Roman" pitchFamily="18" charset="0"/>
              </a:rPr>
              <a:t>Extraer</a:t>
            </a:r>
            <a:r>
              <a:rPr lang="en-GB" sz="3200" b="1" dirty="0">
                <a:cs typeface="Times New Roman" pitchFamily="18" charset="0"/>
              </a:rPr>
              <a:t> reglas comunes entre proyectos</a:t>
            </a:r>
          </a:p>
        </p:txBody>
      </p:sp>
      <p:sp>
        <p:nvSpPr>
          <p:cNvPr id="2" name="Marcador de número de diapositiva 1"/>
          <p:cNvSpPr>
            <a:spLocks noGrp="1"/>
          </p:cNvSpPr>
          <p:nvPr>
            <p:ph type="sldNum" sz="quarter" idx="12"/>
          </p:nvPr>
        </p:nvSpPr>
        <p:spPr/>
        <p:txBody>
          <a:bodyPr/>
          <a:lstStyle/>
          <a:p>
            <a:fld id="{4FAB73BC-B049-4115-A692-8D63A059BFB8}" type="slidenum">
              <a:rPr lang="en-US" sz="1100" smtClean="0">
                <a:solidFill>
                  <a:schemeClr val="tx1"/>
                </a:solidFill>
                <a:latin typeface="+mj-lt"/>
              </a:rPr>
              <a:pPr/>
              <a:t>20</a:t>
            </a:fld>
            <a:endParaRPr lang="en-US" sz="1100" dirty="0">
              <a:solidFill>
                <a:schemeClr val="tx1"/>
              </a:solidFill>
              <a:latin typeface="+mj-lt"/>
            </a:endParaRPr>
          </a:p>
        </p:txBody>
      </p:sp>
      <p:sp>
        <p:nvSpPr>
          <p:cNvPr id="42" name="41 CuadroTexto"/>
          <p:cNvSpPr txBox="1"/>
          <p:nvPr/>
        </p:nvSpPr>
        <p:spPr>
          <a:xfrm>
            <a:off x="472970" y="1350111"/>
            <a:ext cx="3363229" cy="4385816"/>
          </a:xfrm>
          <a:prstGeom prst="rect">
            <a:avLst/>
          </a:prstGeom>
          <a:noFill/>
          <a:ln>
            <a:solidFill>
              <a:schemeClr val="accent1"/>
            </a:solidFill>
          </a:ln>
        </p:spPr>
        <p:txBody>
          <a:bodyPr wrap="square" rtlCol="0">
            <a:spAutoFit/>
          </a:bodyPr>
          <a:lstStyle/>
          <a:p>
            <a:pPr>
              <a:spcAft>
                <a:spcPts val="600"/>
              </a:spcAft>
            </a:pPr>
            <a:r>
              <a:rPr lang="en-US" sz="1400" b="1" dirty="0" err="1">
                <a:latin typeface="+mj-lt"/>
                <a:cs typeface="Times New Roman" pitchFamily="18" charset="0"/>
              </a:rPr>
              <a:t>Proyecto</a:t>
            </a:r>
            <a:r>
              <a:rPr lang="en-US" sz="1400" b="1" dirty="0">
                <a:latin typeface="+mj-lt"/>
                <a:cs typeface="Times New Roman" pitchFamily="18" charset="0"/>
              </a:rPr>
              <a:t> 1: </a:t>
            </a:r>
            <a:r>
              <a:rPr lang="en-US" sz="1400" dirty="0" err="1">
                <a:latin typeface="+mj-lt"/>
                <a:cs typeface="Times New Roman" pitchFamily="18" charset="0"/>
              </a:rPr>
              <a:t>Reclutamiento</a:t>
            </a:r>
            <a:r>
              <a:rPr lang="en-US" sz="1400" dirty="0">
                <a:latin typeface="+mj-lt"/>
                <a:cs typeface="Times New Roman" pitchFamily="18" charset="0"/>
              </a:rPr>
              <a:t> e </a:t>
            </a:r>
            <a:r>
              <a:rPr lang="en-US" sz="1400" dirty="0" err="1">
                <a:latin typeface="+mj-lt"/>
                <a:cs typeface="Times New Roman" pitchFamily="18" charset="0"/>
              </a:rPr>
              <a:t>integración</a:t>
            </a:r>
            <a:r>
              <a:rPr lang="en-US" sz="1400" dirty="0">
                <a:latin typeface="+mj-lt"/>
                <a:cs typeface="Times New Roman" pitchFamily="18" charset="0"/>
              </a:rPr>
              <a:t> de personal.</a:t>
            </a:r>
          </a:p>
          <a:p>
            <a:pPr>
              <a:spcAft>
                <a:spcPts val="600"/>
              </a:spcAft>
            </a:pPr>
            <a:r>
              <a:rPr lang="en-US" sz="1400" b="1" dirty="0" err="1">
                <a:latin typeface="+mj-lt"/>
                <a:cs typeface="Times New Roman" pitchFamily="18" charset="0"/>
              </a:rPr>
              <a:t>Proyecto</a:t>
            </a:r>
            <a:r>
              <a:rPr lang="en-US" sz="1400" b="1" dirty="0">
                <a:latin typeface="+mj-lt"/>
                <a:cs typeface="Times New Roman" pitchFamily="18" charset="0"/>
              </a:rPr>
              <a:t> 2: </a:t>
            </a:r>
            <a:r>
              <a:rPr lang="en-US" sz="1400" dirty="0" err="1">
                <a:latin typeface="+mj-lt"/>
                <a:cs typeface="Times New Roman" pitchFamily="18" charset="0"/>
              </a:rPr>
              <a:t>Suscripción</a:t>
            </a:r>
            <a:r>
              <a:rPr lang="en-US" sz="1400" dirty="0">
                <a:latin typeface="+mj-lt"/>
                <a:cs typeface="Times New Roman" pitchFamily="18" charset="0"/>
              </a:rPr>
              <a:t> de </a:t>
            </a:r>
            <a:r>
              <a:rPr lang="en-US" sz="1400" dirty="0" err="1">
                <a:latin typeface="+mj-lt"/>
                <a:cs typeface="Times New Roman" pitchFamily="18" charset="0"/>
              </a:rPr>
              <a:t>póliza</a:t>
            </a:r>
            <a:r>
              <a:rPr lang="en-US" sz="1400" dirty="0">
                <a:latin typeface="+mj-lt"/>
                <a:cs typeface="Times New Roman" pitchFamily="18" charset="0"/>
              </a:rPr>
              <a:t> de </a:t>
            </a:r>
            <a:r>
              <a:rPr lang="en-US" sz="1400" dirty="0" err="1">
                <a:latin typeface="+mj-lt"/>
                <a:cs typeface="Times New Roman" pitchFamily="18" charset="0"/>
              </a:rPr>
              <a:t>automóvil</a:t>
            </a:r>
            <a:r>
              <a:rPr lang="en-US" sz="1400" dirty="0">
                <a:latin typeface="+mj-lt"/>
                <a:cs typeface="Times New Roman" pitchFamily="18" charset="0"/>
              </a:rPr>
              <a:t>.</a:t>
            </a:r>
          </a:p>
          <a:p>
            <a:pPr>
              <a:spcAft>
                <a:spcPts val="600"/>
              </a:spcAft>
            </a:pPr>
            <a:r>
              <a:rPr lang="en-US" sz="1400" b="1" dirty="0" err="1">
                <a:latin typeface="+mj-lt"/>
                <a:cs typeface="Times New Roman" pitchFamily="18" charset="0"/>
              </a:rPr>
              <a:t>Proyecto</a:t>
            </a:r>
            <a:r>
              <a:rPr lang="en-US" sz="1400" b="1" dirty="0">
                <a:latin typeface="+mj-lt"/>
                <a:cs typeface="Times New Roman" pitchFamily="18" charset="0"/>
              </a:rPr>
              <a:t> 3: </a:t>
            </a:r>
            <a:r>
              <a:rPr lang="en-US" sz="1400" dirty="0">
                <a:latin typeface="+mj-lt"/>
                <a:cs typeface="Times New Roman" pitchFamily="18" charset="0"/>
              </a:rPr>
              <a:t>Pago de </a:t>
            </a:r>
            <a:r>
              <a:rPr lang="en-US" sz="1400" dirty="0" err="1">
                <a:latin typeface="+mj-lt"/>
                <a:cs typeface="Times New Roman" pitchFamily="18" charset="0"/>
              </a:rPr>
              <a:t>facturas</a:t>
            </a:r>
            <a:r>
              <a:rPr lang="en-US" sz="1400" dirty="0">
                <a:latin typeface="+mj-lt"/>
                <a:cs typeface="Times New Roman" pitchFamily="18" charset="0"/>
              </a:rPr>
              <a:t>.</a:t>
            </a:r>
          </a:p>
          <a:p>
            <a:pPr>
              <a:spcAft>
                <a:spcPts val="600"/>
              </a:spcAft>
            </a:pPr>
            <a:r>
              <a:rPr lang="en-US" sz="1400" b="1" dirty="0" err="1">
                <a:latin typeface="+mj-lt"/>
                <a:cs typeface="Times New Roman" pitchFamily="18" charset="0"/>
              </a:rPr>
              <a:t>Proyecto</a:t>
            </a:r>
            <a:r>
              <a:rPr lang="en-US" sz="1400" b="1" dirty="0">
                <a:latin typeface="+mj-lt"/>
                <a:cs typeface="Times New Roman" pitchFamily="18" charset="0"/>
              </a:rPr>
              <a:t> 4: </a:t>
            </a:r>
            <a:r>
              <a:rPr lang="en-US" sz="1400" dirty="0" err="1">
                <a:latin typeface="+mj-lt"/>
                <a:cs typeface="Times New Roman" pitchFamily="18" charset="0"/>
              </a:rPr>
              <a:t>Solicitud</a:t>
            </a:r>
            <a:r>
              <a:rPr lang="en-US" sz="1400" dirty="0">
                <a:latin typeface="+mj-lt"/>
                <a:cs typeface="Times New Roman" pitchFamily="18" charset="0"/>
              </a:rPr>
              <a:t> de </a:t>
            </a:r>
            <a:r>
              <a:rPr lang="en-US" sz="1400" dirty="0" err="1">
                <a:latin typeface="+mj-lt"/>
                <a:cs typeface="Times New Roman" pitchFamily="18" charset="0"/>
              </a:rPr>
              <a:t>vacaciones</a:t>
            </a:r>
            <a:r>
              <a:rPr lang="en-US" sz="1400" dirty="0">
                <a:latin typeface="+mj-lt"/>
                <a:cs typeface="Times New Roman" pitchFamily="18" charset="0"/>
              </a:rPr>
              <a:t>.</a:t>
            </a:r>
          </a:p>
          <a:p>
            <a:pPr>
              <a:spcAft>
                <a:spcPts val="600"/>
              </a:spcAft>
            </a:pPr>
            <a:r>
              <a:rPr lang="en-US" sz="1400" b="1" dirty="0" err="1">
                <a:latin typeface="+mj-lt"/>
                <a:cs typeface="Times New Roman" pitchFamily="18" charset="0"/>
              </a:rPr>
              <a:t>Proyecto</a:t>
            </a:r>
            <a:r>
              <a:rPr lang="en-US" sz="1400" b="1" dirty="0">
                <a:latin typeface="+mj-lt"/>
                <a:cs typeface="Times New Roman" pitchFamily="18" charset="0"/>
              </a:rPr>
              <a:t> 5: </a:t>
            </a:r>
            <a:r>
              <a:rPr lang="en-US" sz="1400" dirty="0" err="1">
                <a:latin typeface="+mj-lt"/>
                <a:cs typeface="Times New Roman" pitchFamily="18" charset="0"/>
              </a:rPr>
              <a:t>Desvinculación</a:t>
            </a:r>
            <a:r>
              <a:rPr lang="en-US" sz="1400" dirty="0">
                <a:latin typeface="+mj-lt"/>
                <a:cs typeface="Times New Roman" pitchFamily="18" charset="0"/>
              </a:rPr>
              <a:t> de personal.</a:t>
            </a:r>
          </a:p>
          <a:p>
            <a:pPr>
              <a:spcAft>
                <a:spcPts val="600"/>
              </a:spcAft>
            </a:pPr>
            <a:r>
              <a:rPr lang="en-US" sz="1400" b="1" dirty="0" err="1">
                <a:latin typeface="+mj-lt"/>
                <a:cs typeface="Times New Roman" pitchFamily="18" charset="0"/>
              </a:rPr>
              <a:t>Proyecto</a:t>
            </a:r>
            <a:r>
              <a:rPr lang="en-US" sz="1400" b="1" dirty="0">
                <a:latin typeface="+mj-lt"/>
                <a:cs typeface="Times New Roman" pitchFamily="18" charset="0"/>
              </a:rPr>
              <a:t> 6: </a:t>
            </a:r>
            <a:r>
              <a:rPr lang="en-US" sz="1400" dirty="0" err="1">
                <a:latin typeface="+mj-lt"/>
                <a:cs typeface="Times New Roman" pitchFamily="18" charset="0"/>
              </a:rPr>
              <a:t>Gestión</a:t>
            </a:r>
            <a:r>
              <a:rPr lang="en-US" sz="1400" dirty="0">
                <a:latin typeface="+mj-lt"/>
                <a:cs typeface="Times New Roman" pitchFamily="18" charset="0"/>
              </a:rPr>
              <a:t> de </a:t>
            </a:r>
            <a:r>
              <a:rPr lang="en-US" sz="1400" dirty="0" err="1">
                <a:latin typeface="+mj-lt"/>
                <a:cs typeface="Times New Roman" pitchFamily="18" charset="0"/>
              </a:rPr>
              <a:t>contratos</a:t>
            </a:r>
            <a:r>
              <a:rPr lang="en-US" sz="1400" dirty="0">
                <a:latin typeface="+mj-lt"/>
                <a:cs typeface="Times New Roman" pitchFamily="18" charset="0"/>
              </a:rPr>
              <a:t>.</a:t>
            </a:r>
            <a:endParaRPr lang="en-US" sz="1400" b="1" dirty="0">
              <a:latin typeface="+mj-lt"/>
              <a:cs typeface="Times New Roman" pitchFamily="18" charset="0"/>
            </a:endParaRPr>
          </a:p>
          <a:p>
            <a:pPr>
              <a:spcAft>
                <a:spcPts val="600"/>
              </a:spcAft>
            </a:pPr>
            <a:r>
              <a:rPr lang="en-US" sz="1400" b="1" dirty="0" err="1">
                <a:latin typeface="+mj-lt"/>
                <a:cs typeface="Times New Roman" pitchFamily="18" charset="0"/>
              </a:rPr>
              <a:t>Proyecto</a:t>
            </a:r>
            <a:r>
              <a:rPr lang="en-US" sz="1400" b="1" dirty="0">
                <a:latin typeface="+mj-lt"/>
                <a:cs typeface="Times New Roman" pitchFamily="18" charset="0"/>
              </a:rPr>
              <a:t> 7: </a:t>
            </a:r>
            <a:r>
              <a:rPr lang="en-US" sz="1400" dirty="0">
                <a:latin typeface="+mj-lt"/>
                <a:cs typeface="Times New Roman" pitchFamily="18" charset="0"/>
              </a:rPr>
              <a:t>Gestión de oportunidades de ventas.</a:t>
            </a:r>
          </a:p>
          <a:p>
            <a:pPr>
              <a:spcAft>
                <a:spcPts val="600"/>
              </a:spcAft>
            </a:pPr>
            <a:r>
              <a:rPr lang="es-ES" sz="1400" b="1" dirty="0">
                <a:latin typeface="+mj-lt"/>
                <a:cs typeface="Times New Roman" pitchFamily="18" charset="0"/>
              </a:rPr>
              <a:t>Proyecto 8: </a:t>
            </a:r>
            <a:r>
              <a:rPr lang="es-ES" sz="1400" dirty="0">
                <a:latin typeface="+mj-lt"/>
                <a:cs typeface="Times New Roman" pitchFamily="18" charset="0"/>
              </a:rPr>
              <a:t>Gestión de Peticiones, Quejas y Reclamos.</a:t>
            </a:r>
          </a:p>
          <a:p>
            <a:pPr>
              <a:spcAft>
                <a:spcPts val="600"/>
              </a:spcAft>
            </a:pPr>
            <a:r>
              <a:rPr lang="es-ES" sz="1400" b="1" dirty="0">
                <a:latin typeface="+mj-lt"/>
                <a:cs typeface="Times New Roman" pitchFamily="18" charset="0"/>
              </a:rPr>
              <a:t>Proyecto 9: </a:t>
            </a:r>
            <a:r>
              <a:rPr lang="es-ES" sz="1400" dirty="0">
                <a:latin typeface="+mj-lt"/>
                <a:cs typeface="Times New Roman" pitchFamily="18" charset="0"/>
              </a:rPr>
              <a:t>Gestión de cambios.</a:t>
            </a:r>
          </a:p>
          <a:p>
            <a:pPr>
              <a:spcAft>
                <a:spcPts val="600"/>
              </a:spcAft>
            </a:pPr>
            <a:r>
              <a:rPr lang="es-ES" sz="1400" b="1" dirty="0">
                <a:latin typeface="+mj-lt"/>
                <a:cs typeface="Times New Roman" pitchFamily="18" charset="0"/>
              </a:rPr>
              <a:t>Proyecto 10: </a:t>
            </a:r>
            <a:r>
              <a:rPr lang="es-ES" sz="1400" dirty="0">
                <a:latin typeface="+mj-lt"/>
                <a:cs typeface="Times New Roman" pitchFamily="18" charset="0"/>
              </a:rPr>
              <a:t>Solicitud de Crédito.</a:t>
            </a:r>
          </a:p>
          <a:p>
            <a:pPr>
              <a:spcAft>
                <a:spcPts val="600"/>
              </a:spcAft>
            </a:pPr>
            <a:r>
              <a:rPr lang="es-ES" sz="1400" b="1" dirty="0">
                <a:latin typeface="+mj-lt"/>
                <a:cs typeface="Times New Roman" pitchFamily="18" charset="0"/>
              </a:rPr>
              <a:t>Proyecto 11: </a:t>
            </a:r>
            <a:r>
              <a:rPr lang="es-ES" sz="1400" dirty="0">
                <a:latin typeface="+mj-lt"/>
                <a:cs typeface="Times New Roman" pitchFamily="18" charset="0"/>
              </a:rPr>
              <a:t>Venta de pizza.</a:t>
            </a:r>
          </a:p>
          <a:p>
            <a:pPr>
              <a:spcAft>
                <a:spcPts val="600"/>
              </a:spcAft>
            </a:pPr>
            <a:r>
              <a:rPr lang="es-ES" sz="1400" b="1" dirty="0">
                <a:latin typeface="+mj-lt"/>
                <a:cs typeface="Times New Roman" pitchFamily="18" charset="0"/>
              </a:rPr>
              <a:t>y otros proyectos…</a:t>
            </a:r>
          </a:p>
        </p:txBody>
      </p:sp>
      <p:sp>
        <p:nvSpPr>
          <p:cNvPr id="43" name="42 Flecha derecha"/>
          <p:cNvSpPr/>
          <p:nvPr/>
        </p:nvSpPr>
        <p:spPr>
          <a:xfrm rot="20240613">
            <a:off x="3853166" y="1796901"/>
            <a:ext cx="616290" cy="440675"/>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solidFill>
                <a:schemeClr val="tx1"/>
              </a:solidFill>
              <a:latin typeface="+mj-lt"/>
            </a:endParaRPr>
          </a:p>
        </p:txBody>
      </p:sp>
      <p:sp>
        <p:nvSpPr>
          <p:cNvPr id="44" name="43 Flecha derecha"/>
          <p:cNvSpPr/>
          <p:nvPr/>
        </p:nvSpPr>
        <p:spPr>
          <a:xfrm>
            <a:off x="3860044" y="3396194"/>
            <a:ext cx="545352" cy="440675"/>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solidFill>
                <a:schemeClr val="tx1"/>
              </a:solidFill>
              <a:latin typeface="+mj-lt"/>
            </a:endParaRPr>
          </a:p>
        </p:txBody>
      </p:sp>
      <p:sp>
        <p:nvSpPr>
          <p:cNvPr id="45" name="44 Flecha derecha"/>
          <p:cNvSpPr/>
          <p:nvPr/>
        </p:nvSpPr>
        <p:spPr>
          <a:xfrm rot="1047136">
            <a:off x="3844208" y="4712380"/>
            <a:ext cx="605795" cy="440675"/>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solidFill>
                <a:schemeClr val="tx1"/>
              </a:solidFill>
              <a:latin typeface="+mj-lt"/>
            </a:endParaRPr>
          </a:p>
        </p:txBody>
      </p:sp>
      <p:sp>
        <p:nvSpPr>
          <p:cNvPr id="46" name="45 CuadroTexto"/>
          <p:cNvSpPr txBox="1"/>
          <p:nvPr/>
        </p:nvSpPr>
        <p:spPr>
          <a:xfrm>
            <a:off x="4291163" y="1504733"/>
            <a:ext cx="1758064" cy="584775"/>
          </a:xfrm>
          <a:prstGeom prst="rect">
            <a:avLst/>
          </a:prstGeom>
          <a:noFill/>
        </p:spPr>
        <p:txBody>
          <a:bodyPr wrap="square" rtlCol="0">
            <a:spAutoFit/>
          </a:bodyPr>
          <a:lstStyle/>
          <a:p>
            <a:pPr algn="ctr"/>
            <a:r>
              <a:rPr lang="es-ES" sz="1600" b="1" dirty="0">
                <a:latin typeface="+mj-lt"/>
                <a:cs typeface="Times New Roman" pitchFamily="18" charset="0"/>
              </a:rPr>
              <a:t>Patrón de secuencia</a:t>
            </a:r>
          </a:p>
        </p:txBody>
      </p:sp>
      <p:sp>
        <p:nvSpPr>
          <p:cNvPr id="47" name="46 CuadroTexto"/>
          <p:cNvSpPr txBox="1"/>
          <p:nvPr/>
        </p:nvSpPr>
        <p:spPr>
          <a:xfrm>
            <a:off x="4623401" y="4310424"/>
            <a:ext cx="1647022" cy="830997"/>
          </a:xfrm>
          <a:prstGeom prst="rect">
            <a:avLst/>
          </a:prstGeom>
          <a:noFill/>
        </p:spPr>
        <p:txBody>
          <a:bodyPr wrap="square" rtlCol="0">
            <a:spAutoFit/>
          </a:bodyPr>
          <a:lstStyle/>
          <a:p>
            <a:r>
              <a:rPr lang="es-ES" sz="1600" b="1" dirty="0">
                <a:latin typeface="+mj-lt"/>
                <a:cs typeface="Times New Roman" pitchFamily="18" charset="0"/>
              </a:rPr>
              <a:t>Patrón de decisión implícita</a:t>
            </a:r>
          </a:p>
        </p:txBody>
      </p:sp>
      <p:sp>
        <p:nvSpPr>
          <p:cNvPr id="48" name="47 CuadroTexto"/>
          <p:cNvSpPr txBox="1"/>
          <p:nvPr/>
        </p:nvSpPr>
        <p:spPr>
          <a:xfrm>
            <a:off x="4590409" y="3247888"/>
            <a:ext cx="1851980" cy="584775"/>
          </a:xfrm>
          <a:prstGeom prst="rect">
            <a:avLst/>
          </a:prstGeom>
          <a:noFill/>
        </p:spPr>
        <p:txBody>
          <a:bodyPr wrap="square" rtlCol="0">
            <a:spAutoFit/>
          </a:bodyPr>
          <a:lstStyle/>
          <a:p>
            <a:r>
              <a:rPr lang="es-ES" sz="1600" b="1" dirty="0">
                <a:latin typeface="+mj-lt"/>
                <a:cs typeface="Times New Roman" pitchFamily="18" charset="0"/>
              </a:rPr>
              <a:t>Patrón de sincronización</a:t>
            </a:r>
          </a:p>
        </p:txBody>
      </p:sp>
      <p:pic>
        <p:nvPicPr>
          <p:cNvPr id="1026" name="Picture 2"/>
          <p:cNvPicPr>
            <a:picLocks noChangeAspect="1" noChangeArrowheads="1"/>
          </p:cNvPicPr>
          <p:nvPr/>
        </p:nvPicPr>
        <p:blipFill>
          <a:blip r:embed="rId3"/>
          <a:srcRect/>
          <a:stretch>
            <a:fillRect/>
          </a:stretch>
        </p:blipFill>
        <p:spPr bwMode="auto">
          <a:xfrm>
            <a:off x="7161856" y="3200079"/>
            <a:ext cx="701334" cy="790029"/>
          </a:xfrm>
          <a:prstGeom prst="rect">
            <a:avLst/>
          </a:prstGeom>
          <a:noFill/>
          <a:ln w="9525">
            <a:noFill/>
            <a:miter lim="800000"/>
            <a:headEnd/>
            <a:tailEnd/>
          </a:ln>
          <a:effectLst/>
        </p:spPr>
      </p:pic>
      <p:sp>
        <p:nvSpPr>
          <p:cNvPr id="49" name="48 Cerrar llave"/>
          <p:cNvSpPr/>
          <p:nvPr/>
        </p:nvSpPr>
        <p:spPr>
          <a:xfrm>
            <a:off x="6442388" y="1964427"/>
            <a:ext cx="351000" cy="311777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600" dirty="0">
              <a:latin typeface="+mj-lt"/>
            </a:endParaRPr>
          </a:p>
        </p:txBody>
      </p:sp>
      <p:sp>
        <p:nvSpPr>
          <p:cNvPr id="50" name="49 CuadroTexto"/>
          <p:cNvSpPr txBox="1"/>
          <p:nvPr/>
        </p:nvSpPr>
        <p:spPr>
          <a:xfrm>
            <a:off x="6785131" y="3148305"/>
            <a:ext cx="340145" cy="646331"/>
          </a:xfrm>
          <a:prstGeom prst="rect">
            <a:avLst/>
          </a:prstGeom>
          <a:noFill/>
        </p:spPr>
        <p:txBody>
          <a:bodyPr wrap="square" rtlCol="0">
            <a:spAutoFit/>
          </a:bodyPr>
          <a:lstStyle/>
          <a:p>
            <a:r>
              <a:rPr lang="es-ES" sz="3600" b="1" dirty="0">
                <a:latin typeface="+mj-lt"/>
              </a:rPr>
              <a:t>+</a:t>
            </a:r>
          </a:p>
        </p:txBody>
      </p:sp>
      <p:sp>
        <p:nvSpPr>
          <p:cNvPr id="51" name="50 CuadroTexto"/>
          <p:cNvSpPr txBox="1"/>
          <p:nvPr/>
        </p:nvSpPr>
        <p:spPr>
          <a:xfrm>
            <a:off x="7859335" y="3128983"/>
            <a:ext cx="170073" cy="646331"/>
          </a:xfrm>
          <a:prstGeom prst="rect">
            <a:avLst/>
          </a:prstGeom>
          <a:noFill/>
        </p:spPr>
        <p:txBody>
          <a:bodyPr wrap="square" rtlCol="0">
            <a:spAutoFit/>
          </a:bodyPr>
          <a:lstStyle/>
          <a:p>
            <a:r>
              <a:rPr lang="es-ES" sz="3600" b="1" dirty="0">
                <a:latin typeface="+mj-lt"/>
              </a:rPr>
              <a:t>=</a:t>
            </a:r>
          </a:p>
        </p:txBody>
      </p:sp>
      <p:sp>
        <p:nvSpPr>
          <p:cNvPr id="52" name="51 CuadroTexto"/>
          <p:cNvSpPr txBox="1"/>
          <p:nvPr/>
        </p:nvSpPr>
        <p:spPr>
          <a:xfrm>
            <a:off x="8296238" y="1680278"/>
            <a:ext cx="949611" cy="3170099"/>
          </a:xfrm>
          <a:prstGeom prst="rect">
            <a:avLst/>
          </a:prstGeom>
          <a:noFill/>
          <a:ln>
            <a:solidFill>
              <a:schemeClr val="accent1"/>
            </a:solidFill>
          </a:ln>
        </p:spPr>
        <p:txBody>
          <a:bodyPr wrap="square" rtlCol="0">
            <a:spAutoFit/>
          </a:bodyPr>
          <a:lstStyle/>
          <a:p>
            <a:r>
              <a:rPr lang="es-ES" sz="2000" dirty="0">
                <a:effectLst>
                  <a:outerShdw blurRad="38100" dist="38100" dir="2700000" algn="tl">
                    <a:srgbClr val="000000">
                      <a:alpha val="43137"/>
                    </a:srgbClr>
                  </a:outerShdw>
                </a:effectLst>
                <a:latin typeface="+mj-lt"/>
              </a:rPr>
              <a:t>R0</a:t>
            </a:r>
          </a:p>
          <a:p>
            <a:r>
              <a:rPr lang="es-ES" sz="2000" dirty="0">
                <a:effectLst>
                  <a:outerShdw blurRad="38100" dist="38100" dir="2700000" algn="tl">
                    <a:srgbClr val="000000">
                      <a:alpha val="43137"/>
                    </a:srgbClr>
                  </a:outerShdw>
                </a:effectLst>
                <a:latin typeface="+mj-lt"/>
              </a:rPr>
              <a:t>R1</a:t>
            </a:r>
          </a:p>
          <a:p>
            <a:r>
              <a:rPr lang="es-ES" sz="2000" dirty="0">
                <a:effectLst>
                  <a:outerShdw blurRad="38100" dist="38100" dir="2700000" algn="tl">
                    <a:srgbClr val="000000">
                      <a:alpha val="43137"/>
                    </a:srgbClr>
                  </a:outerShdw>
                </a:effectLst>
                <a:latin typeface="+mj-lt"/>
              </a:rPr>
              <a:t>.</a:t>
            </a:r>
          </a:p>
          <a:p>
            <a:r>
              <a:rPr lang="es-ES" sz="2000" dirty="0">
                <a:effectLst>
                  <a:outerShdw blurRad="38100" dist="38100" dir="2700000" algn="tl">
                    <a:srgbClr val="000000">
                      <a:alpha val="43137"/>
                    </a:srgbClr>
                  </a:outerShdw>
                </a:effectLst>
                <a:latin typeface="+mj-lt"/>
              </a:rPr>
              <a:t>.</a:t>
            </a:r>
          </a:p>
          <a:p>
            <a:r>
              <a:rPr lang="es-ES" sz="2000" dirty="0">
                <a:effectLst>
                  <a:outerShdw blurRad="38100" dist="38100" dir="2700000" algn="tl">
                    <a:srgbClr val="000000">
                      <a:alpha val="43137"/>
                    </a:srgbClr>
                  </a:outerShdw>
                </a:effectLst>
                <a:latin typeface="+mj-lt"/>
              </a:rPr>
              <a:t>.</a:t>
            </a:r>
          </a:p>
          <a:p>
            <a:endParaRPr lang="es-ES" sz="2000" dirty="0">
              <a:effectLst>
                <a:outerShdw blurRad="38100" dist="38100" dir="2700000" algn="tl">
                  <a:srgbClr val="000000">
                    <a:alpha val="43137"/>
                  </a:srgbClr>
                </a:outerShdw>
              </a:effectLst>
              <a:latin typeface="+mj-lt"/>
            </a:endParaRPr>
          </a:p>
          <a:p>
            <a:endParaRPr lang="es-ES" sz="2000" dirty="0">
              <a:effectLst>
                <a:outerShdw blurRad="38100" dist="38100" dir="2700000" algn="tl">
                  <a:srgbClr val="000000">
                    <a:alpha val="43137"/>
                  </a:srgbClr>
                </a:outerShdw>
              </a:effectLst>
              <a:latin typeface="+mj-lt"/>
            </a:endParaRPr>
          </a:p>
          <a:p>
            <a:endParaRPr lang="es-ES" sz="2000" dirty="0">
              <a:effectLst>
                <a:outerShdw blurRad="38100" dist="38100" dir="2700000" algn="tl">
                  <a:srgbClr val="000000">
                    <a:alpha val="43137"/>
                  </a:srgbClr>
                </a:outerShdw>
              </a:effectLst>
              <a:latin typeface="+mj-lt"/>
            </a:endParaRPr>
          </a:p>
          <a:p>
            <a:endParaRPr lang="es-ES" sz="2000" dirty="0">
              <a:effectLst>
                <a:outerShdw blurRad="38100" dist="38100" dir="2700000" algn="tl">
                  <a:srgbClr val="000000">
                    <a:alpha val="43137"/>
                  </a:srgbClr>
                </a:outerShdw>
              </a:effectLst>
              <a:latin typeface="+mj-lt"/>
            </a:endParaRPr>
          </a:p>
          <a:p>
            <a:r>
              <a:rPr lang="es-ES" sz="2000" dirty="0">
                <a:effectLst>
                  <a:outerShdw blurRad="38100" dist="38100" dir="2700000" algn="tl">
                    <a:srgbClr val="000000">
                      <a:alpha val="43137"/>
                    </a:srgbClr>
                  </a:outerShdw>
                </a:effectLst>
                <a:latin typeface="+mj-lt"/>
              </a:rPr>
              <a:t>Rn</a:t>
            </a:r>
          </a:p>
        </p:txBody>
      </p:sp>
      <p:sp>
        <p:nvSpPr>
          <p:cNvPr id="19" name="18 CuadroTexto"/>
          <p:cNvSpPr txBox="1"/>
          <p:nvPr/>
        </p:nvSpPr>
        <p:spPr>
          <a:xfrm>
            <a:off x="4590408" y="2277643"/>
            <a:ext cx="1998022" cy="584775"/>
          </a:xfrm>
          <a:prstGeom prst="rect">
            <a:avLst/>
          </a:prstGeom>
          <a:noFill/>
        </p:spPr>
        <p:txBody>
          <a:bodyPr wrap="square" rtlCol="0">
            <a:spAutoFit/>
          </a:bodyPr>
          <a:lstStyle/>
          <a:p>
            <a:r>
              <a:rPr lang="es-ES" sz="1600" b="1" dirty="0">
                <a:latin typeface="+mj-lt"/>
                <a:cs typeface="Times New Roman" pitchFamily="18" charset="0"/>
              </a:rPr>
              <a:t>Patrón de decisión exclusiva</a:t>
            </a:r>
          </a:p>
        </p:txBody>
      </p:sp>
    </p:spTree>
    <p:extLst>
      <p:ext uri="{BB962C8B-B14F-4D97-AF65-F5344CB8AC3E}">
        <p14:creationId xmlns:p14="http://schemas.microsoft.com/office/powerpoint/2010/main" val="1711297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normAutofit/>
          </a:bodyPr>
          <a:lstStyle/>
          <a:p>
            <a:r>
              <a:rPr lang="en-GB" sz="3200" b="1" dirty="0" err="1">
                <a:cs typeface="Times New Roman" pitchFamily="18" charset="0"/>
              </a:rPr>
              <a:t>Extraer</a:t>
            </a:r>
            <a:r>
              <a:rPr lang="en-GB" sz="3200" b="1" dirty="0">
                <a:cs typeface="Times New Roman" pitchFamily="18" charset="0"/>
              </a:rPr>
              <a:t> reglas comunes entre proyectos</a:t>
            </a:r>
          </a:p>
        </p:txBody>
      </p:sp>
      <p:sp>
        <p:nvSpPr>
          <p:cNvPr id="22" name="21 Rectángulo"/>
          <p:cNvSpPr/>
          <p:nvPr/>
        </p:nvSpPr>
        <p:spPr>
          <a:xfrm>
            <a:off x="818837" y="1794904"/>
            <a:ext cx="983893" cy="523220"/>
          </a:xfrm>
          <a:prstGeom prst="rect">
            <a:avLst/>
          </a:prstGeom>
        </p:spPr>
        <p:txBody>
          <a:bodyPr wrap="square">
            <a:spAutoFit/>
          </a:bodyPr>
          <a:lstStyle/>
          <a:p>
            <a:pPr algn="just"/>
            <a:r>
              <a:rPr lang="x-none" sz="2800" b="1" dirty="0">
                <a:latin typeface="+mj-lt"/>
                <a:cs typeface="Times New Roman" pitchFamily="18" charset="0"/>
              </a:rPr>
              <a:t>R0:</a:t>
            </a:r>
            <a:endParaRPr lang="es-ES" sz="2800" dirty="0">
              <a:latin typeface="+mj-lt"/>
              <a:cs typeface="Times New Roman" pitchFamily="18" charset="0"/>
            </a:endParaRPr>
          </a:p>
        </p:txBody>
      </p:sp>
      <p:sp>
        <p:nvSpPr>
          <p:cNvPr id="23" name="22 Rectángulo"/>
          <p:cNvSpPr/>
          <p:nvPr/>
        </p:nvSpPr>
        <p:spPr>
          <a:xfrm>
            <a:off x="979481" y="4799000"/>
            <a:ext cx="823249" cy="523220"/>
          </a:xfrm>
          <a:prstGeom prst="rect">
            <a:avLst/>
          </a:prstGeom>
        </p:spPr>
        <p:txBody>
          <a:bodyPr wrap="square">
            <a:spAutoFit/>
          </a:bodyPr>
          <a:lstStyle/>
          <a:p>
            <a:pPr algn="just"/>
            <a:r>
              <a:rPr lang="x-none" sz="2800" b="1" dirty="0">
                <a:latin typeface="+mj-lt"/>
                <a:cs typeface="Times New Roman" pitchFamily="18" charset="0"/>
              </a:rPr>
              <a:t>R1</a:t>
            </a:r>
            <a:r>
              <a:rPr lang="x-none" sz="2800" b="1" dirty="0">
                <a:latin typeface="+mj-lt"/>
                <a:cs typeface="Arial" pitchFamily="34" charset="0"/>
              </a:rPr>
              <a:t>:</a:t>
            </a:r>
            <a:endParaRPr lang="es-ES" sz="2800" dirty="0">
              <a:latin typeface="+mj-lt"/>
              <a:cs typeface="Arial" pitchFamily="34" charset="0"/>
            </a:endParaRPr>
          </a:p>
        </p:txBody>
      </p:sp>
      <p:sp>
        <p:nvSpPr>
          <p:cNvPr id="2" name="Marcador de número de diapositiva 1"/>
          <p:cNvSpPr>
            <a:spLocks noGrp="1"/>
          </p:cNvSpPr>
          <p:nvPr>
            <p:ph type="sldNum" sz="quarter" idx="12"/>
          </p:nvPr>
        </p:nvSpPr>
        <p:spPr/>
        <p:txBody>
          <a:bodyPr/>
          <a:lstStyle/>
          <a:p>
            <a:fld id="{4FAB73BC-B049-4115-A692-8D63A059BFB8}" type="slidenum">
              <a:rPr lang="en-US" smtClean="0">
                <a:solidFill>
                  <a:schemeClr val="tx1"/>
                </a:solidFill>
                <a:latin typeface="+mj-lt"/>
              </a:rPr>
              <a:pPr/>
              <a:t>21</a:t>
            </a:fld>
            <a:endParaRPr lang="en-US" dirty="0">
              <a:solidFill>
                <a:schemeClr val="tx1"/>
              </a:solidFill>
              <a:latin typeface="+mj-lt"/>
            </a:endParaRPr>
          </a:p>
        </p:txBody>
      </p:sp>
      <p:cxnSp>
        <p:nvCxnSpPr>
          <p:cNvPr id="6" name="Conector recto de flecha 5"/>
          <p:cNvCxnSpPr/>
          <p:nvPr/>
        </p:nvCxnSpPr>
        <p:spPr>
          <a:xfrm>
            <a:off x="4206775" y="1535781"/>
            <a:ext cx="392555"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7" name="CuadroTexto 6"/>
          <p:cNvSpPr txBox="1"/>
          <p:nvPr/>
        </p:nvSpPr>
        <p:spPr>
          <a:xfrm>
            <a:off x="4892344" y="1342748"/>
            <a:ext cx="924356" cy="369332"/>
          </a:xfrm>
          <a:prstGeom prst="rect">
            <a:avLst/>
          </a:prstGeom>
          <a:noFill/>
        </p:spPr>
        <p:txBody>
          <a:bodyPr wrap="none" rtlCol="0">
            <a:spAutoFit/>
          </a:bodyPr>
          <a:lstStyle/>
          <a:p>
            <a:r>
              <a:rPr lang="es-ES" b="1" dirty="0">
                <a:latin typeface="+mj-lt"/>
                <a:cs typeface="Times New Roman" pitchFamily="18" charset="0"/>
              </a:rPr>
              <a:t>Textbox</a:t>
            </a:r>
          </a:p>
        </p:txBody>
      </p:sp>
      <p:cxnSp>
        <p:nvCxnSpPr>
          <p:cNvPr id="24" name="Conector recto de flecha 23"/>
          <p:cNvCxnSpPr/>
          <p:nvPr/>
        </p:nvCxnSpPr>
        <p:spPr>
          <a:xfrm>
            <a:off x="4206776" y="2155826"/>
            <a:ext cx="392555"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5" name="CuadroTexto 24"/>
          <p:cNvSpPr txBox="1"/>
          <p:nvPr/>
        </p:nvSpPr>
        <p:spPr>
          <a:xfrm>
            <a:off x="4892344" y="1856375"/>
            <a:ext cx="1212383" cy="646331"/>
          </a:xfrm>
          <a:prstGeom prst="rect">
            <a:avLst/>
          </a:prstGeom>
          <a:noFill/>
        </p:spPr>
        <p:txBody>
          <a:bodyPr wrap="none" rtlCol="0">
            <a:spAutoFit/>
          </a:bodyPr>
          <a:lstStyle/>
          <a:p>
            <a:r>
              <a:rPr lang="es-ES" b="1" dirty="0">
                <a:latin typeface="+mj-lt"/>
                <a:cs typeface="Times New Roman" pitchFamily="18" charset="0"/>
              </a:rPr>
              <a:t>Combobox</a:t>
            </a:r>
          </a:p>
          <a:p>
            <a:r>
              <a:rPr lang="es-ES" b="1" dirty="0">
                <a:latin typeface="+mj-lt"/>
                <a:cs typeface="Times New Roman" pitchFamily="18" charset="0"/>
              </a:rPr>
              <a:t>Listbox</a:t>
            </a:r>
          </a:p>
        </p:txBody>
      </p:sp>
      <p:cxnSp>
        <p:nvCxnSpPr>
          <p:cNvPr id="26" name="Conector recto de flecha 25"/>
          <p:cNvCxnSpPr/>
          <p:nvPr/>
        </p:nvCxnSpPr>
        <p:spPr>
          <a:xfrm>
            <a:off x="4206777" y="3021881"/>
            <a:ext cx="392555"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7" name="CuadroTexto 26"/>
          <p:cNvSpPr txBox="1"/>
          <p:nvPr/>
        </p:nvSpPr>
        <p:spPr>
          <a:xfrm>
            <a:off x="4901507" y="2723214"/>
            <a:ext cx="1428596" cy="646331"/>
          </a:xfrm>
          <a:prstGeom prst="rect">
            <a:avLst/>
          </a:prstGeom>
          <a:noFill/>
        </p:spPr>
        <p:txBody>
          <a:bodyPr wrap="none" rtlCol="0">
            <a:spAutoFit/>
          </a:bodyPr>
          <a:lstStyle/>
          <a:p>
            <a:r>
              <a:rPr lang="es-ES" b="1" dirty="0">
                <a:latin typeface="+mj-lt"/>
                <a:cs typeface="Times New Roman" pitchFamily="18" charset="0"/>
              </a:rPr>
              <a:t>Checkbox</a:t>
            </a:r>
          </a:p>
          <a:p>
            <a:r>
              <a:rPr lang="es-ES" b="1" dirty="0">
                <a:latin typeface="+mj-lt"/>
                <a:cs typeface="Times New Roman" pitchFamily="18" charset="0"/>
              </a:rPr>
              <a:t>Radiobutton</a:t>
            </a:r>
          </a:p>
        </p:txBody>
      </p:sp>
      <p:pic>
        <p:nvPicPr>
          <p:cNvPr id="30" name="Imagen 7"/>
          <p:cNvPicPr>
            <a:picLocks noChangeAspect="1" noChangeArrowheads="1"/>
          </p:cNvPicPr>
          <p:nvPr/>
        </p:nvPicPr>
        <p:blipFill>
          <a:blip r:embed="rId3"/>
          <a:srcRect/>
          <a:stretch>
            <a:fillRect/>
          </a:stretch>
        </p:blipFill>
        <p:spPr bwMode="auto">
          <a:xfrm>
            <a:off x="1802730" y="4403785"/>
            <a:ext cx="2600325" cy="1304925"/>
          </a:xfrm>
          <a:prstGeom prst="rect">
            <a:avLst/>
          </a:prstGeom>
          <a:noFill/>
          <a:ln w="9525">
            <a:noFill/>
            <a:miter lim="800000"/>
            <a:headEnd/>
            <a:tailEnd/>
          </a:ln>
        </p:spPr>
      </p:pic>
      <p:sp>
        <p:nvSpPr>
          <p:cNvPr id="31" name="CuadroTexto 30"/>
          <p:cNvSpPr txBox="1"/>
          <p:nvPr/>
        </p:nvSpPr>
        <p:spPr>
          <a:xfrm>
            <a:off x="3005465" y="4510049"/>
            <a:ext cx="1042273" cy="261610"/>
          </a:xfrm>
          <a:prstGeom prst="rect">
            <a:avLst/>
          </a:prstGeom>
          <a:noFill/>
        </p:spPr>
        <p:txBody>
          <a:bodyPr wrap="none" rtlCol="0">
            <a:spAutoFit/>
          </a:bodyPr>
          <a:lstStyle/>
          <a:p>
            <a:r>
              <a:rPr lang="es-ES" sz="1100" b="1" dirty="0">
                <a:latin typeface="+mj-lt"/>
                <a:cs typeface="Times New Roman" pitchFamily="18" charset="0"/>
              </a:rPr>
              <a:t>User type Task</a:t>
            </a:r>
          </a:p>
        </p:txBody>
      </p:sp>
      <p:cxnSp>
        <p:nvCxnSpPr>
          <p:cNvPr id="32" name="Conector recto de flecha 31"/>
          <p:cNvCxnSpPr/>
          <p:nvPr/>
        </p:nvCxnSpPr>
        <p:spPr>
          <a:xfrm>
            <a:off x="4927000" y="4955836"/>
            <a:ext cx="392555"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3" name="Rectángulo 32"/>
          <p:cNvSpPr/>
          <p:nvPr/>
        </p:nvSpPr>
        <p:spPr>
          <a:xfrm>
            <a:off x="4900088" y="1228299"/>
            <a:ext cx="2146300" cy="498323"/>
          </a:xfrm>
          <a:prstGeom prst="rect">
            <a:avLst/>
          </a:prstGeom>
          <a:noFill/>
          <a:ln w="63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mj-lt"/>
            </a:endParaRPr>
          </a:p>
        </p:txBody>
      </p:sp>
      <p:sp>
        <p:nvSpPr>
          <p:cNvPr id="34" name="Rectángulo 33"/>
          <p:cNvSpPr/>
          <p:nvPr/>
        </p:nvSpPr>
        <p:spPr>
          <a:xfrm>
            <a:off x="4895517" y="1794903"/>
            <a:ext cx="3089564" cy="707803"/>
          </a:xfrm>
          <a:prstGeom prst="rect">
            <a:avLst/>
          </a:prstGeom>
          <a:noFill/>
          <a:ln w="6350">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mj-lt"/>
            </a:endParaRPr>
          </a:p>
        </p:txBody>
      </p:sp>
      <p:sp>
        <p:nvSpPr>
          <p:cNvPr id="35" name="Rectángulo 34"/>
          <p:cNvSpPr/>
          <p:nvPr/>
        </p:nvSpPr>
        <p:spPr>
          <a:xfrm>
            <a:off x="4902941" y="2652010"/>
            <a:ext cx="3082139" cy="840367"/>
          </a:xfrm>
          <a:prstGeom prst="rect">
            <a:avLst/>
          </a:prstGeom>
          <a:noFill/>
          <a:ln w="635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mj-lt"/>
            </a:endParaRPr>
          </a:p>
        </p:txBody>
      </p:sp>
      <p:sp>
        <p:nvSpPr>
          <p:cNvPr id="37" name="CuadroTexto 36"/>
          <p:cNvSpPr txBox="1"/>
          <p:nvPr/>
        </p:nvSpPr>
        <p:spPr>
          <a:xfrm>
            <a:off x="7370893" y="4675889"/>
            <a:ext cx="1813317" cy="646331"/>
          </a:xfrm>
          <a:prstGeom prst="rect">
            <a:avLst/>
          </a:prstGeom>
          <a:noFill/>
        </p:spPr>
        <p:txBody>
          <a:bodyPr wrap="none" rtlCol="0">
            <a:spAutoFit/>
          </a:bodyPr>
          <a:lstStyle/>
          <a:p>
            <a:pPr algn="ctr"/>
            <a:r>
              <a:rPr lang="es-ES" dirty="0">
                <a:latin typeface="+mj-lt"/>
                <a:cs typeface="Times New Roman" pitchFamily="18" charset="0"/>
              </a:rPr>
              <a:t>Complementado</a:t>
            </a:r>
          </a:p>
          <a:p>
            <a:pPr algn="ctr"/>
            <a:r>
              <a:rPr lang="es-ES" dirty="0">
                <a:latin typeface="+mj-lt"/>
                <a:cs typeface="Times New Roman" pitchFamily="18" charset="0"/>
              </a:rPr>
              <a:t>con R0</a:t>
            </a:r>
          </a:p>
        </p:txBody>
      </p:sp>
      <p:sp>
        <p:nvSpPr>
          <p:cNvPr id="38" name="CuadroTexto 37"/>
          <p:cNvSpPr txBox="1"/>
          <p:nvPr/>
        </p:nvSpPr>
        <p:spPr>
          <a:xfrm>
            <a:off x="5974011" y="5955632"/>
            <a:ext cx="712183" cy="338554"/>
          </a:xfrm>
          <a:prstGeom prst="rect">
            <a:avLst/>
          </a:prstGeom>
          <a:noFill/>
        </p:spPr>
        <p:txBody>
          <a:bodyPr wrap="none" rtlCol="0">
            <a:spAutoFit/>
          </a:bodyPr>
          <a:lstStyle/>
          <a:p>
            <a:pPr algn="ctr"/>
            <a:r>
              <a:rPr lang="es-ES" sz="1600" b="1" dirty="0">
                <a:latin typeface="+mj-lt"/>
                <a:cs typeface="Times New Roman" pitchFamily="18" charset="0"/>
              </a:rPr>
              <a:t>FORM</a:t>
            </a:r>
          </a:p>
        </p:txBody>
      </p:sp>
      <p:sp>
        <p:nvSpPr>
          <p:cNvPr id="39" name="CuadroTexto 38"/>
          <p:cNvSpPr txBox="1"/>
          <p:nvPr/>
        </p:nvSpPr>
        <p:spPr>
          <a:xfrm>
            <a:off x="812251" y="3184313"/>
            <a:ext cx="3286783" cy="646331"/>
          </a:xfrm>
          <a:prstGeom prst="rect">
            <a:avLst/>
          </a:prstGeom>
          <a:noFill/>
        </p:spPr>
        <p:txBody>
          <a:bodyPr wrap="square" rtlCol="0">
            <a:spAutoFit/>
          </a:bodyPr>
          <a:lstStyle/>
          <a:p>
            <a:r>
              <a:rPr lang="es-ES" dirty="0">
                <a:latin typeface="+mj-lt"/>
                <a:cs typeface="Times New Roman" pitchFamily="18" charset="0"/>
              </a:rPr>
              <a:t>En todos los proyectos BPMN </a:t>
            </a:r>
          </a:p>
          <a:p>
            <a:r>
              <a:rPr lang="es-ES" dirty="0">
                <a:latin typeface="+mj-lt"/>
                <a:cs typeface="Times New Roman" pitchFamily="18" charset="0"/>
              </a:rPr>
              <a:t>Necesitan campos de entrada. </a:t>
            </a:r>
          </a:p>
        </p:txBody>
      </p:sp>
      <p:sp>
        <p:nvSpPr>
          <p:cNvPr id="40" name="CuadroTexto 39"/>
          <p:cNvSpPr txBox="1"/>
          <p:nvPr/>
        </p:nvSpPr>
        <p:spPr>
          <a:xfrm>
            <a:off x="938078" y="5801744"/>
            <a:ext cx="3971985" cy="646331"/>
          </a:xfrm>
          <a:prstGeom prst="rect">
            <a:avLst/>
          </a:prstGeom>
          <a:noFill/>
        </p:spPr>
        <p:txBody>
          <a:bodyPr wrap="none" rtlCol="0">
            <a:spAutoFit/>
          </a:bodyPr>
          <a:lstStyle/>
          <a:p>
            <a:r>
              <a:rPr lang="es-ES" dirty="0">
                <a:latin typeface="+mj-lt"/>
                <a:cs typeface="Times New Roman" pitchFamily="18" charset="0"/>
              </a:rPr>
              <a:t>En todos los proyectos BPMN- </a:t>
            </a:r>
          </a:p>
          <a:p>
            <a:r>
              <a:rPr lang="es-ES" dirty="0">
                <a:latin typeface="+mj-lt"/>
                <a:cs typeface="Times New Roman" pitchFamily="18" charset="0"/>
              </a:rPr>
              <a:t>Tarea de tipo usuario genera formulario</a:t>
            </a:r>
          </a:p>
        </p:txBody>
      </p:sp>
      <p:pic>
        <p:nvPicPr>
          <p:cNvPr id="2050" name="Picture 2"/>
          <p:cNvPicPr>
            <a:picLocks noChangeAspect="1" noChangeArrowheads="1"/>
          </p:cNvPicPr>
          <p:nvPr/>
        </p:nvPicPr>
        <p:blipFill>
          <a:blip r:embed="rId4"/>
          <a:srcRect/>
          <a:stretch>
            <a:fillRect/>
          </a:stretch>
        </p:blipFill>
        <p:spPr bwMode="auto">
          <a:xfrm>
            <a:off x="1745692" y="1280402"/>
            <a:ext cx="1875064" cy="1903911"/>
          </a:xfrm>
          <a:prstGeom prst="rect">
            <a:avLst/>
          </a:prstGeom>
          <a:noFill/>
          <a:ln w="9525">
            <a:noFill/>
            <a:miter lim="800000"/>
            <a:headEnd/>
            <a:tailEnd/>
          </a:ln>
        </p:spPr>
      </p:pic>
      <p:pic>
        <p:nvPicPr>
          <p:cNvPr id="4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3238" y="1304880"/>
            <a:ext cx="996326" cy="385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4863" y="2788002"/>
            <a:ext cx="77152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0242" y="2791648"/>
            <a:ext cx="74295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44010" y="1970088"/>
            <a:ext cx="101917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38765" y="4321491"/>
            <a:ext cx="1782676" cy="1629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129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1" grpId="0"/>
      <p:bldP spid="37" grpId="0"/>
      <p:bldP spid="38"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357002" y="2386117"/>
            <a:ext cx="818415" cy="523220"/>
          </a:xfrm>
          <a:prstGeom prst="rect">
            <a:avLst/>
          </a:prstGeom>
        </p:spPr>
        <p:txBody>
          <a:bodyPr wrap="square">
            <a:spAutoFit/>
          </a:bodyPr>
          <a:lstStyle/>
          <a:p>
            <a:pPr algn="just"/>
            <a:r>
              <a:rPr lang="x-none" sz="2800" b="1" dirty="0">
                <a:latin typeface="+mj-lt"/>
                <a:cs typeface="Times New Roman" pitchFamily="18" charset="0"/>
              </a:rPr>
              <a:t>R</a:t>
            </a:r>
            <a:r>
              <a:rPr lang="es-ES" sz="2800" b="1" dirty="0">
                <a:latin typeface="+mj-lt"/>
                <a:cs typeface="Times New Roman" pitchFamily="18" charset="0"/>
              </a:rPr>
              <a:t>2</a:t>
            </a:r>
            <a:r>
              <a:rPr lang="x-none" sz="2800" b="1" dirty="0">
                <a:latin typeface="+mj-lt"/>
                <a:cs typeface="Times New Roman" pitchFamily="18" charset="0"/>
              </a:rPr>
              <a:t>:</a:t>
            </a:r>
            <a:endParaRPr lang="es-ES" sz="2800" dirty="0">
              <a:latin typeface="+mj-lt"/>
              <a:cs typeface="Times New Roman" pitchFamily="18" charset="0"/>
            </a:endParaRPr>
          </a:p>
        </p:txBody>
      </p:sp>
      <p:sp>
        <p:nvSpPr>
          <p:cNvPr id="23" name="22 Rectángulo"/>
          <p:cNvSpPr/>
          <p:nvPr/>
        </p:nvSpPr>
        <p:spPr>
          <a:xfrm>
            <a:off x="1096817" y="1332084"/>
            <a:ext cx="3267218" cy="400110"/>
          </a:xfrm>
          <a:prstGeom prst="rect">
            <a:avLst/>
          </a:prstGeom>
        </p:spPr>
        <p:txBody>
          <a:bodyPr wrap="square">
            <a:spAutoFit/>
          </a:bodyPr>
          <a:lstStyle/>
          <a:p>
            <a:pPr algn="just"/>
            <a:r>
              <a:rPr lang="es-ES" sz="2000" b="1" i="1" dirty="0">
                <a:latin typeface="+mj-lt"/>
                <a:cs typeface="Times New Roman" pitchFamily="18" charset="0"/>
              </a:rPr>
              <a:t>Patrón de Secuencia</a:t>
            </a:r>
            <a:r>
              <a:rPr lang="x-none" sz="2000" b="1" i="1" dirty="0">
                <a:latin typeface="+mj-lt"/>
                <a:cs typeface="Times New Roman" pitchFamily="18" charset="0"/>
              </a:rPr>
              <a:t>:</a:t>
            </a:r>
            <a:endParaRPr lang="es-ES" sz="2000" i="1" dirty="0">
              <a:latin typeface="+mj-lt"/>
              <a:cs typeface="Times New Roman" pitchFamily="18" charset="0"/>
            </a:endParaRPr>
          </a:p>
        </p:txBody>
      </p:sp>
      <p:sp>
        <p:nvSpPr>
          <p:cNvPr id="2" name="Marcador de número de diapositiva 1"/>
          <p:cNvSpPr>
            <a:spLocks noGrp="1"/>
          </p:cNvSpPr>
          <p:nvPr>
            <p:ph type="sldNum" sz="quarter" idx="12"/>
          </p:nvPr>
        </p:nvSpPr>
        <p:spPr/>
        <p:txBody>
          <a:bodyPr/>
          <a:lstStyle/>
          <a:p>
            <a:fld id="{4FAB73BC-B049-4115-A692-8D63A059BFB8}" type="slidenum">
              <a:rPr lang="en-US" smtClean="0">
                <a:solidFill>
                  <a:schemeClr val="tx1"/>
                </a:solidFill>
                <a:latin typeface="+mj-lt"/>
              </a:rPr>
              <a:pPr/>
              <a:t>22</a:t>
            </a:fld>
            <a:endParaRPr lang="en-US" dirty="0">
              <a:solidFill>
                <a:schemeClr val="tx1"/>
              </a:solidFill>
              <a:latin typeface="+mj-lt"/>
            </a:endParaRPr>
          </a:p>
        </p:txBody>
      </p:sp>
      <p:cxnSp>
        <p:nvCxnSpPr>
          <p:cNvPr id="6" name="Conector recto de flecha 5"/>
          <p:cNvCxnSpPr/>
          <p:nvPr/>
        </p:nvCxnSpPr>
        <p:spPr>
          <a:xfrm>
            <a:off x="4203405" y="2647727"/>
            <a:ext cx="392555"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30" name="Imagen 7"/>
          <p:cNvPicPr>
            <a:picLocks noChangeAspect="1" noChangeArrowheads="1"/>
          </p:cNvPicPr>
          <p:nvPr/>
        </p:nvPicPr>
        <p:blipFill>
          <a:blip r:embed="rId3"/>
          <a:srcRect/>
          <a:stretch>
            <a:fillRect/>
          </a:stretch>
        </p:blipFill>
        <p:spPr bwMode="auto">
          <a:xfrm>
            <a:off x="1125512" y="1979061"/>
            <a:ext cx="2600325" cy="1304925"/>
          </a:xfrm>
          <a:prstGeom prst="rect">
            <a:avLst/>
          </a:prstGeom>
          <a:noFill/>
          <a:ln w="9525">
            <a:noFill/>
            <a:miter lim="800000"/>
            <a:headEnd/>
            <a:tailEnd/>
          </a:ln>
        </p:spPr>
      </p:pic>
      <p:sp>
        <p:nvSpPr>
          <p:cNvPr id="31" name="CuadroTexto 30"/>
          <p:cNvSpPr txBox="1"/>
          <p:nvPr/>
        </p:nvSpPr>
        <p:spPr>
          <a:xfrm>
            <a:off x="1875178" y="1992713"/>
            <a:ext cx="990867" cy="415498"/>
          </a:xfrm>
          <a:prstGeom prst="rect">
            <a:avLst/>
          </a:prstGeom>
          <a:noFill/>
        </p:spPr>
        <p:txBody>
          <a:bodyPr wrap="square" rtlCol="0">
            <a:spAutoFit/>
          </a:bodyPr>
          <a:lstStyle/>
          <a:p>
            <a:pPr algn="ctr"/>
            <a:r>
              <a:rPr lang="es-ES" sz="1050" b="1" dirty="0">
                <a:latin typeface="+mj-lt"/>
                <a:cs typeface="Times New Roman" pitchFamily="18" charset="0"/>
              </a:rPr>
              <a:t>Tarea de tipo usuario</a:t>
            </a:r>
          </a:p>
        </p:txBody>
      </p:sp>
      <p:sp>
        <p:nvSpPr>
          <p:cNvPr id="37" name="CuadroTexto 36"/>
          <p:cNvSpPr txBox="1"/>
          <p:nvPr/>
        </p:nvSpPr>
        <p:spPr>
          <a:xfrm>
            <a:off x="601727" y="3448044"/>
            <a:ext cx="3655493" cy="1754326"/>
          </a:xfrm>
          <a:prstGeom prst="rect">
            <a:avLst/>
          </a:prstGeom>
          <a:noFill/>
        </p:spPr>
        <p:txBody>
          <a:bodyPr wrap="square" rtlCol="0">
            <a:spAutoFit/>
          </a:bodyPr>
          <a:lstStyle/>
          <a:p>
            <a:r>
              <a:rPr lang="en-US" dirty="0" err="1">
                <a:latin typeface="+mj-lt"/>
                <a:cs typeface="Times New Roman" pitchFamily="18" charset="0"/>
              </a:rPr>
              <a:t>Tareas</a:t>
            </a:r>
            <a:r>
              <a:rPr lang="en-US" dirty="0">
                <a:latin typeface="+mj-lt"/>
                <a:cs typeface="Times New Roman" pitchFamily="18" charset="0"/>
              </a:rPr>
              <a:t> de </a:t>
            </a:r>
            <a:r>
              <a:rPr lang="en-US" dirty="0" err="1">
                <a:latin typeface="+mj-lt"/>
                <a:cs typeface="Times New Roman" pitchFamily="18" charset="0"/>
              </a:rPr>
              <a:t>tipo</a:t>
            </a:r>
            <a:r>
              <a:rPr lang="en-US" dirty="0">
                <a:latin typeface="+mj-lt"/>
                <a:cs typeface="Times New Roman" pitchFamily="18" charset="0"/>
              </a:rPr>
              <a:t> </a:t>
            </a:r>
            <a:r>
              <a:rPr lang="en-US" dirty="0" err="1">
                <a:latin typeface="+mj-lt"/>
                <a:cs typeface="Times New Roman" pitchFamily="18" charset="0"/>
              </a:rPr>
              <a:t>usuario</a:t>
            </a:r>
            <a:r>
              <a:rPr lang="en-US" dirty="0">
                <a:latin typeface="+mj-lt"/>
                <a:cs typeface="Times New Roman" pitchFamily="18" charset="0"/>
              </a:rPr>
              <a:t> </a:t>
            </a:r>
            <a:r>
              <a:rPr lang="en-US" dirty="0" err="1">
                <a:latin typeface="+mj-lt"/>
                <a:cs typeface="Times New Roman" pitchFamily="18" charset="0"/>
              </a:rPr>
              <a:t>están</a:t>
            </a:r>
            <a:r>
              <a:rPr lang="en-US" dirty="0">
                <a:latin typeface="+mj-lt"/>
                <a:cs typeface="Times New Roman" pitchFamily="18" charset="0"/>
              </a:rPr>
              <a:t> en el </a:t>
            </a:r>
            <a:r>
              <a:rPr lang="en-US" dirty="0" err="1">
                <a:latin typeface="+mj-lt"/>
                <a:cs typeface="Times New Roman" pitchFamily="18" charset="0"/>
              </a:rPr>
              <a:t>mismo</a:t>
            </a:r>
            <a:r>
              <a:rPr lang="en-US" dirty="0">
                <a:latin typeface="+mj-lt"/>
                <a:cs typeface="Times New Roman" pitchFamily="18" charset="0"/>
              </a:rPr>
              <a:t> </a:t>
            </a:r>
            <a:r>
              <a:rPr lang="en-US" dirty="0" err="1">
                <a:latin typeface="+mj-lt"/>
                <a:cs typeface="Times New Roman" pitchFamily="18" charset="0"/>
              </a:rPr>
              <a:t>carril</a:t>
            </a:r>
            <a:r>
              <a:rPr lang="en-US" dirty="0">
                <a:latin typeface="+mj-lt"/>
                <a:cs typeface="Times New Roman" pitchFamily="18" charset="0"/>
              </a:rPr>
              <a:t> y </a:t>
            </a:r>
            <a:r>
              <a:rPr lang="en-US" dirty="0" err="1">
                <a:latin typeface="+mj-lt"/>
                <a:cs typeface="Times New Roman" pitchFamily="18" charset="0"/>
              </a:rPr>
              <a:t>existe</a:t>
            </a:r>
            <a:r>
              <a:rPr lang="en-US" dirty="0">
                <a:latin typeface="+mj-lt"/>
                <a:cs typeface="Times New Roman" pitchFamily="18" charset="0"/>
              </a:rPr>
              <a:t> </a:t>
            </a:r>
            <a:r>
              <a:rPr lang="en-US" dirty="0" err="1">
                <a:latin typeface="+mj-lt"/>
                <a:cs typeface="Times New Roman" pitchFamily="18" charset="0"/>
              </a:rPr>
              <a:t>una</a:t>
            </a:r>
            <a:r>
              <a:rPr lang="en-US" dirty="0">
                <a:latin typeface="+mj-lt"/>
                <a:cs typeface="Times New Roman" pitchFamily="18" charset="0"/>
              </a:rPr>
              <a:t> </a:t>
            </a:r>
            <a:r>
              <a:rPr lang="en-US" dirty="0" err="1">
                <a:latin typeface="+mj-lt"/>
                <a:cs typeface="Times New Roman" pitchFamily="18" charset="0"/>
              </a:rPr>
              <a:t>dependencia</a:t>
            </a:r>
            <a:r>
              <a:rPr lang="en-US" dirty="0">
                <a:latin typeface="+mj-lt"/>
                <a:cs typeface="Times New Roman" pitchFamily="18" charset="0"/>
              </a:rPr>
              <a:t> entre </a:t>
            </a:r>
            <a:r>
              <a:rPr lang="en-US" dirty="0" err="1">
                <a:latin typeface="+mj-lt"/>
                <a:cs typeface="Times New Roman" pitchFamily="18" charset="0"/>
              </a:rPr>
              <a:t>ellas</a:t>
            </a:r>
            <a:r>
              <a:rPr lang="en-US" dirty="0">
                <a:latin typeface="+mj-lt"/>
                <a:cs typeface="Times New Roman" pitchFamily="18" charset="0"/>
              </a:rPr>
              <a:t>.</a:t>
            </a:r>
          </a:p>
          <a:p>
            <a:endParaRPr lang="en-US" dirty="0">
              <a:latin typeface="+mj-lt"/>
              <a:cs typeface="Times New Roman" pitchFamily="18" charset="0"/>
            </a:endParaRPr>
          </a:p>
          <a:p>
            <a:r>
              <a:rPr lang="es-ES" dirty="0">
                <a:latin typeface="+mj-lt"/>
                <a:cs typeface="Times New Roman" pitchFamily="18" charset="0"/>
              </a:rPr>
              <a:t>Complementado con diagrama de clases - R0</a:t>
            </a:r>
          </a:p>
        </p:txBody>
      </p:sp>
      <p:sp>
        <p:nvSpPr>
          <p:cNvPr id="36" name="CuadroTexto 30"/>
          <p:cNvSpPr txBox="1"/>
          <p:nvPr/>
        </p:nvSpPr>
        <p:spPr>
          <a:xfrm>
            <a:off x="2690486" y="2008479"/>
            <a:ext cx="986948" cy="415498"/>
          </a:xfrm>
          <a:prstGeom prst="rect">
            <a:avLst/>
          </a:prstGeom>
          <a:noFill/>
        </p:spPr>
        <p:txBody>
          <a:bodyPr wrap="square" rtlCol="0">
            <a:spAutoFit/>
          </a:bodyPr>
          <a:lstStyle/>
          <a:p>
            <a:pPr algn="ctr"/>
            <a:r>
              <a:rPr lang="es-ES" sz="1050" b="1" dirty="0">
                <a:latin typeface="+mj-lt"/>
                <a:cs typeface="Times New Roman" pitchFamily="18" charset="0"/>
              </a:rPr>
              <a:t>Tarea de tipo usuario</a:t>
            </a:r>
          </a:p>
        </p:txBody>
      </p:sp>
      <p:sp>
        <p:nvSpPr>
          <p:cNvPr id="39" name="7 Título"/>
          <p:cNvSpPr txBox="1">
            <a:spLocks/>
          </p:cNvSpPr>
          <p:nvPr/>
        </p:nvSpPr>
        <p:spPr>
          <a:xfrm>
            <a:off x="495300" y="274638"/>
            <a:ext cx="8915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err="1">
                <a:cs typeface="Times New Roman" pitchFamily="18" charset="0"/>
              </a:rPr>
              <a:t>Extraer</a:t>
            </a:r>
            <a:r>
              <a:rPr lang="en-GB" sz="3200" b="1" dirty="0">
                <a:cs typeface="Times New Roman" pitchFamily="18" charset="0"/>
              </a:rPr>
              <a:t> reglas comunes entre proyectos</a:t>
            </a:r>
          </a:p>
        </p:txBody>
      </p:sp>
      <p:pic>
        <p:nvPicPr>
          <p:cNvPr id="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7464" y="1553834"/>
            <a:ext cx="3787288" cy="1687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5808" y="4114603"/>
            <a:ext cx="1868944" cy="1441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7464" y="3651082"/>
            <a:ext cx="1784613" cy="2709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58 Rectángulo"/>
          <p:cNvSpPr/>
          <p:nvPr/>
        </p:nvSpPr>
        <p:spPr>
          <a:xfrm>
            <a:off x="6563662" y="1219398"/>
            <a:ext cx="855362" cy="369332"/>
          </a:xfrm>
          <a:prstGeom prst="rect">
            <a:avLst/>
          </a:prstGeom>
        </p:spPr>
        <p:txBody>
          <a:bodyPr wrap="none">
            <a:spAutoFit/>
          </a:bodyPr>
          <a:lstStyle/>
          <a:p>
            <a:r>
              <a:rPr lang="es-ES" b="1" dirty="0">
                <a:latin typeface="+mj-lt"/>
                <a:cs typeface="Times New Roman" pitchFamily="18" charset="0"/>
              </a:rPr>
              <a:t>Wizard</a:t>
            </a:r>
            <a:endParaRPr lang="en-US" dirty="0">
              <a:latin typeface="+mj-lt"/>
            </a:endParaRPr>
          </a:p>
        </p:txBody>
      </p:sp>
      <p:sp>
        <p:nvSpPr>
          <p:cNvPr id="60" name="59 Rectángulo"/>
          <p:cNvSpPr/>
          <p:nvPr/>
        </p:nvSpPr>
        <p:spPr>
          <a:xfrm>
            <a:off x="5402317" y="3316645"/>
            <a:ext cx="1182311" cy="369332"/>
          </a:xfrm>
          <a:prstGeom prst="rect">
            <a:avLst/>
          </a:prstGeom>
        </p:spPr>
        <p:txBody>
          <a:bodyPr wrap="none">
            <a:spAutoFit/>
          </a:bodyPr>
          <a:lstStyle/>
          <a:p>
            <a:r>
              <a:rPr lang="es-ES" b="1" dirty="0" err="1">
                <a:latin typeface="+mj-lt"/>
                <a:cs typeface="Times New Roman" pitchFamily="18" charset="0"/>
              </a:rPr>
              <a:t>Group</a:t>
            </a:r>
            <a:r>
              <a:rPr lang="es-ES" b="1" dirty="0">
                <a:latin typeface="+mj-lt"/>
                <a:cs typeface="Times New Roman" pitchFamily="18" charset="0"/>
              </a:rPr>
              <a:t> box</a:t>
            </a:r>
            <a:endParaRPr lang="en-US" dirty="0">
              <a:latin typeface="+mj-lt"/>
            </a:endParaRPr>
          </a:p>
        </p:txBody>
      </p:sp>
      <p:sp>
        <p:nvSpPr>
          <p:cNvPr id="61" name="60 Rectángulo"/>
          <p:cNvSpPr/>
          <p:nvPr/>
        </p:nvSpPr>
        <p:spPr>
          <a:xfrm>
            <a:off x="7313964" y="3748634"/>
            <a:ext cx="1249573" cy="369332"/>
          </a:xfrm>
          <a:prstGeom prst="rect">
            <a:avLst/>
          </a:prstGeom>
        </p:spPr>
        <p:txBody>
          <a:bodyPr wrap="none">
            <a:spAutoFit/>
          </a:bodyPr>
          <a:lstStyle/>
          <a:p>
            <a:r>
              <a:rPr lang="es-ES" b="1" dirty="0" err="1">
                <a:latin typeface="+mj-lt"/>
                <a:cs typeface="Times New Roman" pitchFamily="18" charset="0"/>
              </a:rPr>
              <a:t>Tab</a:t>
            </a:r>
            <a:r>
              <a:rPr lang="es-ES" b="1" dirty="0">
                <a:latin typeface="+mj-lt"/>
                <a:cs typeface="Times New Roman" pitchFamily="18" charset="0"/>
              </a:rPr>
              <a:t> control</a:t>
            </a:r>
            <a:endParaRPr lang="en-US" dirty="0">
              <a:latin typeface="+mj-lt"/>
            </a:endParaRPr>
          </a:p>
        </p:txBody>
      </p:sp>
    </p:spTree>
    <p:extLst>
      <p:ext uri="{BB962C8B-B14F-4D97-AF65-F5344CB8AC3E}">
        <p14:creationId xmlns:p14="http://schemas.microsoft.com/office/powerpoint/2010/main" val="2781692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3873" y="4143533"/>
            <a:ext cx="1704165" cy="823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9302" y="2122327"/>
            <a:ext cx="1909857" cy="775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Título"/>
          <p:cNvSpPr>
            <a:spLocks noGrp="1"/>
          </p:cNvSpPr>
          <p:nvPr>
            <p:ph type="title"/>
          </p:nvPr>
        </p:nvSpPr>
        <p:spPr/>
        <p:txBody>
          <a:bodyPr>
            <a:normAutofit/>
          </a:bodyPr>
          <a:lstStyle/>
          <a:p>
            <a:r>
              <a:rPr lang="en-GB" sz="3200" b="1" dirty="0" err="1">
                <a:cs typeface="Times New Roman" pitchFamily="18" charset="0"/>
              </a:rPr>
              <a:t>Extraer</a:t>
            </a:r>
            <a:r>
              <a:rPr lang="en-GB" sz="3200" b="1" dirty="0">
                <a:cs typeface="Times New Roman" pitchFamily="18" charset="0"/>
              </a:rPr>
              <a:t> </a:t>
            </a:r>
            <a:r>
              <a:rPr lang="en-GB" sz="3200" b="1" dirty="0" err="1">
                <a:cs typeface="Times New Roman" pitchFamily="18" charset="0"/>
              </a:rPr>
              <a:t>reglas</a:t>
            </a:r>
            <a:r>
              <a:rPr lang="en-GB" sz="3200" b="1" dirty="0">
                <a:cs typeface="Times New Roman" pitchFamily="18" charset="0"/>
              </a:rPr>
              <a:t> </a:t>
            </a:r>
            <a:r>
              <a:rPr lang="en-GB" sz="3200" b="1" dirty="0" err="1">
                <a:cs typeface="Times New Roman" pitchFamily="18" charset="0"/>
              </a:rPr>
              <a:t>comunes</a:t>
            </a:r>
            <a:r>
              <a:rPr lang="en-GB" sz="3200" b="1" dirty="0">
                <a:cs typeface="Times New Roman" pitchFamily="18" charset="0"/>
              </a:rPr>
              <a:t> entre </a:t>
            </a:r>
            <a:r>
              <a:rPr lang="en-GB" sz="3200" b="1" dirty="0" err="1">
                <a:cs typeface="Times New Roman" pitchFamily="18" charset="0"/>
              </a:rPr>
              <a:t>proyectos</a:t>
            </a:r>
            <a:endParaRPr lang="en-GB" sz="3200" b="1" dirty="0">
              <a:cs typeface="Times New Roman" pitchFamily="18" charset="0"/>
            </a:endParaRPr>
          </a:p>
        </p:txBody>
      </p:sp>
      <p:sp>
        <p:nvSpPr>
          <p:cNvPr id="23" name="22 Rectángulo"/>
          <p:cNvSpPr/>
          <p:nvPr/>
        </p:nvSpPr>
        <p:spPr>
          <a:xfrm>
            <a:off x="1122761" y="1293984"/>
            <a:ext cx="4152762" cy="461665"/>
          </a:xfrm>
          <a:prstGeom prst="rect">
            <a:avLst/>
          </a:prstGeom>
        </p:spPr>
        <p:txBody>
          <a:bodyPr wrap="square">
            <a:spAutoFit/>
          </a:bodyPr>
          <a:lstStyle/>
          <a:p>
            <a:pPr algn="just"/>
            <a:r>
              <a:rPr lang="es-ES" sz="2400" b="1" i="1" dirty="0">
                <a:latin typeface="+mj-lt"/>
                <a:cs typeface="Times New Roman" pitchFamily="18" charset="0"/>
              </a:rPr>
              <a:t>Patrón de decisión exclusiva</a:t>
            </a:r>
            <a:r>
              <a:rPr lang="x-none" sz="2400" b="1" i="1" dirty="0">
                <a:latin typeface="+mj-lt"/>
                <a:cs typeface="Times New Roman" pitchFamily="18" charset="0"/>
              </a:rPr>
              <a:t>:</a:t>
            </a:r>
            <a:endParaRPr lang="es-ES" sz="2400" i="1" dirty="0">
              <a:latin typeface="+mj-lt"/>
              <a:cs typeface="Times New Roman" pitchFamily="18" charset="0"/>
            </a:endParaRPr>
          </a:p>
        </p:txBody>
      </p:sp>
      <p:sp>
        <p:nvSpPr>
          <p:cNvPr id="2" name="Marcador de número de diapositiva 1"/>
          <p:cNvSpPr>
            <a:spLocks noGrp="1"/>
          </p:cNvSpPr>
          <p:nvPr>
            <p:ph type="sldNum" sz="quarter" idx="12"/>
          </p:nvPr>
        </p:nvSpPr>
        <p:spPr/>
        <p:txBody>
          <a:bodyPr/>
          <a:lstStyle/>
          <a:p>
            <a:fld id="{4FAB73BC-B049-4115-A692-8D63A059BFB8}" type="slidenum">
              <a:rPr lang="en-US" smtClean="0">
                <a:solidFill>
                  <a:schemeClr val="tx1"/>
                </a:solidFill>
                <a:latin typeface="+mj-lt"/>
              </a:rPr>
              <a:pPr/>
              <a:t>23</a:t>
            </a:fld>
            <a:endParaRPr lang="en-US" dirty="0">
              <a:solidFill>
                <a:schemeClr val="tx1"/>
              </a:solidFill>
              <a:latin typeface="+mj-lt"/>
            </a:endParaRPr>
          </a:p>
        </p:txBody>
      </p:sp>
      <p:sp>
        <p:nvSpPr>
          <p:cNvPr id="43" name="CuadroTexto 42"/>
          <p:cNvSpPr txBox="1"/>
          <p:nvPr/>
        </p:nvSpPr>
        <p:spPr>
          <a:xfrm>
            <a:off x="3985761" y="2897696"/>
            <a:ext cx="1342034" cy="338554"/>
          </a:xfrm>
          <a:prstGeom prst="rect">
            <a:avLst/>
          </a:prstGeom>
          <a:noFill/>
        </p:spPr>
        <p:txBody>
          <a:bodyPr wrap="none" rtlCol="0">
            <a:spAutoFit/>
          </a:bodyPr>
          <a:lstStyle/>
          <a:p>
            <a:pPr algn="ctr"/>
            <a:r>
              <a:rPr lang="es-ES" sz="1600" b="1" dirty="0">
                <a:latin typeface="+mj-lt"/>
                <a:cs typeface="Times New Roman" pitchFamily="18" charset="0"/>
              </a:rPr>
              <a:t>Radio </a:t>
            </a:r>
            <a:r>
              <a:rPr lang="es-ES" sz="1600" b="1" dirty="0" err="1">
                <a:latin typeface="+mj-lt"/>
                <a:cs typeface="Times New Roman" pitchFamily="18" charset="0"/>
              </a:rPr>
              <a:t>button</a:t>
            </a:r>
            <a:endParaRPr lang="es-ES" sz="1600" b="1" dirty="0">
              <a:latin typeface="+mj-lt"/>
              <a:cs typeface="Times New Roman" pitchFamily="18" charset="0"/>
            </a:endParaRPr>
          </a:p>
        </p:txBody>
      </p:sp>
      <p:sp>
        <p:nvSpPr>
          <p:cNvPr id="40" name="21 Rectángulo"/>
          <p:cNvSpPr/>
          <p:nvPr/>
        </p:nvSpPr>
        <p:spPr>
          <a:xfrm>
            <a:off x="1304851" y="2458304"/>
            <a:ext cx="735500" cy="461665"/>
          </a:xfrm>
          <a:prstGeom prst="rect">
            <a:avLst/>
          </a:prstGeom>
        </p:spPr>
        <p:txBody>
          <a:bodyPr wrap="square">
            <a:spAutoFit/>
          </a:bodyPr>
          <a:lstStyle/>
          <a:p>
            <a:pPr algn="just"/>
            <a:r>
              <a:rPr lang="x-none" sz="2400" b="1" dirty="0">
                <a:latin typeface="+mj-lt"/>
                <a:cs typeface="Times New Roman" pitchFamily="18" charset="0"/>
              </a:rPr>
              <a:t>R</a:t>
            </a:r>
            <a:r>
              <a:rPr lang="es-ES" sz="2400" b="1" dirty="0">
                <a:latin typeface="+mj-lt"/>
                <a:cs typeface="Times New Roman" pitchFamily="18" charset="0"/>
              </a:rPr>
              <a:t>6</a:t>
            </a:r>
            <a:r>
              <a:rPr lang="x-none" sz="2400" b="1" dirty="0">
                <a:latin typeface="+mj-lt"/>
                <a:cs typeface="Times New Roman" pitchFamily="18" charset="0"/>
              </a:rPr>
              <a:t>:</a:t>
            </a:r>
            <a:endParaRPr lang="es-ES" sz="2400" dirty="0">
              <a:latin typeface="+mj-lt"/>
              <a:cs typeface="Times New Roman" pitchFamily="18" charset="0"/>
            </a:endParaRPr>
          </a:p>
        </p:txBody>
      </p:sp>
      <p:cxnSp>
        <p:nvCxnSpPr>
          <p:cNvPr id="37" name="Conector recto de flecha 36"/>
          <p:cNvCxnSpPr/>
          <p:nvPr/>
        </p:nvCxnSpPr>
        <p:spPr>
          <a:xfrm>
            <a:off x="3322327" y="2596004"/>
            <a:ext cx="392555"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8" name="37 Rectángulo"/>
          <p:cNvSpPr/>
          <p:nvPr/>
        </p:nvSpPr>
        <p:spPr>
          <a:xfrm>
            <a:off x="3799302" y="3180450"/>
            <a:ext cx="1816560" cy="323165"/>
          </a:xfrm>
          <a:prstGeom prst="rect">
            <a:avLst/>
          </a:prstGeom>
        </p:spPr>
        <p:txBody>
          <a:bodyPr wrap="square">
            <a:spAutoFit/>
          </a:bodyPr>
          <a:lstStyle/>
          <a:p>
            <a:pPr algn="ctr"/>
            <a:r>
              <a:rPr lang="en-US" sz="1500" b="1" dirty="0" err="1">
                <a:latin typeface="+mj-lt"/>
                <a:cs typeface="Times New Roman" pitchFamily="18" charset="0"/>
              </a:rPr>
              <a:t>Textos</a:t>
            </a:r>
            <a:r>
              <a:rPr lang="en-US" sz="1500" b="1" dirty="0">
                <a:latin typeface="+mj-lt"/>
                <a:cs typeface="Times New Roman" pitchFamily="18" charset="0"/>
              </a:rPr>
              <a:t> </a:t>
            </a:r>
            <a:r>
              <a:rPr lang="en-US" sz="1500" b="1" dirty="0" err="1">
                <a:latin typeface="+mj-lt"/>
                <a:cs typeface="Times New Roman" pitchFamily="18" charset="0"/>
              </a:rPr>
              <a:t>que</a:t>
            </a:r>
            <a:r>
              <a:rPr lang="en-US" sz="1500" b="1" dirty="0">
                <a:latin typeface="+mj-lt"/>
                <a:cs typeface="Times New Roman" pitchFamily="18" charset="0"/>
              </a:rPr>
              <a:t> </a:t>
            </a:r>
            <a:r>
              <a:rPr lang="en-US" sz="1500" b="1" dirty="0" err="1">
                <a:latin typeface="+mj-lt"/>
                <a:cs typeface="Times New Roman" pitchFamily="18" charset="0"/>
              </a:rPr>
              <a:t>aparecen</a:t>
            </a:r>
            <a:endParaRPr lang="es-ES" sz="1500" b="1" dirty="0">
              <a:latin typeface="+mj-lt"/>
              <a:cs typeface="Times New Roman" pitchFamily="18" charset="0"/>
            </a:endParaRPr>
          </a:p>
        </p:txBody>
      </p:sp>
      <p:pic>
        <p:nvPicPr>
          <p:cNvPr id="7171" name="Picture 3"/>
          <p:cNvPicPr>
            <a:picLocks noChangeAspect="1" noChangeArrowheads="1"/>
          </p:cNvPicPr>
          <p:nvPr/>
        </p:nvPicPr>
        <p:blipFill>
          <a:blip r:embed="rId5"/>
          <a:srcRect/>
          <a:stretch>
            <a:fillRect/>
          </a:stretch>
        </p:blipFill>
        <p:spPr bwMode="auto">
          <a:xfrm>
            <a:off x="1869525" y="2083465"/>
            <a:ext cx="1402378" cy="1292802"/>
          </a:xfrm>
          <a:prstGeom prst="rect">
            <a:avLst/>
          </a:prstGeom>
          <a:noFill/>
          <a:ln w="9525">
            <a:noFill/>
            <a:miter lim="800000"/>
            <a:headEnd/>
            <a:tailEnd/>
          </a:ln>
        </p:spPr>
      </p:pic>
      <p:sp>
        <p:nvSpPr>
          <p:cNvPr id="53" name="CuadroTexto 42"/>
          <p:cNvSpPr txBox="1"/>
          <p:nvPr/>
        </p:nvSpPr>
        <p:spPr>
          <a:xfrm>
            <a:off x="4121624" y="4974572"/>
            <a:ext cx="1250663" cy="338554"/>
          </a:xfrm>
          <a:prstGeom prst="rect">
            <a:avLst/>
          </a:prstGeom>
          <a:noFill/>
        </p:spPr>
        <p:txBody>
          <a:bodyPr wrap="none" rtlCol="0">
            <a:spAutoFit/>
          </a:bodyPr>
          <a:lstStyle/>
          <a:p>
            <a:pPr algn="ctr"/>
            <a:r>
              <a:rPr lang="es-ES" sz="1600" b="1" dirty="0" err="1">
                <a:latin typeface="+mj-lt"/>
                <a:cs typeface="Times New Roman" pitchFamily="18" charset="0"/>
              </a:rPr>
              <a:t>Push</a:t>
            </a:r>
            <a:r>
              <a:rPr lang="es-ES" sz="1600" b="1" dirty="0">
                <a:latin typeface="+mj-lt"/>
                <a:cs typeface="Times New Roman" pitchFamily="18" charset="0"/>
              </a:rPr>
              <a:t> </a:t>
            </a:r>
            <a:r>
              <a:rPr lang="es-ES" sz="1600" b="1" dirty="0" err="1">
                <a:latin typeface="+mj-lt"/>
                <a:cs typeface="Times New Roman" pitchFamily="18" charset="0"/>
              </a:rPr>
              <a:t>button</a:t>
            </a:r>
            <a:endParaRPr lang="es-ES" sz="1600" b="1" dirty="0">
              <a:latin typeface="+mj-lt"/>
              <a:cs typeface="Times New Roman" pitchFamily="18" charset="0"/>
            </a:endParaRPr>
          </a:p>
        </p:txBody>
      </p:sp>
      <p:cxnSp>
        <p:nvCxnSpPr>
          <p:cNvPr id="55" name="Conector recto de flecha 36"/>
          <p:cNvCxnSpPr/>
          <p:nvPr/>
        </p:nvCxnSpPr>
        <p:spPr>
          <a:xfrm>
            <a:off x="3436977" y="4732287"/>
            <a:ext cx="392555"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63" name="62 Rectángulo"/>
          <p:cNvSpPr/>
          <p:nvPr/>
        </p:nvSpPr>
        <p:spPr>
          <a:xfrm>
            <a:off x="3799302" y="5247684"/>
            <a:ext cx="1816560" cy="323165"/>
          </a:xfrm>
          <a:prstGeom prst="rect">
            <a:avLst/>
          </a:prstGeom>
        </p:spPr>
        <p:txBody>
          <a:bodyPr wrap="square">
            <a:spAutoFit/>
          </a:bodyPr>
          <a:lstStyle/>
          <a:p>
            <a:pPr algn="ctr"/>
            <a:r>
              <a:rPr lang="en-US" sz="1500" b="1" dirty="0" err="1">
                <a:latin typeface="+mj-lt"/>
                <a:cs typeface="Times New Roman" pitchFamily="18" charset="0"/>
              </a:rPr>
              <a:t>Textos</a:t>
            </a:r>
            <a:r>
              <a:rPr lang="en-US" sz="1500" b="1" dirty="0">
                <a:latin typeface="+mj-lt"/>
                <a:cs typeface="Times New Roman" pitchFamily="18" charset="0"/>
              </a:rPr>
              <a:t> </a:t>
            </a:r>
            <a:r>
              <a:rPr lang="en-US" sz="1500" b="1" dirty="0" err="1">
                <a:latin typeface="+mj-lt"/>
                <a:cs typeface="Times New Roman" pitchFamily="18" charset="0"/>
              </a:rPr>
              <a:t>que</a:t>
            </a:r>
            <a:r>
              <a:rPr lang="en-US" sz="1500" b="1" dirty="0">
                <a:latin typeface="+mj-lt"/>
                <a:cs typeface="Times New Roman" pitchFamily="18" charset="0"/>
              </a:rPr>
              <a:t> </a:t>
            </a:r>
            <a:r>
              <a:rPr lang="en-US" sz="1500" b="1" dirty="0" err="1">
                <a:latin typeface="+mj-lt"/>
                <a:cs typeface="Times New Roman" pitchFamily="18" charset="0"/>
              </a:rPr>
              <a:t>aparecen</a:t>
            </a:r>
            <a:endParaRPr lang="es-ES" sz="1500" b="1" dirty="0">
              <a:latin typeface="+mj-lt"/>
              <a:cs typeface="Times New Roman" pitchFamily="18" charset="0"/>
            </a:endParaRPr>
          </a:p>
        </p:txBody>
      </p:sp>
      <p:pic>
        <p:nvPicPr>
          <p:cNvPr id="64" name="Picture 3"/>
          <p:cNvPicPr>
            <a:picLocks noChangeAspect="1" noChangeArrowheads="1"/>
          </p:cNvPicPr>
          <p:nvPr/>
        </p:nvPicPr>
        <p:blipFill>
          <a:blip r:embed="rId5"/>
          <a:srcRect/>
          <a:stretch>
            <a:fillRect/>
          </a:stretch>
        </p:blipFill>
        <p:spPr bwMode="auto">
          <a:xfrm>
            <a:off x="1919949" y="4187036"/>
            <a:ext cx="1402378" cy="1292802"/>
          </a:xfrm>
          <a:prstGeom prst="rect">
            <a:avLst/>
          </a:prstGeom>
          <a:noFill/>
          <a:ln w="9525">
            <a:noFill/>
            <a:miter lim="800000"/>
            <a:headEnd/>
            <a:tailEnd/>
          </a:ln>
        </p:spPr>
      </p:pic>
      <p:sp>
        <p:nvSpPr>
          <p:cNvPr id="67" name="CuadroTexto 42"/>
          <p:cNvSpPr txBox="1"/>
          <p:nvPr/>
        </p:nvSpPr>
        <p:spPr>
          <a:xfrm>
            <a:off x="7223981" y="1936607"/>
            <a:ext cx="808042" cy="338554"/>
          </a:xfrm>
          <a:prstGeom prst="rect">
            <a:avLst/>
          </a:prstGeom>
          <a:noFill/>
        </p:spPr>
        <p:txBody>
          <a:bodyPr wrap="none" rtlCol="0">
            <a:spAutoFit/>
          </a:bodyPr>
          <a:lstStyle/>
          <a:p>
            <a:pPr algn="ctr"/>
            <a:r>
              <a:rPr lang="es-ES" sz="1600" b="1" dirty="0">
                <a:latin typeface="+mj-lt"/>
                <a:cs typeface="Times New Roman" pitchFamily="18" charset="0"/>
              </a:rPr>
              <a:t>Tarea B</a:t>
            </a:r>
          </a:p>
        </p:txBody>
      </p:sp>
      <p:sp>
        <p:nvSpPr>
          <p:cNvPr id="68" name="CuadroTexto 42"/>
          <p:cNvSpPr txBox="1"/>
          <p:nvPr/>
        </p:nvSpPr>
        <p:spPr>
          <a:xfrm>
            <a:off x="5892029" y="1944011"/>
            <a:ext cx="817660" cy="338554"/>
          </a:xfrm>
          <a:prstGeom prst="rect">
            <a:avLst/>
          </a:prstGeom>
          <a:noFill/>
        </p:spPr>
        <p:txBody>
          <a:bodyPr wrap="none" rtlCol="0">
            <a:spAutoFit/>
          </a:bodyPr>
          <a:lstStyle/>
          <a:p>
            <a:pPr algn="ctr"/>
            <a:r>
              <a:rPr lang="es-ES" sz="1600" b="1" dirty="0">
                <a:latin typeface="+mj-lt"/>
                <a:cs typeface="Times New Roman" pitchFamily="18" charset="0"/>
              </a:rPr>
              <a:t>Tarea A</a:t>
            </a:r>
          </a:p>
        </p:txBody>
      </p:sp>
      <p:sp>
        <p:nvSpPr>
          <p:cNvPr id="69" name="CuadroTexto 42"/>
          <p:cNvSpPr txBox="1"/>
          <p:nvPr/>
        </p:nvSpPr>
        <p:spPr>
          <a:xfrm>
            <a:off x="7284409" y="3950929"/>
            <a:ext cx="808042" cy="338554"/>
          </a:xfrm>
          <a:prstGeom prst="rect">
            <a:avLst/>
          </a:prstGeom>
          <a:noFill/>
        </p:spPr>
        <p:txBody>
          <a:bodyPr wrap="none" rtlCol="0">
            <a:spAutoFit/>
          </a:bodyPr>
          <a:lstStyle/>
          <a:p>
            <a:pPr algn="ctr"/>
            <a:r>
              <a:rPr lang="es-ES" sz="1600" b="1" dirty="0">
                <a:latin typeface="+mj-lt"/>
                <a:cs typeface="Times New Roman" pitchFamily="18" charset="0"/>
              </a:rPr>
              <a:t>Tarea B</a:t>
            </a:r>
          </a:p>
        </p:txBody>
      </p:sp>
      <p:sp>
        <p:nvSpPr>
          <p:cNvPr id="70" name="CuadroTexto 42"/>
          <p:cNvSpPr txBox="1"/>
          <p:nvPr/>
        </p:nvSpPr>
        <p:spPr>
          <a:xfrm>
            <a:off x="5963681" y="3943562"/>
            <a:ext cx="817660" cy="338554"/>
          </a:xfrm>
          <a:prstGeom prst="rect">
            <a:avLst/>
          </a:prstGeom>
          <a:noFill/>
        </p:spPr>
        <p:txBody>
          <a:bodyPr wrap="none" rtlCol="0">
            <a:spAutoFit/>
          </a:bodyPr>
          <a:lstStyle/>
          <a:p>
            <a:pPr algn="ctr"/>
            <a:r>
              <a:rPr lang="es-ES" sz="1600" b="1" dirty="0">
                <a:latin typeface="+mj-lt"/>
                <a:cs typeface="Times New Roman" pitchFamily="18" charset="0"/>
              </a:rPr>
              <a:t>Tarea A</a:t>
            </a:r>
          </a:p>
        </p:txBody>
      </p:sp>
      <p:sp>
        <p:nvSpPr>
          <p:cNvPr id="71" name="CuadroTexto 38"/>
          <p:cNvSpPr txBox="1"/>
          <p:nvPr/>
        </p:nvSpPr>
        <p:spPr>
          <a:xfrm>
            <a:off x="6065666" y="3327654"/>
            <a:ext cx="627800" cy="338554"/>
          </a:xfrm>
          <a:prstGeom prst="rect">
            <a:avLst/>
          </a:prstGeom>
          <a:noFill/>
        </p:spPr>
        <p:txBody>
          <a:bodyPr wrap="none" rtlCol="0">
            <a:spAutoFit/>
          </a:bodyPr>
          <a:lstStyle/>
          <a:p>
            <a:pPr algn="ctr"/>
            <a:r>
              <a:rPr lang="es-ES" sz="1600" b="1" dirty="0" err="1">
                <a:latin typeface="+mj-lt"/>
                <a:cs typeface="Times New Roman" pitchFamily="18" charset="0"/>
              </a:rPr>
              <a:t>Form</a:t>
            </a:r>
            <a:endParaRPr lang="es-ES" sz="1600" b="1" dirty="0">
              <a:latin typeface="+mj-lt"/>
              <a:cs typeface="Times New Roman" pitchFamily="18" charset="0"/>
            </a:endParaRPr>
          </a:p>
        </p:txBody>
      </p:sp>
      <p:sp>
        <p:nvSpPr>
          <p:cNvPr id="72" name="CuadroTexto 38"/>
          <p:cNvSpPr txBox="1"/>
          <p:nvPr/>
        </p:nvSpPr>
        <p:spPr>
          <a:xfrm>
            <a:off x="7338456" y="3303743"/>
            <a:ext cx="627800" cy="338554"/>
          </a:xfrm>
          <a:prstGeom prst="rect">
            <a:avLst/>
          </a:prstGeom>
          <a:noFill/>
        </p:spPr>
        <p:txBody>
          <a:bodyPr wrap="none" rtlCol="0">
            <a:spAutoFit/>
          </a:bodyPr>
          <a:lstStyle/>
          <a:p>
            <a:pPr algn="ctr"/>
            <a:r>
              <a:rPr lang="es-ES" sz="1600" b="1" dirty="0" err="1">
                <a:latin typeface="+mj-lt"/>
                <a:cs typeface="Times New Roman" pitchFamily="18" charset="0"/>
              </a:rPr>
              <a:t>Form</a:t>
            </a:r>
            <a:endParaRPr lang="es-ES" sz="1600" b="1" dirty="0">
              <a:latin typeface="+mj-lt"/>
              <a:cs typeface="Times New Roman" pitchFamily="18" charset="0"/>
            </a:endParaRPr>
          </a:p>
        </p:txBody>
      </p:sp>
      <p:sp>
        <p:nvSpPr>
          <p:cNvPr id="73" name="CuadroTexto 38"/>
          <p:cNvSpPr txBox="1"/>
          <p:nvPr/>
        </p:nvSpPr>
        <p:spPr>
          <a:xfrm>
            <a:off x="5986958" y="5286313"/>
            <a:ext cx="627800" cy="338554"/>
          </a:xfrm>
          <a:prstGeom prst="rect">
            <a:avLst/>
          </a:prstGeom>
          <a:noFill/>
        </p:spPr>
        <p:txBody>
          <a:bodyPr wrap="none" rtlCol="0">
            <a:spAutoFit/>
          </a:bodyPr>
          <a:lstStyle/>
          <a:p>
            <a:pPr algn="ctr"/>
            <a:r>
              <a:rPr lang="es-ES" sz="1600" b="1" dirty="0" err="1">
                <a:latin typeface="+mj-lt"/>
                <a:cs typeface="Times New Roman" pitchFamily="18" charset="0"/>
              </a:rPr>
              <a:t>Form</a:t>
            </a:r>
            <a:endParaRPr lang="es-ES" sz="1600" b="1" dirty="0">
              <a:latin typeface="+mj-lt"/>
              <a:cs typeface="Times New Roman" pitchFamily="18" charset="0"/>
            </a:endParaRPr>
          </a:p>
        </p:txBody>
      </p:sp>
      <p:sp>
        <p:nvSpPr>
          <p:cNvPr id="74" name="CuadroTexto 38"/>
          <p:cNvSpPr txBox="1"/>
          <p:nvPr/>
        </p:nvSpPr>
        <p:spPr>
          <a:xfrm>
            <a:off x="7374529" y="5293903"/>
            <a:ext cx="627800" cy="338554"/>
          </a:xfrm>
          <a:prstGeom prst="rect">
            <a:avLst/>
          </a:prstGeom>
          <a:noFill/>
        </p:spPr>
        <p:txBody>
          <a:bodyPr wrap="none" rtlCol="0">
            <a:spAutoFit/>
          </a:bodyPr>
          <a:lstStyle/>
          <a:p>
            <a:pPr algn="ctr"/>
            <a:r>
              <a:rPr lang="es-ES" sz="1600" b="1" dirty="0" err="1">
                <a:latin typeface="+mj-lt"/>
                <a:cs typeface="Times New Roman" pitchFamily="18" charset="0"/>
              </a:rPr>
              <a:t>Form</a:t>
            </a:r>
            <a:endParaRPr lang="es-ES" sz="1600" b="1" dirty="0">
              <a:latin typeface="+mj-lt"/>
              <a:cs typeface="Times New Roman" pitchFamily="18" charset="0"/>
            </a:endParaRPr>
          </a:p>
        </p:txBody>
      </p:sp>
      <p:pic>
        <p:nvPicPr>
          <p:cNvPr id="7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6918" y="2275160"/>
            <a:ext cx="1151681" cy="105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2588" y="2269270"/>
            <a:ext cx="1151681" cy="105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5329" y="4266523"/>
            <a:ext cx="1151681" cy="105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30999" y="4260633"/>
            <a:ext cx="1151681" cy="105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188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823767" y="1768475"/>
            <a:ext cx="3374231" cy="2000250"/>
          </a:xfrm>
          <a:prstGeom prst="rect">
            <a:avLst/>
          </a:prstGeom>
          <a:noFill/>
          <a:ln w="9525">
            <a:noFill/>
            <a:miter lim="800000"/>
            <a:headEnd/>
            <a:tailEnd/>
          </a:ln>
        </p:spPr>
      </p:pic>
      <p:sp>
        <p:nvSpPr>
          <p:cNvPr id="8" name="7 Título"/>
          <p:cNvSpPr>
            <a:spLocks noGrp="1"/>
          </p:cNvSpPr>
          <p:nvPr>
            <p:ph type="title"/>
          </p:nvPr>
        </p:nvSpPr>
        <p:spPr/>
        <p:txBody>
          <a:bodyPr>
            <a:normAutofit/>
          </a:bodyPr>
          <a:lstStyle/>
          <a:p>
            <a:r>
              <a:rPr lang="en-GB" sz="3200" b="1" dirty="0" err="1">
                <a:cs typeface="Times New Roman" pitchFamily="18" charset="0"/>
              </a:rPr>
              <a:t>Extraer</a:t>
            </a:r>
            <a:r>
              <a:rPr lang="en-GB" sz="3200" b="1" dirty="0">
                <a:cs typeface="Times New Roman" pitchFamily="18" charset="0"/>
              </a:rPr>
              <a:t> </a:t>
            </a:r>
            <a:r>
              <a:rPr lang="en-GB" sz="3200" b="1" dirty="0" err="1">
                <a:cs typeface="Times New Roman" pitchFamily="18" charset="0"/>
              </a:rPr>
              <a:t>reglas</a:t>
            </a:r>
            <a:r>
              <a:rPr lang="en-GB" sz="3200" b="1" dirty="0">
                <a:cs typeface="Times New Roman" pitchFamily="18" charset="0"/>
              </a:rPr>
              <a:t> </a:t>
            </a:r>
            <a:r>
              <a:rPr lang="en-GB" sz="3200" b="1" dirty="0" err="1">
                <a:cs typeface="Times New Roman" pitchFamily="18" charset="0"/>
              </a:rPr>
              <a:t>comunes</a:t>
            </a:r>
            <a:r>
              <a:rPr lang="en-GB" sz="3200" b="1" dirty="0">
                <a:cs typeface="Times New Roman" pitchFamily="18" charset="0"/>
              </a:rPr>
              <a:t> entre </a:t>
            </a:r>
            <a:r>
              <a:rPr lang="en-GB" sz="3200" b="1" dirty="0" err="1">
                <a:cs typeface="Times New Roman" pitchFamily="18" charset="0"/>
              </a:rPr>
              <a:t>proyectos</a:t>
            </a:r>
            <a:endParaRPr lang="en-GB" sz="3200" b="1" dirty="0">
              <a:cs typeface="Times New Roman" pitchFamily="18" charset="0"/>
            </a:endParaRPr>
          </a:p>
        </p:txBody>
      </p:sp>
      <p:sp>
        <p:nvSpPr>
          <p:cNvPr id="22" name="21 Rectángulo"/>
          <p:cNvSpPr/>
          <p:nvPr/>
        </p:nvSpPr>
        <p:spPr>
          <a:xfrm>
            <a:off x="249751" y="2335316"/>
            <a:ext cx="759242" cy="461665"/>
          </a:xfrm>
          <a:prstGeom prst="rect">
            <a:avLst/>
          </a:prstGeom>
        </p:spPr>
        <p:txBody>
          <a:bodyPr wrap="square">
            <a:spAutoFit/>
          </a:bodyPr>
          <a:lstStyle/>
          <a:p>
            <a:pPr algn="just"/>
            <a:r>
              <a:rPr lang="x-none" sz="2400" b="1">
                <a:latin typeface="+mj-lt"/>
                <a:cs typeface="Times New Roman" pitchFamily="18" charset="0"/>
              </a:rPr>
              <a:t>R</a:t>
            </a:r>
            <a:r>
              <a:rPr lang="es-ES" sz="2400" b="1" dirty="0">
                <a:latin typeface="+mj-lt"/>
                <a:cs typeface="Times New Roman" pitchFamily="18" charset="0"/>
              </a:rPr>
              <a:t>9</a:t>
            </a:r>
            <a:r>
              <a:rPr lang="x-none" sz="2400" b="1">
                <a:latin typeface="+mj-lt"/>
                <a:cs typeface="Times New Roman" pitchFamily="18" charset="0"/>
              </a:rPr>
              <a:t>:</a:t>
            </a:r>
            <a:endParaRPr lang="es-ES" sz="2400" dirty="0">
              <a:latin typeface="+mj-lt"/>
              <a:cs typeface="Times New Roman" pitchFamily="18" charset="0"/>
            </a:endParaRPr>
          </a:p>
        </p:txBody>
      </p:sp>
      <p:sp>
        <p:nvSpPr>
          <p:cNvPr id="23" name="22 Rectángulo"/>
          <p:cNvSpPr/>
          <p:nvPr/>
        </p:nvSpPr>
        <p:spPr>
          <a:xfrm>
            <a:off x="926875" y="1277492"/>
            <a:ext cx="3656322" cy="461665"/>
          </a:xfrm>
          <a:prstGeom prst="rect">
            <a:avLst/>
          </a:prstGeom>
        </p:spPr>
        <p:txBody>
          <a:bodyPr wrap="square">
            <a:spAutoFit/>
          </a:bodyPr>
          <a:lstStyle/>
          <a:p>
            <a:pPr algn="just"/>
            <a:r>
              <a:rPr lang="es-ES" sz="2400" b="1" i="1" dirty="0">
                <a:latin typeface="+mj-lt"/>
                <a:cs typeface="Times New Roman" pitchFamily="18" charset="0"/>
              </a:rPr>
              <a:t>Patrón de sincronización</a:t>
            </a:r>
            <a:endParaRPr lang="es-ES" sz="2400" i="1" dirty="0">
              <a:latin typeface="+mj-lt"/>
              <a:cs typeface="Times New Roman" pitchFamily="18" charset="0"/>
            </a:endParaRPr>
          </a:p>
        </p:txBody>
      </p:sp>
      <p:sp>
        <p:nvSpPr>
          <p:cNvPr id="2" name="Marcador de número de diapositiva 1"/>
          <p:cNvSpPr>
            <a:spLocks noGrp="1"/>
          </p:cNvSpPr>
          <p:nvPr>
            <p:ph type="sldNum" sz="quarter" idx="12"/>
          </p:nvPr>
        </p:nvSpPr>
        <p:spPr/>
        <p:txBody>
          <a:bodyPr/>
          <a:lstStyle/>
          <a:p>
            <a:fld id="{4FAB73BC-B049-4115-A692-8D63A059BFB8}" type="slidenum">
              <a:rPr lang="en-US" smtClean="0">
                <a:solidFill>
                  <a:schemeClr val="tx1"/>
                </a:solidFill>
                <a:latin typeface="+mj-lt"/>
              </a:rPr>
              <a:pPr/>
              <a:t>24</a:t>
            </a:fld>
            <a:endParaRPr lang="en-US" dirty="0">
              <a:solidFill>
                <a:schemeClr val="tx1"/>
              </a:solidFill>
              <a:latin typeface="+mj-lt"/>
            </a:endParaRPr>
          </a:p>
        </p:txBody>
      </p:sp>
      <p:cxnSp>
        <p:nvCxnSpPr>
          <p:cNvPr id="6" name="Conector recto de flecha 5"/>
          <p:cNvCxnSpPr/>
          <p:nvPr/>
        </p:nvCxnSpPr>
        <p:spPr>
          <a:xfrm>
            <a:off x="4571433" y="2718432"/>
            <a:ext cx="23400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1" name="CuadroTexto 30"/>
          <p:cNvSpPr txBox="1"/>
          <p:nvPr/>
        </p:nvSpPr>
        <p:spPr>
          <a:xfrm>
            <a:off x="2097917" y="1789512"/>
            <a:ext cx="1453389" cy="253916"/>
          </a:xfrm>
          <a:prstGeom prst="rect">
            <a:avLst/>
          </a:prstGeom>
          <a:noFill/>
        </p:spPr>
        <p:txBody>
          <a:bodyPr wrap="square" rtlCol="0">
            <a:spAutoFit/>
          </a:bodyPr>
          <a:lstStyle/>
          <a:p>
            <a:pPr algn="ctr"/>
            <a:r>
              <a:rPr lang="es-ES" sz="1050" b="1" dirty="0">
                <a:latin typeface="+mj-lt"/>
                <a:cs typeface="Times New Roman" pitchFamily="18" charset="0"/>
              </a:rPr>
              <a:t>Tarea tipo usuario</a:t>
            </a:r>
          </a:p>
        </p:txBody>
      </p:sp>
      <p:sp>
        <p:nvSpPr>
          <p:cNvPr id="37" name="CuadroTexto 36"/>
          <p:cNvSpPr txBox="1"/>
          <p:nvPr/>
        </p:nvSpPr>
        <p:spPr>
          <a:xfrm>
            <a:off x="798285" y="3809118"/>
            <a:ext cx="4009144" cy="1015663"/>
          </a:xfrm>
          <a:prstGeom prst="rect">
            <a:avLst/>
          </a:prstGeom>
          <a:noFill/>
        </p:spPr>
        <p:txBody>
          <a:bodyPr wrap="square" rtlCol="0">
            <a:spAutoFit/>
          </a:bodyPr>
          <a:lstStyle/>
          <a:p>
            <a:r>
              <a:rPr lang="en-US" sz="2000" dirty="0">
                <a:latin typeface="+mj-lt"/>
                <a:cs typeface="Times New Roman" pitchFamily="18" charset="0"/>
              </a:rPr>
              <a:t>Hay </a:t>
            </a:r>
            <a:r>
              <a:rPr lang="en-US" sz="2000" dirty="0" err="1">
                <a:latin typeface="+mj-lt"/>
                <a:cs typeface="Times New Roman" pitchFamily="18" charset="0"/>
              </a:rPr>
              <a:t>tareas</a:t>
            </a:r>
            <a:r>
              <a:rPr lang="en-US" sz="2000" dirty="0">
                <a:latin typeface="+mj-lt"/>
                <a:cs typeface="Times New Roman" pitchFamily="18" charset="0"/>
              </a:rPr>
              <a:t> </a:t>
            </a:r>
            <a:r>
              <a:rPr lang="en-US" sz="2000" dirty="0" err="1">
                <a:latin typeface="+mj-lt"/>
                <a:cs typeface="Times New Roman" pitchFamily="18" charset="0"/>
              </a:rPr>
              <a:t>tipo</a:t>
            </a:r>
            <a:r>
              <a:rPr lang="en-US" sz="2000" dirty="0">
                <a:latin typeface="+mj-lt"/>
                <a:cs typeface="Times New Roman" pitchFamily="18" charset="0"/>
              </a:rPr>
              <a:t> </a:t>
            </a:r>
            <a:r>
              <a:rPr lang="en-US" sz="2000" dirty="0" err="1">
                <a:latin typeface="+mj-lt"/>
                <a:cs typeface="Times New Roman" pitchFamily="18" charset="0"/>
              </a:rPr>
              <a:t>usuario</a:t>
            </a:r>
            <a:r>
              <a:rPr lang="en-US" sz="2000" dirty="0">
                <a:latin typeface="+mj-lt"/>
                <a:cs typeface="Times New Roman" pitchFamily="18" charset="0"/>
              </a:rPr>
              <a:t> </a:t>
            </a:r>
            <a:r>
              <a:rPr lang="en-US" sz="2000" dirty="0" err="1">
                <a:latin typeface="+mj-lt"/>
                <a:cs typeface="Times New Roman" pitchFamily="18" charset="0"/>
              </a:rPr>
              <a:t>que</a:t>
            </a:r>
            <a:r>
              <a:rPr lang="en-US" sz="2000" dirty="0">
                <a:latin typeface="+mj-lt"/>
                <a:cs typeface="Times New Roman" pitchFamily="18" charset="0"/>
              </a:rPr>
              <a:t> </a:t>
            </a:r>
            <a:r>
              <a:rPr lang="en-US" sz="2000" dirty="0" err="1">
                <a:latin typeface="+mj-lt"/>
                <a:cs typeface="Times New Roman" pitchFamily="18" charset="0"/>
              </a:rPr>
              <a:t>están</a:t>
            </a:r>
            <a:r>
              <a:rPr lang="en-US" sz="2000" dirty="0">
                <a:latin typeface="+mj-lt"/>
                <a:cs typeface="Times New Roman" pitchFamily="18" charset="0"/>
              </a:rPr>
              <a:t> en el </a:t>
            </a:r>
            <a:r>
              <a:rPr lang="en-US" sz="2000" dirty="0" err="1">
                <a:latin typeface="+mj-lt"/>
                <a:cs typeface="Times New Roman" pitchFamily="18" charset="0"/>
              </a:rPr>
              <a:t>mismo</a:t>
            </a:r>
            <a:r>
              <a:rPr lang="en-US" sz="2000" dirty="0">
                <a:latin typeface="+mj-lt"/>
                <a:cs typeface="Times New Roman" pitchFamily="18" charset="0"/>
              </a:rPr>
              <a:t> </a:t>
            </a:r>
            <a:r>
              <a:rPr lang="en-US" sz="2000" dirty="0" err="1">
                <a:latin typeface="+mj-lt"/>
                <a:cs typeface="Times New Roman" pitchFamily="18" charset="0"/>
              </a:rPr>
              <a:t>carril</a:t>
            </a:r>
            <a:r>
              <a:rPr lang="en-US" sz="2000" dirty="0">
                <a:latin typeface="+mj-lt"/>
                <a:cs typeface="Times New Roman" pitchFamily="18" charset="0"/>
              </a:rPr>
              <a:t>. </a:t>
            </a:r>
          </a:p>
          <a:p>
            <a:r>
              <a:rPr lang="es-ES" sz="2000" dirty="0">
                <a:latin typeface="+mj-lt"/>
                <a:cs typeface="Times New Roman" pitchFamily="18" charset="0"/>
              </a:rPr>
              <a:t>Complementado con la R0</a:t>
            </a:r>
          </a:p>
        </p:txBody>
      </p:sp>
      <p:sp>
        <p:nvSpPr>
          <p:cNvPr id="38" name="CuadroTexto 37"/>
          <p:cNvSpPr txBox="1"/>
          <p:nvPr/>
        </p:nvSpPr>
        <p:spPr>
          <a:xfrm>
            <a:off x="2144834" y="2736752"/>
            <a:ext cx="1343408" cy="253916"/>
          </a:xfrm>
          <a:prstGeom prst="rect">
            <a:avLst/>
          </a:prstGeom>
          <a:noFill/>
        </p:spPr>
        <p:txBody>
          <a:bodyPr wrap="square" rtlCol="0">
            <a:spAutoFit/>
          </a:bodyPr>
          <a:lstStyle/>
          <a:p>
            <a:pPr algn="ctr"/>
            <a:r>
              <a:rPr lang="es-ES" sz="1050" b="1" dirty="0">
                <a:latin typeface="+mj-lt"/>
                <a:cs typeface="Times New Roman" pitchFamily="18" charset="0"/>
              </a:rPr>
              <a:t>Tarea tipo usuario</a:t>
            </a:r>
          </a:p>
        </p:txBody>
      </p:sp>
      <p:pic>
        <p:nvPicPr>
          <p:cNvPr id="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7464" y="1553834"/>
            <a:ext cx="3787288" cy="1687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5808" y="4114603"/>
            <a:ext cx="1868944" cy="1441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7464" y="3651082"/>
            <a:ext cx="1784613" cy="2709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41 Rectángulo"/>
          <p:cNvSpPr/>
          <p:nvPr/>
        </p:nvSpPr>
        <p:spPr>
          <a:xfrm>
            <a:off x="6563662" y="1219398"/>
            <a:ext cx="855362" cy="369332"/>
          </a:xfrm>
          <a:prstGeom prst="rect">
            <a:avLst/>
          </a:prstGeom>
        </p:spPr>
        <p:txBody>
          <a:bodyPr wrap="none">
            <a:spAutoFit/>
          </a:bodyPr>
          <a:lstStyle/>
          <a:p>
            <a:r>
              <a:rPr lang="es-ES" b="1" dirty="0">
                <a:latin typeface="+mj-lt"/>
                <a:cs typeface="Times New Roman" pitchFamily="18" charset="0"/>
              </a:rPr>
              <a:t>Wizard</a:t>
            </a:r>
            <a:endParaRPr lang="en-US" dirty="0">
              <a:latin typeface="+mj-lt"/>
            </a:endParaRPr>
          </a:p>
        </p:txBody>
      </p:sp>
      <p:sp>
        <p:nvSpPr>
          <p:cNvPr id="53" name="52 Rectángulo"/>
          <p:cNvSpPr/>
          <p:nvPr/>
        </p:nvSpPr>
        <p:spPr>
          <a:xfrm>
            <a:off x="5402317" y="3316645"/>
            <a:ext cx="1182311" cy="369332"/>
          </a:xfrm>
          <a:prstGeom prst="rect">
            <a:avLst/>
          </a:prstGeom>
        </p:spPr>
        <p:txBody>
          <a:bodyPr wrap="none">
            <a:spAutoFit/>
          </a:bodyPr>
          <a:lstStyle/>
          <a:p>
            <a:r>
              <a:rPr lang="es-ES" b="1" dirty="0" err="1">
                <a:latin typeface="+mj-lt"/>
                <a:cs typeface="Times New Roman" pitchFamily="18" charset="0"/>
              </a:rPr>
              <a:t>Group</a:t>
            </a:r>
            <a:r>
              <a:rPr lang="es-ES" b="1" dirty="0">
                <a:latin typeface="+mj-lt"/>
                <a:cs typeface="Times New Roman" pitchFamily="18" charset="0"/>
              </a:rPr>
              <a:t> box</a:t>
            </a:r>
            <a:endParaRPr lang="en-US" dirty="0">
              <a:latin typeface="+mj-lt"/>
            </a:endParaRPr>
          </a:p>
        </p:txBody>
      </p:sp>
      <p:sp>
        <p:nvSpPr>
          <p:cNvPr id="54" name="53 Rectángulo"/>
          <p:cNvSpPr/>
          <p:nvPr/>
        </p:nvSpPr>
        <p:spPr>
          <a:xfrm>
            <a:off x="7313964" y="3748634"/>
            <a:ext cx="1249573" cy="369332"/>
          </a:xfrm>
          <a:prstGeom prst="rect">
            <a:avLst/>
          </a:prstGeom>
        </p:spPr>
        <p:txBody>
          <a:bodyPr wrap="none">
            <a:spAutoFit/>
          </a:bodyPr>
          <a:lstStyle/>
          <a:p>
            <a:r>
              <a:rPr lang="es-ES" b="1" dirty="0" err="1">
                <a:latin typeface="+mj-lt"/>
                <a:cs typeface="Times New Roman" pitchFamily="18" charset="0"/>
              </a:rPr>
              <a:t>Tab</a:t>
            </a:r>
            <a:r>
              <a:rPr lang="es-ES" b="1" dirty="0">
                <a:latin typeface="+mj-lt"/>
                <a:cs typeface="Times New Roman" pitchFamily="18" charset="0"/>
              </a:rPr>
              <a:t> control</a:t>
            </a:r>
            <a:endParaRPr lang="en-US" dirty="0">
              <a:latin typeface="+mj-lt"/>
            </a:endParaRPr>
          </a:p>
        </p:txBody>
      </p:sp>
    </p:spTree>
    <p:extLst>
      <p:ext uri="{BB962C8B-B14F-4D97-AF65-F5344CB8AC3E}">
        <p14:creationId xmlns:p14="http://schemas.microsoft.com/office/powerpoint/2010/main" val="2032141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Rectángulo"/>
          <p:cNvSpPr/>
          <p:nvPr/>
        </p:nvSpPr>
        <p:spPr>
          <a:xfrm>
            <a:off x="3688964" y="2808576"/>
            <a:ext cx="1606364" cy="785903"/>
          </a:xfrm>
          <a:prstGeom prst="rect">
            <a:avLst/>
          </a:prstGeom>
          <a:solidFill>
            <a:srgbClr val="389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mj-lt"/>
            </a:endParaRPr>
          </a:p>
        </p:txBody>
      </p:sp>
      <p:sp>
        <p:nvSpPr>
          <p:cNvPr id="7" name="6 Título"/>
          <p:cNvSpPr>
            <a:spLocks noGrp="1"/>
          </p:cNvSpPr>
          <p:nvPr>
            <p:ph type="title"/>
          </p:nvPr>
        </p:nvSpPr>
        <p:spPr/>
        <p:txBody>
          <a:bodyPr>
            <a:normAutofit/>
          </a:bodyPr>
          <a:lstStyle/>
          <a:p>
            <a:r>
              <a:rPr lang="es-ES" sz="3200" b="1" dirty="0">
                <a:cs typeface="Times New Roman" pitchFamily="18" charset="0"/>
              </a:rPr>
              <a:t>Reglas comunes</a:t>
            </a:r>
          </a:p>
        </p:txBody>
      </p:sp>
      <p:sp>
        <p:nvSpPr>
          <p:cNvPr id="2" name="Marcador de número de diapositiva 1"/>
          <p:cNvSpPr>
            <a:spLocks noGrp="1"/>
          </p:cNvSpPr>
          <p:nvPr>
            <p:ph type="sldNum" sz="quarter" idx="12"/>
          </p:nvPr>
        </p:nvSpPr>
        <p:spPr/>
        <p:txBody>
          <a:bodyPr/>
          <a:lstStyle/>
          <a:p>
            <a:fld id="{4FAB73BC-B049-4115-A692-8D63A059BFB8}" type="slidenum">
              <a:rPr lang="en-US" smtClean="0">
                <a:latin typeface="+mj-lt"/>
              </a:rPr>
              <a:pPr/>
              <a:t>25</a:t>
            </a:fld>
            <a:endParaRPr lang="en-US" dirty="0">
              <a:latin typeface="+mj-lt"/>
            </a:endParaRPr>
          </a:p>
        </p:txBody>
      </p:sp>
      <p:sp>
        <p:nvSpPr>
          <p:cNvPr id="10" name="9 CuadroTexto"/>
          <p:cNvSpPr txBox="1"/>
          <p:nvPr/>
        </p:nvSpPr>
        <p:spPr>
          <a:xfrm>
            <a:off x="1156455" y="3395920"/>
            <a:ext cx="2486250" cy="830997"/>
          </a:xfrm>
          <a:prstGeom prst="rect">
            <a:avLst/>
          </a:prstGeom>
          <a:noFill/>
        </p:spPr>
        <p:txBody>
          <a:bodyPr wrap="square" rtlCol="0">
            <a:spAutoFit/>
          </a:bodyPr>
          <a:lstStyle/>
          <a:p>
            <a:r>
              <a:rPr lang="en-US" sz="2400" dirty="0" err="1">
                <a:solidFill>
                  <a:schemeClr val="accent3">
                    <a:lumMod val="75000"/>
                  </a:schemeClr>
                </a:solidFill>
                <a:latin typeface="+mj-lt"/>
                <a:cs typeface="Times New Roman" pitchFamily="18" charset="0"/>
              </a:rPr>
              <a:t>Patrones</a:t>
            </a:r>
            <a:endParaRPr lang="en-US" sz="2400" dirty="0">
              <a:solidFill>
                <a:schemeClr val="accent3">
                  <a:lumMod val="75000"/>
                </a:schemeClr>
              </a:solidFill>
              <a:latin typeface="+mj-lt"/>
              <a:cs typeface="Times New Roman" pitchFamily="18" charset="0"/>
            </a:endParaRPr>
          </a:p>
          <a:p>
            <a:r>
              <a:rPr lang="en-US" sz="2400" dirty="0">
                <a:solidFill>
                  <a:schemeClr val="accent3">
                    <a:lumMod val="75000"/>
                  </a:schemeClr>
                </a:solidFill>
                <a:latin typeface="+mj-lt"/>
                <a:cs typeface="Times New Roman" pitchFamily="18" charset="0"/>
              </a:rPr>
              <a:t>BPMN</a:t>
            </a:r>
          </a:p>
        </p:txBody>
      </p:sp>
      <p:sp>
        <p:nvSpPr>
          <p:cNvPr id="11" name="10 CuadroTexto"/>
          <p:cNvSpPr txBox="1"/>
          <p:nvPr/>
        </p:nvSpPr>
        <p:spPr>
          <a:xfrm>
            <a:off x="1165314" y="2117739"/>
            <a:ext cx="2486250" cy="830997"/>
          </a:xfrm>
          <a:prstGeom prst="rect">
            <a:avLst/>
          </a:prstGeom>
          <a:noFill/>
        </p:spPr>
        <p:txBody>
          <a:bodyPr wrap="square" rtlCol="0">
            <a:spAutoFit/>
          </a:bodyPr>
          <a:lstStyle/>
          <a:p>
            <a:r>
              <a:rPr lang="en-US" sz="2400" dirty="0" err="1">
                <a:solidFill>
                  <a:schemeClr val="accent6">
                    <a:lumMod val="75000"/>
                  </a:schemeClr>
                </a:solidFill>
                <a:latin typeface="+mj-lt"/>
                <a:cs typeface="Times New Roman" pitchFamily="18" charset="0"/>
              </a:rPr>
              <a:t>Proyectos</a:t>
            </a:r>
            <a:endParaRPr lang="en-US" sz="2400" dirty="0">
              <a:solidFill>
                <a:schemeClr val="accent6">
                  <a:lumMod val="75000"/>
                </a:schemeClr>
              </a:solidFill>
              <a:latin typeface="+mj-lt"/>
              <a:cs typeface="Times New Roman" pitchFamily="18" charset="0"/>
            </a:endParaRPr>
          </a:p>
          <a:p>
            <a:r>
              <a:rPr lang="en-US" sz="2400" dirty="0">
                <a:solidFill>
                  <a:schemeClr val="accent6">
                    <a:lumMod val="75000"/>
                  </a:schemeClr>
                </a:solidFill>
                <a:latin typeface="+mj-lt"/>
                <a:cs typeface="Times New Roman" pitchFamily="18" charset="0"/>
              </a:rPr>
              <a:t>BPMN</a:t>
            </a:r>
          </a:p>
        </p:txBody>
      </p:sp>
      <p:sp>
        <p:nvSpPr>
          <p:cNvPr id="12" name="11 CuadroTexto"/>
          <p:cNvSpPr txBox="1"/>
          <p:nvPr/>
        </p:nvSpPr>
        <p:spPr>
          <a:xfrm>
            <a:off x="3896529" y="2874836"/>
            <a:ext cx="1306519" cy="523220"/>
          </a:xfrm>
          <a:prstGeom prst="rect">
            <a:avLst/>
          </a:prstGeom>
          <a:noFill/>
          <a:ln>
            <a:noFill/>
          </a:ln>
        </p:spPr>
        <p:txBody>
          <a:bodyPr wrap="square" rtlCol="0">
            <a:spAutoFit/>
          </a:bodyPr>
          <a:lstStyle/>
          <a:p>
            <a:r>
              <a:rPr lang="en-US" sz="2800" dirty="0">
                <a:solidFill>
                  <a:schemeClr val="bg1"/>
                </a:solidFill>
                <a:effectLst>
                  <a:outerShdw blurRad="38100" dist="38100" dir="2700000" algn="tl">
                    <a:srgbClr val="000000">
                      <a:alpha val="43137"/>
                    </a:srgbClr>
                  </a:outerShdw>
                </a:effectLst>
                <a:latin typeface="+mj-lt"/>
                <a:cs typeface="Times New Roman" pitchFamily="18" charset="0"/>
              </a:rPr>
              <a:t>Reglas</a:t>
            </a:r>
          </a:p>
        </p:txBody>
      </p:sp>
      <p:sp>
        <p:nvSpPr>
          <p:cNvPr id="13" name="12 CuadroTexto"/>
          <p:cNvSpPr txBox="1"/>
          <p:nvPr/>
        </p:nvSpPr>
        <p:spPr>
          <a:xfrm>
            <a:off x="5582067" y="1482818"/>
            <a:ext cx="1200868" cy="461665"/>
          </a:xfrm>
          <a:prstGeom prst="rect">
            <a:avLst/>
          </a:prstGeom>
          <a:noFill/>
        </p:spPr>
        <p:txBody>
          <a:bodyPr wrap="square" rtlCol="0">
            <a:spAutoFit/>
          </a:bodyPr>
          <a:lstStyle/>
          <a:p>
            <a:r>
              <a:rPr lang="en-US" sz="2400" dirty="0">
                <a:solidFill>
                  <a:schemeClr val="accent6">
                    <a:lumMod val="75000"/>
                  </a:schemeClr>
                </a:solidFill>
                <a:latin typeface="+mj-lt"/>
                <a:cs typeface="Times New Roman" pitchFamily="18" charset="0"/>
              </a:rPr>
              <a:t>R0</a:t>
            </a:r>
          </a:p>
        </p:txBody>
      </p:sp>
      <p:sp>
        <p:nvSpPr>
          <p:cNvPr id="14" name="13 CuadroTexto"/>
          <p:cNvSpPr txBox="1"/>
          <p:nvPr/>
        </p:nvSpPr>
        <p:spPr>
          <a:xfrm>
            <a:off x="5582067" y="2487071"/>
            <a:ext cx="955208" cy="461665"/>
          </a:xfrm>
          <a:prstGeom prst="rect">
            <a:avLst/>
          </a:prstGeom>
          <a:noFill/>
        </p:spPr>
        <p:txBody>
          <a:bodyPr wrap="square" rtlCol="0">
            <a:spAutoFit/>
          </a:bodyPr>
          <a:lstStyle/>
          <a:p>
            <a:r>
              <a:rPr lang="en-US" sz="2400" dirty="0">
                <a:solidFill>
                  <a:schemeClr val="accent6">
                    <a:lumMod val="75000"/>
                  </a:schemeClr>
                </a:solidFill>
                <a:latin typeface="+mj-lt"/>
                <a:cs typeface="Times New Roman" pitchFamily="18" charset="0"/>
              </a:rPr>
              <a:t>R1</a:t>
            </a:r>
          </a:p>
        </p:txBody>
      </p:sp>
      <p:sp>
        <p:nvSpPr>
          <p:cNvPr id="15" name="14 CuadroTexto"/>
          <p:cNvSpPr txBox="1"/>
          <p:nvPr/>
        </p:nvSpPr>
        <p:spPr>
          <a:xfrm>
            <a:off x="5562313" y="3395920"/>
            <a:ext cx="2140988" cy="1200329"/>
          </a:xfrm>
          <a:prstGeom prst="rect">
            <a:avLst/>
          </a:prstGeom>
          <a:noFill/>
        </p:spPr>
        <p:txBody>
          <a:bodyPr wrap="square" rtlCol="0">
            <a:spAutoFit/>
          </a:bodyPr>
          <a:lstStyle/>
          <a:p>
            <a:r>
              <a:rPr lang="en-US" sz="2400" dirty="0">
                <a:solidFill>
                  <a:schemeClr val="accent6">
                    <a:lumMod val="75000"/>
                  </a:schemeClr>
                </a:solidFill>
                <a:latin typeface="+mj-lt"/>
                <a:cs typeface="Times New Roman" pitchFamily="18" charset="0"/>
              </a:rPr>
              <a:t>R2</a:t>
            </a:r>
          </a:p>
          <a:p>
            <a:endParaRPr lang="en-US" sz="2400" dirty="0">
              <a:solidFill>
                <a:schemeClr val="accent6">
                  <a:lumMod val="75000"/>
                </a:schemeClr>
              </a:solidFill>
              <a:latin typeface="+mj-lt"/>
              <a:cs typeface="Times New Roman" pitchFamily="18" charset="0"/>
            </a:endParaRPr>
          </a:p>
          <a:p>
            <a:r>
              <a:rPr lang="en-US" sz="2400" dirty="0">
                <a:solidFill>
                  <a:schemeClr val="accent6">
                    <a:lumMod val="75000"/>
                  </a:schemeClr>
                </a:solidFill>
                <a:latin typeface="+mj-lt"/>
                <a:cs typeface="Times New Roman" pitchFamily="18" charset="0"/>
              </a:rPr>
              <a:t>… </a:t>
            </a:r>
          </a:p>
        </p:txBody>
      </p:sp>
      <p:sp>
        <p:nvSpPr>
          <p:cNvPr id="16" name="15 CuadroTexto"/>
          <p:cNvSpPr txBox="1"/>
          <p:nvPr/>
        </p:nvSpPr>
        <p:spPr>
          <a:xfrm>
            <a:off x="7482779" y="1309510"/>
            <a:ext cx="2140988" cy="923330"/>
          </a:xfrm>
          <a:prstGeom prst="rect">
            <a:avLst/>
          </a:prstGeom>
          <a:noFill/>
        </p:spPr>
        <p:txBody>
          <a:bodyPr wrap="square" rtlCol="0">
            <a:spAutoFit/>
          </a:bodyPr>
          <a:lstStyle/>
          <a:p>
            <a:r>
              <a:rPr lang="en-US" dirty="0">
                <a:solidFill>
                  <a:schemeClr val="accent4">
                    <a:lumMod val="75000"/>
                  </a:schemeClr>
                </a:solidFill>
                <a:latin typeface="+mj-lt"/>
                <a:cs typeface="Times New Roman" pitchFamily="18" charset="0"/>
              </a:rPr>
              <a:t>Text box</a:t>
            </a:r>
          </a:p>
          <a:p>
            <a:r>
              <a:rPr lang="en-US" dirty="0">
                <a:solidFill>
                  <a:schemeClr val="accent4">
                    <a:lumMod val="75000"/>
                  </a:schemeClr>
                </a:solidFill>
                <a:latin typeface="+mj-lt"/>
                <a:cs typeface="Times New Roman" pitchFamily="18" charset="0"/>
              </a:rPr>
              <a:t>Combo box</a:t>
            </a:r>
          </a:p>
          <a:p>
            <a:r>
              <a:rPr lang="en-US" dirty="0">
                <a:solidFill>
                  <a:schemeClr val="accent4">
                    <a:lumMod val="75000"/>
                  </a:schemeClr>
                </a:solidFill>
                <a:latin typeface="+mj-lt"/>
                <a:cs typeface="Times New Roman" pitchFamily="18" charset="0"/>
              </a:rPr>
              <a:t>Radio button..</a:t>
            </a:r>
          </a:p>
        </p:txBody>
      </p:sp>
      <p:sp>
        <p:nvSpPr>
          <p:cNvPr id="17" name="16 CuadroTexto"/>
          <p:cNvSpPr txBox="1"/>
          <p:nvPr/>
        </p:nvSpPr>
        <p:spPr>
          <a:xfrm>
            <a:off x="7469131" y="3249060"/>
            <a:ext cx="2140988" cy="1754326"/>
          </a:xfrm>
          <a:prstGeom prst="rect">
            <a:avLst/>
          </a:prstGeom>
          <a:noFill/>
        </p:spPr>
        <p:txBody>
          <a:bodyPr wrap="square" rtlCol="0">
            <a:spAutoFit/>
          </a:bodyPr>
          <a:lstStyle/>
          <a:p>
            <a:r>
              <a:rPr lang="en-US" dirty="0">
                <a:solidFill>
                  <a:schemeClr val="accent4">
                    <a:lumMod val="75000"/>
                  </a:schemeClr>
                </a:solidFill>
                <a:latin typeface="+mj-lt"/>
                <a:cs typeface="Times New Roman" pitchFamily="18" charset="0"/>
              </a:rPr>
              <a:t>Wizard</a:t>
            </a:r>
          </a:p>
          <a:p>
            <a:r>
              <a:rPr lang="en-US" dirty="0">
                <a:solidFill>
                  <a:schemeClr val="accent4">
                    <a:lumMod val="75000"/>
                  </a:schemeClr>
                </a:solidFill>
                <a:latin typeface="+mj-lt"/>
                <a:cs typeface="Times New Roman" pitchFamily="18" charset="0"/>
              </a:rPr>
              <a:t>Group box</a:t>
            </a:r>
          </a:p>
          <a:p>
            <a:r>
              <a:rPr lang="en-US" dirty="0">
                <a:solidFill>
                  <a:schemeClr val="accent4">
                    <a:lumMod val="75000"/>
                  </a:schemeClr>
                </a:solidFill>
                <a:latin typeface="+mj-lt"/>
                <a:cs typeface="Times New Roman" pitchFamily="18" charset="0"/>
              </a:rPr>
              <a:t>Tab control</a:t>
            </a:r>
          </a:p>
          <a:p>
            <a:endParaRPr lang="en-US" dirty="0">
              <a:solidFill>
                <a:schemeClr val="accent4">
                  <a:lumMod val="75000"/>
                </a:schemeClr>
              </a:solidFill>
              <a:latin typeface="+mj-lt"/>
              <a:cs typeface="Times New Roman" pitchFamily="18" charset="0"/>
            </a:endParaRPr>
          </a:p>
          <a:p>
            <a:endParaRPr lang="en-US" dirty="0">
              <a:solidFill>
                <a:schemeClr val="accent4">
                  <a:lumMod val="75000"/>
                </a:schemeClr>
              </a:solidFill>
              <a:latin typeface="+mj-lt"/>
              <a:cs typeface="Times New Roman" pitchFamily="18" charset="0"/>
            </a:endParaRPr>
          </a:p>
          <a:p>
            <a:r>
              <a:rPr lang="en-US" dirty="0">
                <a:solidFill>
                  <a:schemeClr val="accent4">
                    <a:lumMod val="75000"/>
                  </a:schemeClr>
                </a:solidFill>
                <a:latin typeface="+mj-lt"/>
                <a:cs typeface="Times New Roman" pitchFamily="18" charset="0"/>
              </a:rPr>
              <a:t>…</a:t>
            </a:r>
          </a:p>
        </p:txBody>
      </p:sp>
      <p:sp>
        <p:nvSpPr>
          <p:cNvPr id="18" name="17 Rectángulo redondeado"/>
          <p:cNvSpPr/>
          <p:nvPr/>
        </p:nvSpPr>
        <p:spPr>
          <a:xfrm>
            <a:off x="3600518" y="1324793"/>
            <a:ext cx="3141478" cy="4366324"/>
          </a:xfrm>
          <a:prstGeom prst="round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20" name="19 Abrir llave"/>
          <p:cNvSpPr/>
          <p:nvPr/>
        </p:nvSpPr>
        <p:spPr>
          <a:xfrm>
            <a:off x="5363568" y="1473289"/>
            <a:ext cx="129721" cy="3877648"/>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mj-lt"/>
            </a:endParaRPr>
          </a:p>
        </p:txBody>
      </p:sp>
      <p:sp>
        <p:nvSpPr>
          <p:cNvPr id="21" name="20 Flecha derecha"/>
          <p:cNvSpPr/>
          <p:nvPr/>
        </p:nvSpPr>
        <p:spPr>
          <a:xfrm>
            <a:off x="6462212" y="1570005"/>
            <a:ext cx="884087" cy="45323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22" name="21 CuadroTexto"/>
          <p:cNvSpPr txBox="1"/>
          <p:nvPr/>
        </p:nvSpPr>
        <p:spPr>
          <a:xfrm>
            <a:off x="7469131" y="2568445"/>
            <a:ext cx="1084142" cy="369332"/>
          </a:xfrm>
          <a:prstGeom prst="rect">
            <a:avLst/>
          </a:prstGeom>
          <a:noFill/>
        </p:spPr>
        <p:txBody>
          <a:bodyPr wrap="square" rtlCol="0">
            <a:spAutoFit/>
          </a:bodyPr>
          <a:lstStyle/>
          <a:p>
            <a:r>
              <a:rPr lang="en-US" dirty="0">
                <a:solidFill>
                  <a:schemeClr val="accent4">
                    <a:lumMod val="75000"/>
                  </a:schemeClr>
                </a:solidFill>
                <a:latin typeface="+mj-lt"/>
                <a:cs typeface="Times New Roman" pitchFamily="18" charset="0"/>
              </a:rPr>
              <a:t>Form</a:t>
            </a:r>
          </a:p>
        </p:txBody>
      </p:sp>
      <p:sp>
        <p:nvSpPr>
          <p:cNvPr id="23" name="22 Flecha derecha"/>
          <p:cNvSpPr/>
          <p:nvPr/>
        </p:nvSpPr>
        <p:spPr>
          <a:xfrm>
            <a:off x="6462211" y="2553655"/>
            <a:ext cx="884087" cy="45323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24" name="23 Flecha derecha"/>
          <p:cNvSpPr/>
          <p:nvPr/>
        </p:nvSpPr>
        <p:spPr>
          <a:xfrm>
            <a:off x="6462210" y="3466705"/>
            <a:ext cx="884087" cy="45323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25" name="24 Flecha derecha"/>
          <p:cNvSpPr/>
          <p:nvPr/>
        </p:nvSpPr>
        <p:spPr>
          <a:xfrm rot="1797118">
            <a:off x="2785413" y="2552682"/>
            <a:ext cx="766812" cy="45323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26" name="25 Flecha derecha"/>
          <p:cNvSpPr/>
          <p:nvPr/>
        </p:nvSpPr>
        <p:spPr>
          <a:xfrm rot="19784088">
            <a:off x="2771746" y="3367861"/>
            <a:ext cx="766812" cy="45323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Tree>
    <p:extLst>
      <p:ext uri="{BB962C8B-B14F-4D97-AF65-F5344CB8AC3E}">
        <p14:creationId xmlns:p14="http://schemas.microsoft.com/office/powerpoint/2010/main" val="380333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41DEC-DDCD-F5FE-30EA-336A8A39D6C2}"/>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84A4547-46B5-655D-65A5-CBC1FE344330}"/>
              </a:ext>
            </a:extLst>
          </p:cNvPr>
          <p:cNvSpPr>
            <a:spLocks noGrp="1"/>
          </p:cNvSpPr>
          <p:nvPr>
            <p:ph idx="1"/>
          </p:nvPr>
        </p:nvSpPr>
        <p:spPr>
          <a:xfrm>
            <a:off x="1075601" y="1463730"/>
            <a:ext cx="7688753" cy="4525963"/>
          </a:xfrm>
        </p:spPr>
        <p:txBody>
          <a:bodyPr>
            <a:normAutofit/>
          </a:bodyPr>
          <a:lstStyle/>
          <a:p>
            <a:pPr marL="514350" indent="-514350">
              <a:buAutoNum type="romanUcPeriod"/>
            </a:pPr>
            <a:r>
              <a:rPr lang="en-GB" sz="2000" dirty="0">
                <a:latin typeface="+mj-lt"/>
                <a:cs typeface="Times New Roman" pitchFamily="18" charset="0"/>
              </a:rPr>
              <a:t>MDD – Desarrollo </a:t>
            </a:r>
            <a:r>
              <a:rPr lang="en-GB" sz="2000" dirty="0" err="1">
                <a:latin typeface="+mj-lt"/>
                <a:cs typeface="Times New Roman" pitchFamily="18" charset="0"/>
              </a:rPr>
              <a:t>Dirigido</a:t>
            </a:r>
            <a:r>
              <a:rPr lang="en-GB" sz="2000" dirty="0">
                <a:latin typeface="+mj-lt"/>
                <a:cs typeface="Times New Roman" pitchFamily="18" charset="0"/>
              </a:rPr>
              <a:t> </a:t>
            </a:r>
            <a:r>
              <a:rPr lang="en-GB" sz="2000" dirty="0" err="1">
                <a:latin typeface="+mj-lt"/>
                <a:cs typeface="Times New Roman" pitchFamily="18" charset="0"/>
              </a:rPr>
              <a:t>por</a:t>
            </a:r>
            <a:r>
              <a:rPr lang="en-GB" sz="2000" dirty="0">
                <a:latin typeface="+mj-lt"/>
                <a:cs typeface="Times New Roman" pitchFamily="18" charset="0"/>
              </a:rPr>
              <a:t> </a:t>
            </a:r>
            <a:r>
              <a:rPr lang="en-GB" sz="2000" dirty="0" err="1">
                <a:latin typeface="+mj-lt"/>
                <a:cs typeface="Times New Roman" pitchFamily="18" charset="0"/>
              </a:rPr>
              <a:t>Modelos</a:t>
            </a:r>
            <a:endParaRPr lang="en-GB" sz="2000" dirty="0">
              <a:latin typeface="+mj-lt"/>
              <a:cs typeface="Times New Roman" pitchFamily="18" charset="0"/>
            </a:endParaRPr>
          </a:p>
          <a:p>
            <a:pPr marL="514350" indent="-514350">
              <a:buAutoNum type="romanUcPeriod"/>
            </a:pPr>
            <a:r>
              <a:rPr lang="en-GB" sz="2000" dirty="0" err="1">
                <a:cs typeface="Times New Roman" pitchFamily="18" charset="0"/>
              </a:rPr>
              <a:t>Motivación</a:t>
            </a:r>
            <a:endParaRPr lang="en-GB" sz="2000" dirty="0">
              <a:latin typeface="+mj-lt"/>
              <a:cs typeface="Times New Roman" pitchFamily="18" charset="0"/>
            </a:endParaRPr>
          </a:p>
          <a:p>
            <a:pPr marL="514350" indent="-514350">
              <a:buAutoNum type="romanUcPeriod"/>
            </a:pPr>
            <a:r>
              <a:rPr lang="en-GB" sz="2000" dirty="0" err="1">
                <a:latin typeface="+mj-lt"/>
                <a:cs typeface="Times New Roman" pitchFamily="18" charset="0"/>
              </a:rPr>
              <a:t>Contribución</a:t>
            </a:r>
            <a:endParaRPr lang="en-GB" sz="2000" dirty="0">
              <a:latin typeface="+mj-lt"/>
              <a:cs typeface="Times New Roman" pitchFamily="18" charset="0"/>
            </a:endParaRPr>
          </a:p>
          <a:p>
            <a:pPr marL="514350" indent="-514350">
              <a:buAutoNum type="romanUcPeriod"/>
            </a:pPr>
            <a:r>
              <a:rPr lang="en-GB" sz="2000" dirty="0" err="1">
                <a:latin typeface="+mj-lt"/>
                <a:cs typeface="Times New Roman" pitchFamily="18" charset="0"/>
              </a:rPr>
              <a:t>Extraer</a:t>
            </a:r>
            <a:r>
              <a:rPr lang="en-GB" sz="2000" dirty="0">
                <a:latin typeface="+mj-lt"/>
                <a:cs typeface="Times New Roman" pitchFamily="18" charset="0"/>
              </a:rPr>
              <a:t> </a:t>
            </a:r>
            <a:r>
              <a:rPr lang="en-GB" sz="2000" dirty="0" err="1">
                <a:latin typeface="+mj-lt"/>
                <a:cs typeface="Times New Roman" pitchFamily="18" charset="0"/>
              </a:rPr>
              <a:t>reglas</a:t>
            </a:r>
            <a:r>
              <a:rPr lang="en-GB" sz="2000" dirty="0">
                <a:latin typeface="+mj-lt"/>
                <a:cs typeface="Times New Roman" pitchFamily="18" charset="0"/>
              </a:rPr>
              <a:t> de </a:t>
            </a:r>
            <a:r>
              <a:rPr lang="en-GB" sz="2000" dirty="0" err="1">
                <a:latin typeface="+mj-lt"/>
                <a:cs typeface="Times New Roman" pitchFamily="18" charset="0"/>
              </a:rPr>
              <a:t>transformación</a:t>
            </a:r>
            <a:r>
              <a:rPr lang="en-GB" sz="2000" dirty="0">
                <a:latin typeface="+mj-lt"/>
                <a:cs typeface="Times New Roman" pitchFamily="18" charset="0"/>
              </a:rPr>
              <a:t> </a:t>
            </a:r>
            <a:r>
              <a:rPr lang="en-GB" sz="2000" dirty="0" err="1">
                <a:latin typeface="+mj-lt"/>
                <a:cs typeface="Times New Roman" pitchFamily="18" charset="0"/>
              </a:rPr>
              <a:t>para</a:t>
            </a:r>
            <a:r>
              <a:rPr lang="en-GB" sz="2000" dirty="0">
                <a:latin typeface="+mj-lt"/>
                <a:cs typeface="Times New Roman" pitchFamily="18" charset="0"/>
              </a:rPr>
              <a:t> </a:t>
            </a:r>
            <a:r>
              <a:rPr lang="en-GB" sz="2000" dirty="0" err="1">
                <a:latin typeface="+mj-lt"/>
                <a:cs typeface="Times New Roman" pitchFamily="18" charset="0"/>
              </a:rPr>
              <a:t>generar</a:t>
            </a:r>
            <a:r>
              <a:rPr lang="en-GB" sz="2000" dirty="0">
                <a:latin typeface="+mj-lt"/>
                <a:cs typeface="Times New Roman" pitchFamily="18" charset="0"/>
              </a:rPr>
              <a:t> </a:t>
            </a:r>
            <a:r>
              <a:rPr lang="en-GB" sz="2000" dirty="0" err="1">
                <a:latin typeface="+mj-lt"/>
                <a:cs typeface="Times New Roman" pitchFamily="18" charset="0"/>
              </a:rPr>
              <a:t>alternativas</a:t>
            </a:r>
            <a:r>
              <a:rPr lang="en-GB" sz="2000" dirty="0">
                <a:latin typeface="+mj-lt"/>
                <a:cs typeface="Times New Roman" pitchFamily="18" charset="0"/>
              </a:rPr>
              <a:t> de </a:t>
            </a:r>
            <a:r>
              <a:rPr lang="en-GB" sz="2000" dirty="0" err="1">
                <a:latin typeface="+mj-lt"/>
                <a:cs typeface="Times New Roman" pitchFamily="18" charset="0"/>
              </a:rPr>
              <a:t>diseño</a:t>
            </a:r>
            <a:r>
              <a:rPr lang="en-GB" sz="2000" dirty="0">
                <a:latin typeface="+mj-lt"/>
                <a:cs typeface="Times New Roman" pitchFamily="18" charset="0"/>
              </a:rPr>
              <a:t> de GUIs</a:t>
            </a:r>
          </a:p>
          <a:p>
            <a:pPr marL="514350" indent="-514350">
              <a:buAutoNum type="romanUcPeriod"/>
            </a:pPr>
            <a:r>
              <a:rPr lang="en-GB" sz="2000" b="1" dirty="0" err="1">
                <a:latin typeface="+mj-lt"/>
                <a:cs typeface="Times New Roman" pitchFamily="18" charset="0"/>
              </a:rPr>
              <a:t>Estereotipos</a:t>
            </a:r>
            <a:r>
              <a:rPr lang="en-GB" sz="2000" b="1" dirty="0">
                <a:latin typeface="+mj-lt"/>
                <a:cs typeface="Times New Roman" pitchFamily="18" charset="0"/>
              </a:rPr>
              <a:t> BPMN </a:t>
            </a:r>
            <a:r>
              <a:rPr lang="en-GB" sz="2000" b="1" dirty="0" err="1">
                <a:latin typeface="+mj-lt"/>
                <a:cs typeface="Times New Roman" pitchFamily="18" charset="0"/>
              </a:rPr>
              <a:t>extendido</a:t>
            </a:r>
            <a:endParaRPr lang="en-GB" sz="2000" b="1" dirty="0">
              <a:latin typeface="+mj-lt"/>
              <a:cs typeface="Times New Roman" pitchFamily="18" charset="0"/>
            </a:endParaRPr>
          </a:p>
          <a:p>
            <a:pPr marL="514350" indent="-514350">
              <a:buAutoNum type="romanUcPeriod"/>
            </a:pPr>
            <a:r>
              <a:rPr lang="en-GB" sz="2000" dirty="0" err="1">
                <a:latin typeface="+mj-lt"/>
                <a:cs typeface="Times New Roman" pitchFamily="18" charset="0"/>
              </a:rPr>
              <a:t>Conclusiones</a:t>
            </a:r>
            <a:endParaRPr lang="en-GB" sz="2000" dirty="0">
              <a:latin typeface="+mj-lt"/>
              <a:cs typeface="Times New Roman" pitchFamily="18" charset="0"/>
            </a:endParaRPr>
          </a:p>
          <a:p>
            <a:pPr marL="0" indent="0">
              <a:buNone/>
            </a:pPr>
            <a:endParaRPr lang="en-GB" sz="2000" dirty="0">
              <a:latin typeface="+mj-lt"/>
              <a:cs typeface="Times New Roman" pitchFamily="18" charset="0"/>
            </a:endParaRPr>
          </a:p>
        </p:txBody>
      </p:sp>
      <p:sp>
        <p:nvSpPr>
          <p:cNvPr id="7" name="6 Título">
            <a:extLst>
              <a:ext uri="{FF2B5EF4-FFF2-40B4-BE49-F238E27FC236}">
                <a16:creationId xmlns:a16="http://schemas.microsoft.com/office/drawing/2014/main" id="{7F558D2A-315A-95DD-B4E7-4436482F0078}"/>
              </a:ext>
            </a:extLst>
          </p:cNvPr>
          <p:cNvSpPr>
            <a:spLocks noGrp="1"/>
          </p:cNvSpPr>
          <p:nvPr>
            <p:ph type="title"/>
          </p:nvPr>
        </p:nvSpPr>
        <p:spPr/>
        <p:txBody>
          <a:bodyPr>
            <a:normAutofit/>
          </a:bodyPr>
          <a:lstStyle/>
          <a:p>
            <a:r>
              <a:rPr lang="es-ES" dirty="0">
                <a:cs typeface="Times New Roman" pitchFamily="18" charset="0"/>
              </a:rPr>
              <a:t>Agenda</a:t>
            </a:r>
          </a:p>
        </p:txBody>
      </p:sp>
      <p:sp>
        <p:nvSpPr>
          <p:cNvPr id="2" name="Marcador de número de diapositiva 1">
            <a:extLst>
              <a:ext uri="{FF2B5EF4-FFF2-40B4-BE49-F238E27FC236}">
                <a16:creationId xmlns:a16="http://schemas.microsoft.com/office/drawing/2014/main" id="{E447F706-C2C4-62DE-7621-585D5C460909}"/>
              </a:ext>
            </a:extLst>
          </p:cNvPr>
          <p:cNvSpPr>
            <a:spLocks noGrp="1"/>
          </p:cNvSpPr>
          <p:nvPr>
            <p:ph type="sldNum" sz="quarter" idx="12"/>
          </p:nvPr>
        </p:nvSpPr>
        <p:spPr/>
        <p:txBody>
          <a:bodyPr/>
          <a:lstStyle/>
          <a:p>
            <a:fld id="{4FAB73BC-B049-4115-A692-8D63A059BFB8}" type="slidenum">
              <a:rPr lang="en-US" smtClean="0">
                <a:solidFill>
                  <a:schemeClr val="tx1"/>
                </a:solidFill>
                <a:latin typeface="+mj-lt"/>
              </a:rPr>
              <a:pPr/>
              <a:t>26</a:t>
            </a:fld>
            <a:endParaRPr lang="en-US" dirty="0">
              <a:solidFill>
                <a:schemeClr val="tx1"/>
              </a:solidFill>
              <a:latin typeface="+mj-lt"/>
            </a:endParaRPr>
          </a:p>
        </p:txBody>
      </p:sp>
    </p:spTree>
    <p:extLst>
      <p:ext uri="{BB962C8B-B14F-4D97-AF65-F5344CB8AC3E}">
        <p14:creationId xmlns:p14="http://schemas.microsoft.com/office/powerpoint/2010/main" val="2396758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normAutofit/>
          </a:bodyPr>
          <a:lstStyle/>
          <a:p>
            <a:r>
              <a:rPr lang="en-GB" sz="3200" b="1" dirty="0">
                <a:cs typeface="Times New Roman" pitchFamily="18" charset="0"/>
              </a:rPr>
              <a:t>Identificación de estereotipos</a:t>
            </a:r>
          </a:p>
        </p:txBody>
      </p:sp>
      <p:sp>
        <p:nvSpPr>
          <p:cNvPr id="2" name="Marcador de número de diapositiva 1"/>
          <p:cNvSpPr>
            <a:spLocks noGrp="1"/>
          </p:cNvSpPr>
          <p:nvPr>
            <p:ph type="sldNum" sz="quarter" idx="12"/>
          </p:nvPr>
        </p:nvSpPr>
        <p:spPr/>
        <p:txBody>
          <a:bodyPr/>
          <a:lstStyle/>
          <a:p>
            <a:fld id="{4FAB73BC-B049-4115-A692-8D63A059BFB8}" type="slidenum">
              <a:rPr lang="en-US" smtClean="0">
                <a:solidFill>
                  <a:schemeClr val="tx1"/>
                </a:solidFill>
                <a:latin typeface="+mj-lt"/>
              </a:rPr>
              <a:pPr/>
              <a:t>27</a:t>
            </a:fld>
            <a:endParaRPr lang="en-US" dirty="0">
              <a:solidFill>
                <a:schemeClr val="tx1"/>
              </a:solidFill>
              <a:latin typeface="+mj-lt"/>
            </a:endParaRPr>
          </a:p>
        </p:txBody>
      </p:sp>
      <p:sp>
        <p:nvSpPr>
          <p:cNvPr id="30722" name="AutoShape 2" descr="Resultado de imagen de dudas">
            <a:hlinkClick r:id="rId3"/>
          </p:cNvPr>
          <p:cNvSpPr>
            <a:spLocks noChangeAspect="1" noChangeArrowheads="1"/>
          </p:cNvSpPr>
          <p:nvPr/>
        </p:nvSpPr>
        <p:spPr bwMode="auto">
          <a:xfrm>
            <a:off x="41275" y="-1760537"/>
            <a:ext cx="2406849" cy="3676651"/>
          </a:xfrm>
          <a:prstGeom prst="rect">
            <a:avLst/>
          </a:prstGeom>
          <a:noFill/>
        </p:spPr>
        <p:txBody>
          <a:bodyPr vert="horz" wrap="square" lIns="91440" tIns="45720" rIns="91440" bIns="45720" numCol="1" anchor="t" anchorCtr="0" compatLnSpc="1">
            <a:prstTxWarp prst="textNoShape">
              <a:avLst/>
            </a:prstTxWarp>
          </a:bodyPr>
          <a:lstStyle/>
          <a:p>
            <a:endParaRPr lang="es-ES">
              <a:latin typeface="+mj-lt"/>
            </a:endParaRPr>
          </a:p>
        </p:txBody>
      </p:sp>
      <p:pic>
        <p:nvPicPr>
          <p:cNvPr id="30724" name="Picture 4" descr="Dudas tratamiento cicatrices"/>
          <p:cNvPicPr>
            <a:picLocks noChangeAspect="1" noChangeArrowheads="1"/>
          </p:cNvPicPr>
          <p:nvPr/>
        </p:nvPicPr>
        <p:blipFill>
          <a:blip r:embed="rId4"/>
          <a:srcRect/>
          <a:stretch>
            <a:fillRect/>
          </a:stretch>
        </p:blipFill>
        <p:spPr bwMode="auto">
          <a:xfrm>
            <a:off x="3784246" y="2139432"/>
            <a:ext cx="2406849" cy="3676651"/>
          </a:xfrm>
          <a:prstGeom prst="rect">
            <a:avLst/>
          </a:prstGeom>
          <a:noFill/>
        </p:spPr>
      </p:pic>
      <p:sp>
        <p:nvSpPr>
          <p:cNvPr id="20" name="19 Llamada de nube"/>
          <p:cNvSpPr/>
          <p:nvPr/>
        </p:nvSpPr>
        <p:spPr>
          <a:xfrm>
            <a:off x="546025" y="1850837"/>
            <a:ext cx="2712214" cy="925417"/>
          </a:xfrm>
          <a:prstGeom prst="cloudCallout">
            <a:avLst>
              <a:gd name="adj1" fmla="val 80157"/>
              <a:gd name="adj2" fmla="val 124405"/>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latin typeface="+mj-lt"/>
              </a:rPr>
              <a:t>Que alternativa es la mejor?</a:t>
            </a:r>
          </a:p>
        </p:txBody>
      </p:sp>
      <p:sp>
        <p:nvSpPr>
          <p:cNvPr id="21" name="20 Llamada de nube"/>
          <p:cNvSpPr/>
          <p:nvPr/>
        </p:nvSpPr>
        <p:spPr>
          <a:xfrm>
            <a:off x="5772039" y="1387367"/>
            <a:ext cx="3288094" cy="1199766"/>
          </a:xfrm>
          <a:prstGeom prst="cloudCallout">
            <a:avLst>
              <a:gd name="adj1" fmla="val -55487"/>
              <a:gd name="adj2" fmla="val 202976"/>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latin typeface="+mj-lt"/>
              </a:rPr>
              <a:t>Como automatizar la generación de interfaces?</a:t>
            </a:r>
          </a:p>
        </p:txBody>
      </p:sp>
      <p:sp>
        <p:nvSpPr>
          <p:cNvPr id="22" name="21 CuadroTexto"/>
          <p:cNvSpPr txBox="1"/>
          <p:nvPr/>
        </p:nvSpPr>
        <p:spPr>
          <a:xfrm>
            <a:off x="3302996" y="5750809"/>
            <a:ext cx="3276141" cy="523220"/>
          </a:xfrm>
          <a:prstGeom prst="rect">
            <a:avLst/>
          </a:prstGeom>
          <a:noFill/>
        </p:spPr>
        <p:txBody>
          <a:bodyPr wrap="square" rtlCol="0">
            <a:spAutoFit/>
          </a:bodyPr>
          <a:lstStyle/>
          <a:p>
            <a:pPr algn="ctr"/>
            <a:r>
              <a:rPr lang="es-ES" sz="2800" dirty="0">
                <a:latin typeface="+mj-lt"/>
              </a:rPr>
              <a:t>Estereotipos</a:t>
            </a:r>
          </a:p>
        </p:txBody>
      </p:sp>
    </p:spTree>
    <p:extLst>
      <p:ext uri="{BB962C8B-B14F-4D97-AF65-F5344CB8AC3E}">
        <p14:creationId xmlns:p14="http://schemas.microsoft.com/office/powerpoint/2010/main" val="1711297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normAutofit/>
          </a:bodyPr>
          <a:lstStyle/>
          <a:p>
            <a:r>
              <a:rPr lang="en-GB" sz="3200" b="1" dirty="0">
                <a:cs typeface="Times New Roman" pitchFamily="18" charset="0"/>
              </a:rPr>
              <a:t>Identificación de estereotipos</a:t>
            </a:r>
          </a:p>
        </p:txBody>
      </p:sp>
      <p:sp>
        <p:nvSpPr>
          <p:cNvPr id="13" name="12 Rectángulo"/>
          <p:cNvSpPr/>
          <p:nvPr/>
        </p:nvSpPr>
        <p:spPr>
          <a:xfrm>
            <a:off x="3385221" y="1195176"/>
            <a:ext cx="3109948" cy="400110"/>
          </a:xfrm>
          <a:prstGeom prst="rect">
            <a:avLst/>
          </a:prstGeom>
        </p:spPr>
        <p:txBody>
          <a:bodyPr wrap="square">
            <a:spAutoFit/>
          </a:bodyPr>
          <a:lstStyle/>
          <a:p>
            <a:pPr algn="ctr"/>
            <a:r>
              <a:rPr lang="en-US" sz="2000" dirty="0">
                <a:latin typeface="+mj-lt"/>
                <a:cs typeface="Times New Roman" pitchFamily="18" charset="0"/>
              </a:rPr>
              <a:t>19 </a:t>
            </a:r>
            <a:r>
              <a:rPr lang="en-US" sz="2000" dirty="0" err="1">
                <a:latin typeface="+mj-lt"/>
                <a:cs typeface="Times New Roman" pitchFamily="18" charset="0"/>
              </a:rPr>
              <a:t>estereotipos</a:t>
            </a:r>
            <a:endParaRPr lang="es-ES" sz="2000" dirty="0">
              <a:latin typeface="+mj-lt"/>
              <a:cs typeface="Times New Roman" pitchFamily="18" charset="0"/>
            </a:endParaRPr>
          </a:p>
        </p:txBody>
      </p:sp>
      <p:sp>
        <p:nvSpPr>
          <p:cNvPr id="23" name="22 CuadroTexto"/>
          <p:cNvSpPr txBox="1"/>
          <p:nvPr/>
        </p:nvSpPr>
        <p:spPr>
          <a:xfrm>
            <a:off x="1554211" y="2515771"/>
            <a:ext cx="501200" cy="369332"/>
          </a:xfrm>
          <a:prstGeom prst="rect">
            <a:avLst/>
          </a:prstGeom>
          <a:noFill/>
        </p:spPr>
        <p:txBody>
          <a:bodyPr wrap="square" rtlCol="0">
            <a:spAutoFit/>
          </a:bodyPr>
          <a:lstStyle/>
          <a:p>
            <a:r>
              <a:rPr lang="es-ES" b="1" dirty="0">
                <a:latin typeface="+mj-lt"/>
                <a:cs typeface="Times New Roman" pitchFamily="18" charset="0"/>
              </a:rPr>
              <a:t>R0</a:t>
            </a:r>
          </a:p>
        </p:txBody>
      </p:sp>
      <p:sp>
        <p:nvSpPr>
          <p:cNvPr id="24" name="23 CuadroTexto"/>
          <p:cNvSpPr txBox="1"/>
          <p:nvPr/>
        </p:nvSpPr>
        <p:spPr>
          <a:xfrm>
            <a:off x="1577796" y="4406091"/>
            <a:ext cx="629393" cy="923330"/>
          </a:xfrm>
          <a:prstGeom prst="rect">
            <a:avLst/>
          </a:prstGeom>
          <a:noFill/>
        </p:spPr>
        <p:txBody>
          <a:bodyPr wrap="square" rtlCol="0">
            <a:spAutoFit/>
          </a:bodyPr>
          <a:lstStyle/>
          <a:p>
            <a:r>
              <a:rPr lang="es-ES" b="1" dirty="0">
                <a:latin typeface="+mj-lt"/>
                <a:cs typeface="Times New Roman" pitchFamily="18" charset="0"/>
              </a:rPr>
              <a:t>R1</a:t>
            </a:r>
          </a:p>
          <a:p>
            <a:endParaRPr lang="es-ES" b="1" dirty="0">
              <a:latin typeface="+mj-lt"/>
              <a:cs typeface="Times New Roman" pitchFamily="18" charset="0"/>
            </a:endParaRPr>
          </a:p>
          <a:p>
            <a:endParaRPr lang="es-ES" b="1" dirty="0">
              <a:latin typeface="+mj-lt"/>
              <a:cs typeface="Times New Roman" pitchFamily="18" charset="0"/>
            </a:endParaRPr>
          </a:p>
        </p:txBody>
      </p:sp>
      <p:sp>
        <p:nvSpPr>
          <p:cNvPr id="41" name="40 Rectángulo"/>
          <p:cNvSpPr/>
          <p:nvPr/>
        </p:nvSpPr>
        <p:spPr>
          <a:xfrm>
            <a:off x="1484394" y="1793174"/>
            <a:ext cx="6589766" cy="4381157"/>
          </a:xfrm>
          <a:prstGeom prst="rect">
            <a:avLst/>
          </a:prstGeom>
          <a:noFill/>
          <a:ln w="127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mj-lt"/>
            </a:endParaRPr>
          </a:p>
        </p:txBody>
      </p:sp>
      <p:sp>
        <p:nvSpPr>
          <p:cNvPr id="2" name="Marcador de número de diapositiva 1"/>
          <p:cNvSpPr>
            <a:spLocks noGrp="1"/>
          </p:cNvSpPr>
          <p:nvPr>
            <p:ph type="sldNum" sz="quarter" idx="12"/>
          </p:nvPr>
        </p:nvSpPr>
        <p:spPr/>
        <p:txBody>
          <a:bodyPr/>
          <a:lstStyle/>
          <a:p>
            <a:fld id="{4FAB73BC-B049-4115-A692-8D63A059BFB8}" type="slidenum">
              <a:rPr lang="en-US" smtClean="0">
                <a:solidFill>
                  <a:schemeClr val="tx1"/>
                </a:solidFill>
                <a:latin typeface="+mj-lt"/>
              </a:rPr>
              <a:pPr/>
              <a:t>28</a:t>
            </a:fld>
            <a:endParaRPr lang="en-US" dirty="0">
              <a:solidFill>
                <a:schemeClr val="tx1"/>
              </a:solidFill>
              <a:latin typeface="+mj-lt"/>
            </a:endParaRPr>
          </a:p>
        </p:txBody>
      </p:sp>
      <p:sp>
        <p:nvSpPr>
          <p:cNvPr id="49" name="CuadroTexto 37"/>
          <p:cNvSpPr txBox="1"/>
          <p:nvPr/>
        </p:nvSpPr>
        <p:spPr>
          <a:xfrm>
            <a:off x="6301797" y="5835777"/>
            <a:ext cx="627800" cy="338554"/>
          </a:xfrm>
          <a:prstGeom prst="rect">
            <a:avLst/>
          </a:prstGeom>
          <a:noFill/>
        </p:spPr>
        <p:txBody>
          <a:bodyPr wrap="none" rtlCol="0">
            <a:spAutoFit/>
          </a:bodyPr>
          <a:lstStyle/>
          <a:p>
            <a:pPr algn="ctr"/>
            <a:r>
              <a:rPr lang="es-ES" sz="1600" b="1" dirty="0" err="1">
                <a:latin typeface="+mj-lt"/>
                <a:cs typeface="Times New Roman" pitchFamily="18" charset="0"/>
              </a:rPr>
              <a:t>Form</a:t>
            </a:r>
            <a:endParaRPr lang="es-ES" sz="1600" b="1" dirty="0">
              <a:latin typeface="+mj-lt"/>
              <a:cs typeface="Times New Roman" pitchFamily="18" charset="0"/>
            </a:endParaRPr>
          </a:p>
        </p:txBody>
      </p:sp>
      <p:sp>
        <p:nvSpPr>
          <p:cNvPr id="54" name="53 Flecha derecha"/>
          <p:cNvSpPr/>
          <p:nvPr/>
        </p:nvSpPr>
        <p:spPr>
          <a:xfrm>
            <a:off x="4502057" y="2395085"/>
            <a:ext cx="554440" cy="696036"/>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mj-lt"/>
            </a:endParaRPr>
          </a:p>
        </p:txBody>
      </p:sp>
      <p:sp>
        <p:nvSpPr>
          <p:cNvPr id="55" name="54 Flecha derecha"/>
          <p:cNvSpPr/>
          <p:nvPr/>
        </p:nvSpPr>
        <p:spPr>
          <a:xfrm>
            <a:off x="4537170" y="4799366"/>
            <a:ext cx="554440" cy="696036"/>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mj-lt"/>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6827" y="2037991"/>
            <a:ext cx="1868436" cy="1501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6827" y="3722784"/>
            <a:ext cx="1641932" cy="2385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0334" y="4079566"/>
            <a:ext cx="199072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3291" y="2065543"/>
            <a:ext cx="10096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70108" y="2885103"/>
            <a:ext cx="77152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12917" y="2898854"/>
            <a:ext cx="74295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46904" y="2503366"/>
            <a:ext cx="101917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3 Conector recto"/>
          <p:cNvCxnSpPr/>
          <p:nvPr/>
        </p:nvCxnSpPr>
        <p:spPr>
          <a:xfrm flipV="1">
            <a:off x="2345067" y="2611068"/>
            <a:ext cx="548640"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flipV="1">
            <a:off x="2797723" y="4210156"/>
            <a:ext cx="548640"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129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9" grpId="0"/>
      <p:bldP spid="5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normAutofit/>
          </a:bodyPr>
          <a:lstStyle/>
          <a:p>
            <a:r>
              <a:rPr lang="en-GB" sz="3200" b="1" dirty="0">
                <a:cs typeface="Times New Roman" pitchFamily="18" charset="0"/>
              </a:rPr>
              <a:t>Identificación de estereotipos</a:t>
            </a:r>
          </a:p>
        </p:txBody>
      </p:sp>
      <p:sp>
        <p:nvSpPr>
          <p:cNvPr id="25" name="24 CuadroTexto"/>
          <p:cNvSpPr txBox="1"/>
          <p:nvPr/>
        </p:nvSpPr>
        <p:spPr>
          <a:xfrm>
            <a:off x="509646" y="3589502"/>
            <a:ext cx="458780" cy="707886"/>
          </a:xfrm>
          <a:prstGeom prst="rect">
            <a:avLst/>
          </a:prstGeom>
          <a:noFill/>
        </p:spPr>
        <p:txBody>
          <a:bodyPr wrap="none" rtlCol="0">
            <a:spAutoFit/>
          </a:bodyPr>
          <a:lstStyle/>
          <a:p>
            <a:r>
              <a:rPr lang="es-ES" sz="2000" b="1" dirty="0">
                <a:latin typeface="+mj-lt"/>
                <a:cs typeface="Times New Roman" pitchFamily="18" charset="0"/>
              </a:rPr>
              <a:t>R2</a:t>
            </a:r>
          </a:p>
          <a:p>
            <a:endParaRPr lang="es-ES" sz="2000" b="1" dirty="0">
              <a:latin typeface="+mj-lt"/>
              <a:cs typeface="Times New Roman" pitchFamily="18" charset="0"/>
            </a:endParaRPr>
          </a:p>
        </p:txBody>
      </p:sp>
      <p:sp>
        <p:nvSpPr>
          <p:cNvPr id="42" name="41 Rectángulo"/>
          <p:cNvSpPr/>
          <p:nvPr/>
        </p:nvSpPr>
        <p:spPr>
          <a:xfrm>
            <a:off x="509646" y="1213946"/>
            <a:ext cx="8546662" cy="5202620"/>
          </a:xfrm>
          <a:prstGeom prst="rect">
            <a:avLst/>
          </a:prstGeom>
          <a:noFill/>
          <a:ln w="12700">
            <a:solidFill>
              <a:schemeClr val="accent5">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latin typeface="+mj-lt"/>
              <a:cs typeface="Times New Roman" pitchFamily="18" charset="0"/>
            </a:endParaRPr>
          </a:p>
        </p:txBody>
      </p:sp>
      <p:sp>
        <p:nvSpPr>
          <p:cNvPr id="2" name="Marcador de número de diapositiva 1"/>
          <p:cNvSpPr>
            <a:spLocks noGrp="1"/>
          </p:cNvSpPr>
          <p:nvPr>
            <p:ph type="sldNum" sz="quarter" idx="12"/>
          </p:nvPr>
        </p:nvSpPr>
        <p:spPr>
          <a:xfrm>
            <a:off x="7077122" y="6356361"/>
            <a:ext cx="2311400" cy="365125"/>
          </a:xfrm>
        </p:spPr>
        <p:txBody>
          <a:bodyPr/>
          <a:lstStyle/>
          <a:p>
            <a:fld id="{4FAB73BC-B049-4115-A692-8D63A059BFB8}" type="slidenum">
              <a:rPr lang="en-US" smtClean="0">
                <a:solidFill>
                  <a:schemeClr val="tx1"/>
                </a:solidFill>
                <a:latin typeface="+mj-lt"/>
              </a:rPr>
              <a:pPr/>
              <a:t>29</a:t>
            </a:fld>
            <a:endParaRPr lang="en-US" dirty="0">
              <a:solidFill>
                <a:schemeClr val="tx1"/>
              </a:solidFill>
              <a:latin typeface="+mj-lt"/>
            </a:endParaRPr>
          </a:p>
        </p:txBody>
      </p:sp>
      <p:sp>
        <p:nvSpPr>
          <p:cNvPr id="21" name="20 CuadroTexto"/>
          <p:cNvSpPr txBox="1"/>
          <p:nvPr/>
        </p:nvSpPr>
        <p:spPr>
          <a:xfrm>
            <a:off x="1317618" y="4980567"/>
            <a:ext cx="2105641" cy="369332"/>
          </a:xfrm>
          <a:prstGeom prst="rect">
            <a:avLst/>
          </a:prstGeom>
          <a:noFill/>
        </p:spPr>
        <p:txBody>
          <a:bodyPr wrap="none" rtlCol="0">
            <a:spAutoFit/>
          </a:bodyPr>
          <a:lstStyle/>
          <a:p>
            <a:r>
              <a:rPr lang="es-ES" dirty="0">
                <a:latin typeface="+mj-lt"/>
                <a:cs typeface="Times New Roman" pitchFamily="18" charset="0"/>
              </a:rPr>
              <a:t>&lt;&lt; RG &gt;&gt;	</a:t>
            </a:r>
            <a:r>
              <a:rPr lang="es-ES" dirty="0" err="1">
                <a:latin typeface="+mj-lt"/>
                <a:cs typeface="Times New Roman" pitchFamily="18" charset="0"/>
              </a:rPr>
              <a:t>Group</a:t>
            </a:r>
            <a:r>
              <a:rPr lang="es-ES" dirty="0">
                <a:latin typeface="+mj-lt"/>
                <a:cs typeface="Times New Roman" pitchFamily="18" charset="0"/>
              </a:rPr>
              <a:t> box</a:t>
            </a:r>
          </a:p>
        </p:txBody>
      </p:sp>
      <p:sp>
        <p:nvSpPr>
          <p:cNvPr id="26" name="25 CuadroTexto"/>
          <p:cNvSpPr txBox="1"/>
          <p:nvPr/>
        </p:nvSpPr>
        <p:spPr>
          <a:xfrm>
            <a:off x="1328927" y="5420873"/>
            <a:ext cx="2172903" cy="369332"/>
          </a:xfrm>
          <a:prstGeom prst="rect">
            <a:avLst/>
          </a:prstGeom>
          <a:noFill/>
        </p:spPr>
        <p:txBody>
          <a:bodyPr wrap="none" rtlCol="0">
            <a:spAutoFit/>
          </a:bodyPr>
          <a:lstStyle/>
          <a:p>
            <a:r>
              <a:rPr lang="es-ES" dirty="0">
                <a:latin typeface="+mj-lt"/>
                <a:cs typeface="Times New Roman" pitchFamily="18" charset="0"/>
              </a:rPr>
              <a:t>&lt;&lt; RT &gt;&gt;	</a:t>
            </a:r>
            <a:r>
              <a:rPr lang="es-ES" dirty="0" err="1">
                <a:latin typeface="+mj-lt"/>
                <a:cs typeface="Times New Roman" pitchFamily="18" charset="0"/>
              </a:rPr>
              <a:t>Tab</a:t>
            </a:r>
            <a:r>
              <a:rPr lang="es-ES" dirty="0">
                <a:latin typeface="+mj-lt"/>
                <a:cs typeface="Times New Roman" pitchFamily="18" charset="0"/>
              </a:rPr>
              <a:t> control</a:t>
            </a:r>
          </a:p>
        </p:txBody>
      </p:sp>
      <p:sp>
        <p:nvSpPr>
          <p:cNvPr id="27" name="26 CuadroTexto"/>
          <p:cNvSpPr txBox="1"/>
          <p:nvPr/>
        </p:nvSpPr>
        <p:spPr>
          <a:xfrm>
            <a:off x="1263899" y="4510395"/>
            <a:ext cx="1778692" cy="369332"/>
          </a:xfrm>
          <a:prstGeom prst="rect">
            <a:avLst/>
          </a:prstGeom>
          <a:noFill/>
        </p:spPr>
        <p:txBody>
          <a:bodyPr wrap="none" rtlCol="0">
            <a:spAutoFit/>
          </a:bodyPr>
          <a:lstStyle/>
          <a:p>
            <a:r>
              <a:rPr lang="es-ES" dirty="0">
                <a:latin typeface="+mj-lt"/>
                <a:cs typeface="Times New Roman" pitchFamily="18" charset="0"/>
              </a:rPr>
              <a:t>&lt;&lt; RW &gt;&gt;	Wizard</a:t>
            </a:r>
          </a:p>
        </p:txBody>
      </p:sp>
      <p:sp>
        <p:nvSpPr>
          <p:cNvPr id="28" name="27 Flecha derecha"/>
          <p:cNvSpPr/>
          <p:nvPr/>
        </p:nvSpPr>
        <p:spPr>
          <a:xfrm>
            <a:off x="4298674" y="3107453"/>
            <a:ext cx="554440" cy="696036"/>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mj-l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501" y="1930879"/>
            <a:ext cx="3161925" cy="2484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7464" y="1553834"/>
            <a:ext cx="3787288" cy="1687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5808" y="4114603"/>
            <a:ext cx="1868944" cy="1441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7464" y="3651082"/>
            <a:ext cx="1784613" cy="2709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6563662" y="1219398"/>
            <a:ext cx="855362" cy="369332"/>
          </a:xfrm>
          <a:prstGeom prst="rect">
            <a:avLst/>
          </a:prstGeom>
        </p:spPr>
        <p:txBody>
          <a:bodyPr wrap="none">
            <a:spAutoFit/>
          </a:bodyPr>
          <a:lstStyle/>
          <a:p>
            <a:r>
              <a:rPr lang="es-ES" dirty="0">
                <a:latin typeface="+mj-lt"/>
                <a:cs typeface="Times New Roman" pitchFamily="18" charset="0"/>
              </a:rPr>
              <a:t>Wizard</a:t>
            </a:r>
            <a:endParaRPr lang="en-US" dirty="0">
              <a:latin typeface="+mj-lt"/>
            </a:endParaRPr>
          </a:p>
        </p:txBody>
      </p:sp>
      <p:sp>
        <p:nvSpPr>
          <p:cNvPr id="4" name="3 Rectángulo"/>
          <p:cNvSpPr/>
          <p:nvPr/>
        </p:nvSpPr>
        <p:spPr>
          <a:xfrm>
            <a:off x="5402317" y="3316645"/>
            <a:ext cx="1182311" cy="369332"/>
          </a:xfrm>
          <a:prstGeom prst="rect">
            <a:avLst/>
          </a:prstGeom>
        </p:spPr>
        <p:txBody>
          <a:bodyPr wrap="none">
            <a:spAutoFit/>
          </a:bodyPr>
          <a:lstStyle/>
          <a:p>
            <a:r>
              <a:rPr lang="es-ES" b="1" dirty="0" err="1">
                <a:latin typeface="+mj-lt"/>
                <a:cs typeface="Times New Roman" pitchFamily="18" charset="0"/>
              </a:rPr>
              <a:t>Group</a:t>
            </a:r>
            <a:r>
              <a:rPr lang="es-ES" b="1" dirty="0">
                <a:latin typeface="+mj-lt"/>
                <a:cs typeface="Times New Roman" pitchFamily="18" charset="0"/>
              </a:rPr>
              <a:t> box</a:t>
            </a:r>
            <a:endParaRPr lang="en-US" dirty="0">
              <a:latin typeface="+mj-lt"/>
            </a:endParaRPr>
          </a:p>
        </p:txBody>
      </p:sp>
      <p:sp>
        <p:nvSpPr>
          <p:cNvPr id="5" name="4 Rectángulo"/>
          <p:cNvSpPr/>
          <p:nvPr/>
        </p:nvSpPr>
        <p:spPr>
          <a:xfrm>
            <a:off x="7313964" y="3748634"/>
            <a:ext cx="1249573" cy="369332"/>
          </a:xfrm>
          <a:prstGeom prst="rect">
            <a:avLst/>
          </a:prstGeom>
        </p:spPr>
        <p:txBody>
          <a:bodyPr wrap="none">
            <a:spAutoFit/>
          </a:bodyPr>
          <a:lstStyle/>
          <a:p>
            <a:r>
              <a:rPr lang="es-ES" b="1" dirty="0" err="1">
                <a:latin typeface="+mj-lt"/>
                <a:cs typeface="Times New Roman" pitchFamily="18" charset="0"/>
              </a:rPr>
              <a:t>Tab</a:t>
            </a:r>
            <a:r>
              <a:rPr lang="es-ES" b="1" dirty="0">
                <a:latin typeface="+mj-lt"/>
                <a:cs typeface="Times New Roman" pitchFamily="18" charset="0"/>
              </a:rPr>
              <a:t> control</a:t>
            </a:r>
            <a:endParaRPr lang="en-US" dirty="0">
              <a:latin typeface="+mj-lt"/>
            </a:endParaRPr>
          </a:p>
        </p:txBody>
      </p:sp>
      <p:cxnSp>
        <p:nvCxnSpPr>
          <p:cNvPr id="20" name="19 Conector recto"/>
          <p:cNvCxnSpPr/>
          <p:nvPr/>
        </p:nvCxnSpPr>
        <p:spPr>
          <a:xfrm flipV="1">
            <a:off x="2301495" y="2460949"/>
            <a:ext cx="548640"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21 Rectángulo"/>
          <p:cNvSpPr/>
          <p:nvPr/>
        </p:nvSpPr>
        <p:spPr>
          <a:xfrm>
            <a:off x="499635" y="1167174"/>
            <a:ext cx="3723938" cy="461665"/>
          </a:xfrm>
          <a:prstGeom prst="rect">
            <a:avLst/>
          </a:prstGeom>
        </p:spPr>
        <p:txBody>
          <a:bodyPr wrap="square">
            <a:spAutoFit/>
          </a:bodyPr>
          <a:lstStyle/>
          <a:p>
            <a:pPr algn="just"/>
            <a:r>
              <a:rPr lang="es-ES" sz="2400" i="1" dirty="0">
                <a:latin typeface="+mj-lt"/>
                <a:cs typeface="Times New Roman" pitchFamily="18" charset="0"/>
              </a:rPr>
              <a:t>Patrón de secuencia</a:t>
            </a:r>
          </a:p>
        </p:txBody>
      </p:sp>
    </p:spTree>
    <p:extLst>
      <p:ext uri="{BB962C8B-B14F-4D97-AF65-F5344CB8AC3E}">
        <p14:creationId xmlns:p14="http://schemas.microsoft.com/office/powerpoint/2010/main" val="1711297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75601" y="1463730"/>
            <a:ext cx="7688753" cy="4525963"/>
          </a:xfrm>
        </p:spPr>
        <p:txBody>
          <a:bodyPr>
            <a:normAutofit/>
          </a:bodyPr>
          <a:lstStyle/>
          <a:p>
            <a:pPr marL="514350" indent="-514350">
              <a:buAutoNum type="romanUcPeriod"/>
            </a:pPr>
            <a:r>
              <a:rPr lang="en-GB" sz="2000" b="1" dirty="0">
                <a:latin typeface="+mj-lt"/>
                <a:cs typeface="Times New Roman" pitchFamily="18" charset="0"/>
              </a:rPr>
              <a:t>MDD – Desarrollo </a:t>
            </a:r>
            <a:r>
              <a:rPr lang="en-GB" sz="2000" b="1" dirty="0" err="1">
                <a:latin typeface="+mj-lt"/>
                <a:cs typeface="Times New Roman" pitchFamily="18" charset="0"/>
              </a:rPr>
              <a:t>Dirigido</a:t>
            </a:r>
            <a:r>
              <a:rPr lang="en-GB" sz="2000" b="1" dirty="0">
                <a:latin typeface="+mj-lt"/>
                <a:cs typeface="Times New Roman" pitchFamily="18" charset="0"/>
              </a:rPr>
              <a:t> </a:t>
            </a:r>
            <a:r>
              <a:rPr lang="en-GB" sz="2000" b="1" dirty="0" err="1">
                <a:latin typeface="+mj-lt"/>
                <a:cs typeface="Times New Roman" pitchFamily="18" charset="0"/>
              </a:rPr>
              <a:t>por</a:t>
            </a:r>
            <a:r>
              <a:rPr lang="en-GB" sz="2000" b="1" dirty="0">
                <a:latin typeface="+mj-lt"/>
                <a:cs typeface="Times New Roman" pitchFamily="18" charset="0"/>
              </a:rPr>
              <a:t> </a:t>
            </a:r>
            <a:r>
              <a:rPr lang="en-GB" sz="2000" b="1" dirty="0" err="1">
                <a:latin typeface="+mj-lt"/>
                <a:cs typeface="Times New Roman" pitchFamily="18" charset="0"/>
              </a:rPr>
              <a:t>Modelos</a:t>
            </a:r>
            <a:endParaRPr lang="en-GB" sz="2000" b="1" dirty="0">
              <a:latin typeface="+mj-lt"/>
              <a:cs typeface="Times New Roman" pitchFamily="18" charset="0"/>
            </a:endParaRPr>
          </a:p>
          <a:p>
            <a:pPr marL="514350" indent="-514350">
              <a:buAutoNum type="romanUcPeriod"/>
            </a:pPr>
            <a:r>
              <a:rPr lang="en-GB" sz="2000" dirty="0" err="1">
                <a:cs typeface="Times New Roman" pitchFamily="18" charset="0"/>
              </a:rPr>
              <a:t>Motivación</a:t>
            </a:r>
            <a:endParaRPr lang="en-GB" sz="2000" dirty="0">
              <a:latin typeface="+mj-lt"/>
              <a:cs typeface="Times New Roman" pitchFamily="18" charset="0"/>
            </a:endParaRPr>
          </a:p>
          <a:p>
            <a:pPr marL="514350" indent="-514350">
              <a:buAutoNum type="romanUcPeriod"/>
            </a:pPr>
            <a:r>
              <a:rPr lang="en-GB" sz="2000" dirty="0" err="1">
                <a:latin typeface="+mj-lt"/>
                <a:cs typeface="Times New Roman" pitchFamily="18" charset="0"/>
              </a:rPr>
              <a:t>Contribución</a:t>
            </a:r>
            <a:endParaRPr lang="en-GB" sz="2000" dirty="0">
              <a:latin typeface="+mj-lt"/>
              <a:cs typeface="Times New Roman" pitchFamily="18" charset="0"/>
            </a:endParaRPr>
          </a:p>
          <a:p>
            <a:pPr marL="514350" indent="-514350">
              <a:buAutoNum type="romanUcPeriod"/>
            </a:pPr>
            <a:r>
              <a:rPr lang="en-GB" sz="2000" dirty="0" err="1">
                <a:latin typeface="+mj-lt"/>
                <a:cs typeface="Times New Roman" pitchFamily="18" charset="0"/>
              </a:rPr>
              <a:t>Extraer</a:t>
            </a:r>
            <a:r>
              <a:rPr lang="en-GB" sz="2000" dirty="0">
                <a:latin typeface="+mj-lt"/>
                <a:cs typeface="Times New Roman" pitchFamily="18" charset="0"/>
              </a:rPr>
              <a:t> </a:t>
            </a:r>
            <a:r>
              <a:rPr lang="en-GB" sz="2000" dirty="0" err="1">
                <a:latin typeface="+mj-lt"/>
                <a:cs typeface="Times New Roman" pitchFamily="18" charset="0"/>
              </a:rPr>
              <a:t>reglas</a:t>
            </a:r>
            <a:r>
              <a:rPr lang="en-GB" sz="2000" dirty="0">
                <a:latin typeface="+mj-lt"/>
                <a:cs typeface="Times New Roman" pitchFamily="18" charset="0"/>
              </a:rPr>
              <a:t> de </a:t>
            </a:r>
            <a:r>
              <a:rPr lang="en-GB" sz="2000" dirty="0" err="1">
                <a:latin typeface="+mj-lt"/>
                <a:cs typeface="Times New Roman" pitchFamily="18" charset="0"/>
              </a:rPr>
              <a:t>transformación</a:t>
            </a:r>
            <a:r>
              <a:rPr lang="en-GB" sz="2000" dirty="0">
                <a:latin typeface="+mj-lt"/>
                <a:cs typeface="Times New Roman" pitchFamily="18" charset="0"/>
              </a:rPr>
              <a:t> </a:t>
            </a:r>
            <a:r>
              <a:rPr lang="en-GB" sz="2000" dirty="0" err="1">
                <a:latin typeface="+mj-lt"/>
                <a:cs typeface="Times New Roman" pitchFamily="18" charset="0"/>
              </a:rPr>
              <a:t>para</a:t>
            </a:r>
            <a:r>
              <a:rPr lang="en-GB" sz="2000" dirty="0">
                <a:latin typeface="+mj-lt"/>
                <a:cs typeface="Times New Roman" pitchFamily="18" charset="0"/>
              </a:rPr>
              <a:t> </a:t>
            </a:r>
            <a:r>
              <a:rPr lang="en-GB" sz="2000" dirty="0" err="1">
                <a:latin typeface="+mj-lt"/>
                <a:cs typeface="Times New Roman" pitchFamily="18" charset="0"/>
              </a:rPr>
              <a:t>generar</a:t>
            </a:r>
            <a:r>
              <a:rPr lang="en-GB" sz="2000" dirty="0">
                <a:latin typeface="+mj-lt"/>
                <a:cs typeface="Times New Roman" pitchFamily="18" charset="0"/>
              </a:rPr>
              <a:t> </a:t>
            </a:r>
            <a:r>
              <a:rPr lang="en-GB" sz="2000" dirty="0" err="1">
                <a:latin typeface="+mj-lt"/>
                <a:cs typeface="Times New Roman" pitchFamily="18" charset="0"/>
              </a:rPr>
              <a:t>alternativas</a:t>
            </a:r>
            <a:r>
              <a:rPr lang="en-GB" sz="2000" dirty="0">
                <a:latin typeface="+mj-lt"/>
                <a:cs typeface="Times New Roman" pitchFamily="18" charset="0"/>
              </a:rPr>
              <a:t> de </a:t>
            </a:r>
            <a:r>
              <a:rPr lang="en-GB" sz="2000" dirty="0" err="1">
                <a:latin typeface="+mj-lt"/>
                <a:cs typeface="Times New Roman" pitchFamily="18" charset="0"/>
              </a:rPr>
              <a:t>diseño</a:t>
            </a:r>
            <a:r>
              <a:rPr lang="en-GB" sz="2000" dirty="0">
                <a:latin typeface="+mj-lt"/>
                <a:cs typeface="Times New Roman" pitchFamily="18" charset="0"/>
              </a:rPr>
              <a:t> de GUIs</a:t>
            </a:r>
          </a:p>
          <a:p>
            <a:pPr marL="514350" indent="-514350">
              <a:buAutoNum type="romanUcPeriod"/>
            </a:pPr>
            <a:r>
              <a:rPr lang="en-GB" sz="2000" dirty="0" err="1">
                <a:latin typeface="+mj-lt"/>
                <a:cs typeface="Times New Roman" pitchFamily="18" charset="0"/>
              </a:rPr>
              <a:t>Estereotipos</a:t>
            </a:r>
            <a:r>
              <a:rPr lang="en-GB" sz="2000" dirty="0">
                <a:latin typeface="+mj-lt"/>
                <a:cs typeface="Times New Roman" pitchFamily="18" charset="0"/>
              </a:rPr>
              <a:t> BPMN </a:t>
            </a:r>
            <a:r>
              <a:rPr lang="en-GB" sz="2000" dirty="0" err="1">
                <a:latin typeface="+mj-lt"/>
                <a:cs typeface="Times New Roman" pitchFamily="18" charset="0"/>
              </a:rPr>
              <a:t>extendido</a:t>
            </a:r>
            <a:endParaRPr lang="en-GB" sz="2000" dirty="0">
              <a:latin typeface="+mj-lt"/>
              <a:cs typeface="Times New Roman" pitchFamily="18" charset="0"/>
            </a:endParaRPr>
          </a:p>
          <a:p>
            <a:pPr marL="514350" indent="-514350">
              <a:buAutoNum type="romanUcPeriod"/>
            </a:pPr>
            <a:r>
              <a:rPr lang="en-GB" sz="2000" dirty="0" err="1">
                <a:latin typeface="+mj-lt"/>
                <a:cs typeface="Times New Roman" pitchFamily="18" charset="0"/>
              </a:rPr>
              <a:t>Conclusiones</a:t>
            </a:r>
            <a:endParaRPr lang="en-GB" sz="2000" dirty="0">
              <a:latin typeface="+mj-lt"/>
              <a:cs typeface="Times New Roman" pitchFamily="18" charset="0"/>
            </a:endParaRPr>
          </a:p>
          <a:p>
            <a:pPr marL="0" indent="0">
              <a:buNone/>
            </a:pPr>
            <a:endParaRPr lang="en-GB" sz="2000" dirty="0">
              <a:latin typeface="+mj-lt"/>
              <a:cs typeface="Times New Roman" pitchFamily="18" charset="0"/>
            </a:endParaRPr>
          </a:p>
        </p:txBody>
      </p:sp>
      <p:sp>
        <p:nvSpPr>
          <p:cNvPr id="7" name="6 Título"/>
          <p:cNvSpPr>
            <a:spLocks noGrp="1"/>
          </p:cNvSpPr>
          <p:nvPr>
            <p:ph type="title"/>
          </p:nvPr>
        </p:nvSpPr>
        <p:spPr/>
        <p:txBody>
          <a:bodyPr>
            <a:normAutofit/>
          </a:bodyPr>
          <a:lstStyle/>
          <a:p>
            <a:r>
              <a:rPr lang="es-ES" dirty="0">
                <a:cs typeface="Times New Roman" pitchFamily="18" charset="0"/>
              </a:rPr>
              <a:t>Agenda</a:t>
            </a:r>
          </a:p>
        </p:txBody>
      </p:sp>
      <p:sp>
        <p:nvSpPr>
          <p:cNvPr id="2" name="Marcador de número de diapositiva 1"/>
          <p:cNvSpPr>
            <a:spLocks noGrp="1"/>
          </p:cNvSpPr>
          <p:nvPr>
            <p:ph type="sldNum" sz="quarter" idx="12"/>
          </p:nvPr>
        </p:nvSpPr>
        <p:spPr/>
        <p:txBody>
          <a:bodyPr/>
          <a:lstStyle/>
          <a:p>
            <a:fld id="{4FAB73BC-B049-4115-A692-8D63A059BFB8}" type="slidenum">
              <a:rPr lang="en-US" smtClean="0">
                <a:solidFill>
                  <a:schemeClr val="tx1"/>
                </a:solidFill>
                <a:latin typeface="+mj-lt"/>
              </a:rPr>
              <a:pPr/>
              <a:t>3</a:t>
            </a:fld>
            <a:endParaRPr lang="en-US" dirty="0">
              <a:solidFill>
                <a:schemeClr val="tx1"/>
              </a:solidFill>
              <a:latin typeface="+mj-lt"/>
            </a:endParaRPr>
          </a:p>
        </p:txBody>
      </p:sp>
    </p:spTree>
    <p:extLst>
      <p:ext uri="{BB962C8B-B14F-4D97-AF65-F5344CB8AC3E}">
        <p14:creationId xmlns:p14="http://schemas.microsoft.com/office/powerpoint/2010/main" val="878267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normAutofit/>
          </a:bodyPr>
          <a:lstStyle/>
          <a:p>
            <a:r>
              <a:rPr lang="en-GB" sz="3200" b="1" dirty="0">
                <a:cs typeface="Times New Roman" pitchFamily="18" charset="0"/>
              </a:rPr>
              <a:t>Identificación de estereotipos</a:t>
            </a:r>
          </a:p>
        </p:txBody>
      </p:sp>
      <p:sp>
        <p:nvSpPr>
          <p:cNvPr id="26" name="25 CuadroTexto"/>
          <p:cNvSpPr txBox="1"/>
          <p:nvPr/>
        </p:nvSpPr>
        <p:spPr>
          <a:xfrm>
            <a:off x="740242" y="3440988"/>
            <a:ext cx="431528" cy="369332"/>
          </a:xfrm>
          <a:prstGeom prst="rect">
            <a:avLst/>
          </a:prstGeom>
          <a:noFill/>
        </p:spPr>
        <p:txBody>
          <a:bodyPr wrap="none" rtlCol="0">
            <a:spAutoFit/>
          </a:bodyPr>
          <a:lstStyle/>
          <a:p>
            <a:r>
              <a:rPr lang="es-ES" b="1" dirty="0">
                <a:latin typeface="+mj-lt"/>
                <a:cs typeface="Times New Roman" pitchFamily="18" charset="0"/>
              </a:rPr>
              <a:t>R6</a:t>
            </a:r>
          </a:p>
        </p:txBody>
      </p:sp>
      <p:sp>
        <p:nvSpPr>
          <p:cNvPr id="43" name="42 Rectángulo"/>
          <p:cNvSpPr/>
          <p:nvPr/>
        </p:nvSpPr>
        <p:spPr>
          <a:xfrm>
            <a:off x="733966" y="1501254"/>
            <a:ext cx="8566433" cy="4375747"/>
          </a:xfrm>
          <a:prstGeom prst="rect">
            <a:avLst/>
          </a:prstGeom>
          <a:noFill/>
          <a:ln w="12700">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mj-lt"/>
            </a:endParaRPr>
          </a:p>
        </p:txBody>
      </p:sp>
      <p:sp>
        <p:nvSpPr>
          <p:cNvPr id="2" name="Marcador de número de diapositiva 1"/>
          <p:cNvSpPr>
            <a:spLocks noGrp="1"/>
          </p:cNvSpPr>
          <p:nvPr>
            <p:ph type="sldNum" sz="quarter" idx="12"/>
          </p:nvPr>
        </p:nvSpPr>
        <p:spPr/>
        <p:txBody>
          <a:bodyPr/>
          <a:lstStyle/>
          <a:p>
            <a:fld id="{4FAB73BC-B049-4115-A692-8D63A059BFB8}" type="slidenum">
              <a:rPr lang="en-US" smtClean="0">
                <a:solidFill>
                  <a:schemeClr val="tx1"/>
                </a:solidFill>
                <a:latin typeface="+mj-lt"/>
              </a:rPr>
              <a:pPr/>
              <a:t>30</a:t>
            </a:fld>
            <a:endParaRPr lang="en-US" dirty="0">
              <a:solidFill>
                <a:schemeClr val="tx1"/>
              </a:solidFill>
              <a:latin typeface="+mj-lt"/>
            </a:endParaRPr>
          </a:p>
        </p:txBody>
      </p:sp>
      <p:sp>
        <p:nvSpPr>
          <p:cNvPr id="46" name="CuadroTexto 55"/>
          <p:cNvSpPr txBox="1"/>
          <p:nvPr/>
        </p:nvSpPr>
        <p:spPr>
          <a:xfrm>
            <a:off x="7858172" y="3609522"/>
            <a:ext cx="627800" cy="338554"/>
          </a:xfrm>
          <a:prstGeom prst="rect">
            <a:avLst/>
          </a:prstGeom>
          <a:noFill/>
        </p:spPr>
        <p:txBody>
          <a:bodyPr wrap="none" rtlCol="0">
            <a:spAutoFit/>
          </a:bodyPr>
          <a:lstStyle/>
          <a:p>
            <a:pPr algn="ctr"/>
            <a:r>
              <a:rPr lang="es-ES" sz="1600" b="1" dirty="0" err="1">
                <a:latin typeface="+mj-lt"/>
                <a:cs typeface="Times New Roman" pitchFamily="18" charset="0"/>
              </a:rPr>
              <a:t>Form</a:t>
            </a:r>
            <a:endParaRPr lang="es-ES" sz="1600" b="1" dirty="0">
              <a:latin typeface="+mj-lt"/>
              <a:cs typeface="Times New Roman" pitchFamily="18" charset="0"/>
            </a:endParaRPr>
          </a:p>
        </p:txBody>
      </p:sp>
      <p:sp>
        <p:nvSpPr>
          <p:cNvPr id="47" name="CuadroTexto 56"/>
          <p:cNvSpPr txBox="1"/>
          <p:nvPr/>
        </p:nvSpPr>
        <p:spPr>
          <a:xfrm>
            <a:off x="4443993" y="3345101"/>
            <a:ext cx="2163156" cy="338554"/>
          </a:xfrm>
          <a:prstGeom prst="rect">
            <a:avLst/>
          </a:prstGeom>
          <a:noFill/>
        </p:spPr>
        <p:txBody>
          <a:bodyPr wrap="none" rtlCol="0">
            <a:spAutoFit/>
          </a:bodyPr>
          <a:lstStyle/>
          <a:p>
            <a:pPr algn="ctr"/>
            <a:r>
              <a:rPr lang="es-ES" sz="1600" b="1" dirty="0">
                <a:latin typeface="+mj-lt"/>
                <a:cs typeface="Times New Roman" pitchFamily="18" charset="0"/>
              </a:rPr>
              <a:t>&lt;&lt; EDL &gt;&gt; Radio </a:t>
            </a:r>
            <a:r>
              <a:rPr lang="es-ES" sz="1600" b="1" dirty="0" err="1">
                <a:latin typeface="+mj-lt"/>
                <a:cs typeface="Times New Roman" pitchFamily="18" charset="0"/>
              </a:rPr>
              <a:t>button</a:t>
            </a:r>
            <a:endParaRPr lang="es-ES" sz="1600" b="1" dirty="0">
              <a:latin typeface="+mj-lt"/>
              <a:cs typeface="Times New Roman" pitchFamily="18" charset="0"/>
            </a:endParaRPr>
          </a:p>
        </p:txBody>
      </p:sp>
      <p:sp>
        <p:nvSpPr>
          <p:cNvPr id="49" name="CuadroTexto 57"/>
          <p:cNvSpPr txBox="1"/>
          <p:nvPr/>
        </p:nvSpPr>
        <p:spPr>
          <a:xfrm>
            <a:off x="4531975" y="5301963"/>
            <a:ext cx="2116670" cy="338554"/>
          </a:xfrm>
          <a:prstGeom prst="rect">
            <a:avLst/>
          </a:prstGeom>
          <a:noFill/>
        </p:spPr>
        <p:txBody>
          <a:bodyPr wrap="none" rtlCol="0">
            <a:spAutoFit/>
          </a:bodyPr>
          <a:lstStyle/>
          <a:p>
            <a:pPr algn="ctr"/>
            <a:r>
              <a:rPr lang="es-ES" sz="1600" b="1" dirty="0">
                <a:latin typeface="+mj-lt"/>
                <a:cs typeface="Times New Roman" pitchFamily="18" charset="0"/>
              </a:rPr>
              <a:t>&lt;&lt; EDB &gt;&gt; </a:t>
            </a:r>
            <a:r>
              <a:rPr lang="es-ES" sz="1600" b="1" dirty="0" err="1">
                <a:latin typeface="+mj-lt"/>
                <a:cs typeface="Times New Roman" pitchFamily="18" charset="0"/>
              </a:rPr>
              <a:t>Push</a:t>
            </a:r>
            <a:r>
              <a:rPr lang="es-ES" sz="1600" b="1" dirty="0">
                <a:latin typeface="+mj-lt"/>
                <a:cs typeface="Times New Roman" pitchFamily="18" charset="0"/>
              </a:rPr>
              <a:t> </a:t>
            </a:r>
            <a:r>
              <a:rPr lang="es-ES" sz="1600" b="1" dirty="0" err="1">
                <a:latin typeface="+mj-lt"/>
                <a:cs typeface="Times New Roman" pitchFamily="18" charset="0"/>
              </a:rPr>
              <a:t>button</a:t>
            </a:r>
            <a:endParaRPr lang="es-ES" sz="1600" b="1" dirty="0">
              <a:latin typeface="+mj-lt"/>
              <a:cs typeface="Times New Roman" pitchFamily="18" charset="0"/>
            </a:endParaRPr>
          </a:p>
        </p:txBody>
      </p:sp>
      <p:sp>
        <p:nvSpPr>
          <p:cNvPr id="50" name="CuadroTexto 58"/>
          <p:cNvSpPr txBox="1"/>
          <p:nvPr/>
        </p:nvSpPr>
        <p:spPr>
          <a:xfrm>
            <a:off x="7948331" y="5459616"/>
            <a:ext cx="627800" cy="338554"/>
          </a:xfrm>
          <a:prstGeom prst="rect">
            <a:avLst/>
          </a:prstGeom>
          <a:noFill/>
        </p:spPr>
        <p:txBody>
          <a:bodyPr wrap="none" rtlCol="0">
            <a:spAutoFit/>
          </a:bodyPr>
          <a:lstStyle/>
          <a:p>
            <a:pPr algn="ctr"/>
            <a:r>
              <a:rPr lang="es-ES" sz="1600" b="1" dirty="0" err="1">
                <a:latin typeface="+mj-lt"/>
                <a:cs typeface="Times New Roman" pitchFamily="18" charset="0"/>
              </a:rPr>
              <a:t>Form</a:t>
            </a:r>
            <a:endParaRPr lang="es-ES" sz="1600" b="1" dirty="0">
              <a:latin typeface="+mj-lt"/>
              <a:cs typeface="Times New Roman" pitchFamily="18" charset="0"/>
            </a:endParaRPr>
          </a:p>
        </p:txBody>
      </p:sp>
      <p:sp>
        <p:nvSpPr>
          <p:cNvPr id="51" name="50 Flecha derecha"/>
          <p:cNvSpPr/>
          <p:nvPr/>
        </p:nvSpPr>
        <p:spPr>
          <a:xfrm>
            <a:off x="3893483" y="2442509"/>
            <a:ext cx="445770" cy="510454"/>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mj-lt"/>
            </a:endParaRPr>
          </a:p>
        </p:txBody>
      </p:sp>
      <p:sp>
        <p:nvSpPr>
          <p:cNvPr id="40" name="39 Flecha derecha"/>
          <p:cNvSpPr/>
          <p:nvPr/>
        </p:nvSpPr>
        <p:spPr>
          <a:xfrm>
            <a:off x="3974827" y="4542394"/>
            <a:ext cx="445770" cy="510454"/>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mj-lt"/>
            </a:endParaRPr>
          </a:p>
        </p:txBody>
      </p:sp>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1270" y="1995323"/>
            <a:ext cx="2486025"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1170" y="2339894"/>
            <a:ext cx="2228850"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0803" y="4138121"/>
            <a:ext cx="1990725"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3308" y="2162986"/>
            <a:ext cx="1657530" cy="151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3308" y="3963862"/>
            <a:ext cx="1657530" cy="1507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19 Conector recto"/>
          <p:cNvCxnSpPr/>
          <p:nvPr/>
        </p:nvCxnSpPr>
        <p:spPr>
          <a:xfrm flipV="1">
            <a:off x="2113051" y="2611068"/>
            <a:ext cx="548640"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20 Rectángulo"/>
          <p:cNvSpPr/>
          <p:nvPr/>
        </p:nvSpPr>
        <p:spPr>
          <a:xfrm>
            <a:off x="799722" y="1465066"/>
            <a:ext cx="4865873" cy="461665"/>
          </a:xfrm>
          <a:prstGeom prst="rect">
            <a:avLst/>
          </a:prstGeom>
        </p:spPr>
        <p:txBody>
          <a:bodyPr wrap="square">
            <a:spAutoFit/>
          </a:bodyPr>
          <a:lstStyle/>
          <a:p>
            <a:pPr algn="just"/>
            <a:r>
              <a:rPr lang="es-ES" sz="2400" i="1" dirty="0">
                <a:latin typeface="+mj-lt"/>
                <a:cs typeface="Times New Roman" pitchFamily="18" charset="0"/>
              </a:rPr>
              <a:t>Patrón de decisión exclusiva</a:t>
            </a:r>
          </a:p>
        </p:txBody>
      </p:sp>
    </p:spTree>
    <p:extLst>
      <p:ext uri="{BB962C8B-B14F-4D97-AF65-F5344CB8AC3E}">
        <p14:creationId xmlns:p14="http://schemas.microsoft.com/office/powerpoint/2010/main" val="1711297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normAutofit/>
          </a:bodyPr>
          <a:lstStyle/>
          <a:p>
            <a:r>
              <a:rPr lang="en-GB" sz="3200" b="1" dirty="0">
                <a:cs typeface="Times New Roman" pitchFamily="18" charset="0"/>
              </a:rPr>
              <a:t>Identificación de estereotipos</a:t>
            </a:r>
          </a:p>
        </p:txBody>
      </p:sp>
      <p:sp>
        <p:nvSpPr>
          <p:cNvPr id="25" name="24 CuadroTexto"/>
          <p:cNvSpPr txBox="1"/>
          <p:nvPr/>
        </p:nvSpPr>
        <p:spPr>
          <a:xfrm>
            <a:off x="509646" y="3193710"/>
            <a:ext cx="458780" cy="707886"/>
          </a:xfrm>
          <a:prstGeom prst="rect">
            <a:avLst/>
          </a:prstGeom>
          <a:noFill/>
        </p:spPr>
        <p:txBody>
          <a:bodyPr wrap="none" rtlCol="0">
            <a:spAutoFit/>
          </a:bodyPr>
          <a:lstStyle/>
          <a:p>
            <a:r>
              <a:rPr lang="es-ES" sz="2000" b="1" dirty="0">
                <a:latin typeface="+mj-lt"/>
                <a:cs typeface="Times New Roman" pitchFamily="18" charset="0"/>
              </a:rPr>
              <a:t>R9</a:t>
            </a:r>
          </a:p>
          <a:p>
            <a:endParaRPr lang="es-ES" sz="2000" b="1" dirty="0">
              <a:latin typeface="+mj-lt"/>
              <a:cs typeface="Times New Roman" pitchFamily="18" charset="0"/>
            </a:endParaRPr>
          </a:p>
        </p:txBody>
      </p:sp>
      <p:sp>
        <p:nvSpPr>
          <p:cNvPr id="42" name="41 Rectángulo"/>
          <p:cNvSpPr/>
          <p:nvPr/>
        </p:nvSpPr>
        <p:spPr>
          <a:xfrm>
            <a:off x="509646" y="1219398"/>
            <a:ext cx="8546662" cy="5228699"/>
          </a:xfrm>
          <a:prstGeom prst="rect">
            <a:avLst/>
          </a:prstGeom>
          <a:noFill/>
          <a:ln w="12700">
            <a:solidFill>
              <a:schemeClr val="accent5">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latin typeface="+mj-lt"/>
              <a:cs typeface="Times New Roman" pitchFamily="18" charset="0"/>
            </a:endParaRPr>
          </a:p>
        </p:txBody>
      </p:sp>
      <p:sp>
        <p:nvSpPr>
          <p:cNvPr id="2" name="Marcador de número de diapositiva 1"/>
          <p:cNvSpPr>
            <a:spLocks noGrp="1"/>
          </p:cNvSpPr>
          <p:nvPr>
            <p:ph type="sldNum" sz="quarter" idx="12"/>
          </p:nvPr>
        </p:nvSpPr>
        <p:spPr>
          <a:xfrm>
            <a:off x="7077122" y="6356361"/>
            <a:ext cx="2311400" cy="365125"/>
          </a:xfrm>
        </p:spPr>
        <p:txBody>
          <a:bodyPr/>
          <a:lstStyle/>
          <a:p>
            <a:fld id="{4FAB73BC-B049-4115-A692-8D63A059BFB8}" type="slidenum">
              <a:rPr lang="en-US" smtClean="0">
                <a:solidFill>
                  <a:schemeClr val="tx1"/>
                </a:solidFill>
                <a:latin typeface="+mj-lt"/>
              </a:rPr>
              <a:pPr/>
              <a:t>31</a:t>
            </a:fld>
            <a:endParaRPr lang="en-US" dirty="0">
              <a:solidFill>
                <a:schemeClr val="tx1"/>
              </a:solidFill>
              <a:latin typeface="+mj-lt"/>
            </a:endParaRPr>
          </a:p>
        </p:txBody>
      </p:sp>
      <p:sp>
        <p:nvSpPr>
          <p:cNvPr id="21" name="20 CuadroTexto"/>
          <p:cNvSpPr txBox="1"/>
          <p:nvPr/>
        </p:nvSpPr>
        <p:spPr>
          <a:xfrm>
            <a:off x="1283313" y="5620036"/>
            <a:ext cx="2052741" cy="369332"/>
          </a:xfrm>
          <a:prstGeom prst="rect">
            <a:avLst/>
          </a:prstGeom>
          <a:noFill/>
        </p:spPr>
        <p:txBody>
          <a:bodyPr wrap="none" rtlCol="0">
            <a:spAutoFit/>
          </a:bodyPr>
          <a:lstStyle/>
          <a:p>
            <a:r>
              <a:rPr lang="es-ES" dirty="0">
                <a:latin typeface="+mj-lt"/>
                <a:cs typeface="Times New Roman" pitchFamily="18" charset="0"/>
              </a:rPr>
              <a:t>&lt;&lt; RG &gt;&gt;	Groupbox</a:t>
            </a:r>
          </a:p>
        </p:txBody>
      </p:sp>
      <p:sp>
        <p:nvSpPr>
          <p:cNvPr id="26" name="25 CuadroTexto"/>
          <p:cNvSpPr txBox="1"/>
          <p:nvPr/>
        </p:nvSpPr>
        <p:spPr>
          <a:xfrm>
            <a:off x="1283313" y="6010781"/>
            <a:ext cx="2120004" cy="369332"/>
          </a:xfrm>
          <a:prstGeom prst="rect">
            <a:avLst/>
          </a:prstGeom>
          <a:noFill/>
        </p:spPr>
        <p:txBody>
          <a:bodyPr wrap="none" rtlCol="0">
            <a:spAutoFit/>
          </a:bodyPr>
          <a:lstStyle/>
          <a:p>
            <a:r>
              <a:rPr lang="es-ES" dirty="0">
                <a:latin typeface="+mj-lt"/>
                <a:cs typeface="Times New Roman" pitchFamily="18" charset="0"/>
              </a:rPr>
              <a:t>&lt;&lt; RT &gt;&gt;	Tabcontrol</a:t>
            </a:r>
          </a:p>
        </p:txBody>
      </p:sp>
      <p:sp>
        <p:nvSpPr>
          <p:cNvPr id="27" name="26 CuadroTexto"/>
          <p:cNvSpPr txBox="1"/>
          <p:nvPr/>
        </p:nvSpPr>
        <p:spPr>
          <a:xfrm>
            <a:off x="1283313" y="5240608"/>
            <a:ext cx="1778692" cy="369332"/>
          </a:xfrm>
          <a:prstGeom prst="rect">
            <a:avLst/>
          </a:prstGeom>
          <a:noFill/>
        </p:spPr>
        <p:txBody>
          <a:bodyPr wrap="none" rtlCol="0">
            <a:spAutoFit/>
          </a:bodyPr>
          <a:lstStyle/>
          <a:p>
            <a:r>
              <a:rPr lang="es-ES" dirty="0">
                <a:latin typeface="+mj-lt"/>
                <a:cs typeface="Times New Roman" pitchFamily="18" charset="0"/>
              </a:rPr>
              <a:t>&lt;&lt; RW &gt;&gt;	Wizard</a:t>
            </a:r>
          </a:p>
        </p:txBody>
      </p:sp>
      <p:sp>
        <p:nvSpPr>
          <p:cNvPr id="28" name="27 Flecha derecha"/>
          <p:cNvSpPr/>
          <p:nvPr/>
        </p:nvSpPr>
        <p:spPr>
          <a:xfrm>
            <a:off x="4298674" y="3107453"/>
            <a:ext cx="554440" cy="696036"/>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mj-lt"/>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153" y="1670936"/>
            <a:ext cx="3128295" cy="3547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7464" y="1553834"/>
            <a:ext cx="3787288" cy="1687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5808" y="4114603"/>
            <a:ext cx="1868944" cy="1441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7464" y="3651082"/>
            <a:ext cx="1784613" cy="2709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18 Rectángulo"/>
          <p:cNvSpPr/>
          <p:nvPr/>
        </p:nvSpPr>
        <p:spPr>
          <a:xfrm>
            <a:off x="6563662" y="1219398"/>
            <a:ext cx="855362" cy="369332"/>
          </a:xfrm>
          <a:prstGeom prst="rect">
            <a:avLst/>
          </a:prstGeom>
        </p:spPr>
        <p:txBody>
          <a:bodyPr wrap="none">
            <a:spAutoFit/>
          </a:bodyPr>
          <a:lstStyle/>
          <a:p>
            <a:r>
              <a:rPr lang="es-ES" b="1" dirty="0">
                <a:latin typeface="+mj-lt"/>
                <a:cs typeface="Times New Roman" pitchFamily="18" charset="0"/>
              </a:rPr>
              <a:t>Wizard</a:t>
            </a:r>
            <a:endParaRPr lang="en-US" dirty="0">
              <a:latin typeface="+mj-lt"/>
            </a:endParaRPr>
          </a:p>
        </p:txBody>
      </p:sp>
      <p:sp>
        <p:nvSpPr>
          <p:cNvPr id="20" name="19 Rectángulo"/>
          <p:cNvSpPr/>
          <p:nvPr/>
        </p:nvSpPr>
        <p:spPr>
          <a:xfrm>
            <a:off x="5402317" y="3316645"/>
            <a:ext cx="1182311" cy="369332"/>
          </a:xfrm>
          <a:prstGeom prst="rect">
            <a:avLst/>
          </a:prstGeom>
        </p:spPr>
        <p:txBody>
          <a:bodyPr wrap="none">
            <a:spAutoFit/>
          </a:bodyPr>
          <a:lstStyle/>
          <a:p>
            <a:r>
              <a:rPr lang="es-ES" b="1" dirty="0" err="1">
                <a:latin typeface="+mj-lt"/>
                <a:cs typeface="Times New Roman" pitchFamily="18" charset="0"/>
              </a:rPr>
              <a:t>Group</a:t>
            </a:r>
            <a:r>
              <a:rPr lang="es-ES" b="1" dirty="0">
                <a:latin typeface="+mj-lt"/>
                <a:cs typeface="Times New Roman" pitchFamily="18" charset="0"/>
              </a:rPr>
              <a:t> box</a:t>
            </a:r>
            <a:endParaRPr lang="en-US" dirty="0">
              <a:latin typeface="+mj-lt"/>
            </a:endParaRPr>
          </a:p>
        </p:txBody>
      </p:sp>
      <p:sp>
        <p:nvSpPr>
          <p:cNvPr id="22" name="21 Rectángulo"/>
          <p:cNvSpPr/>
          <p:nvPr/>
        </p:nvSpPr>
        <p:spPr>
          <a:xfrm>
            <a:off x="7313964" y="3748634"/>
            <a:ext cx="1249573" cy="369332"/>
          </a:xfrm>
          <a:prstGeom prst="rect">
            <a:avLst/>
          </a:prstGeom>
        </p:spPr>
        <p:txBody>
          <a:bodyPr wrap="none">
            <a:spAutoFit/>
          </a:bodyPr>
          <a:lstStyle/>
          <a:p>
            <a:r>
              <a:rPr lang="es-ES" b="1" dirty="0" err="1">
                <a:latin typeface="+mj-lt"/>
                <a:cs typeface="Times New Roman" pitchFamily="18" charset="0"/>
              </a:rPr>
              <a:t>Tab</a:t>
            </a:r>
            <a:r>
              <a:rPr lang="es-ES" b="1" dirty="0">
                <a:latin typeface="+mj-lt"/>
                <a:cs typeface="Times New Roman" pitchFamily="18" charset="0"/>
              </a:rPr>
              <a:t> control</a:t>
            </a:r>
            <a:endParaRPr lang="en-US" dirty="0">
              <a:latin typeface="+mj-lt"/>
            </a:endParaRPr>
          </a:p>
        </p:txBody>
      </p:sp>
      <p:cxnSp>
        <p:nvCxnSpPr>
          <p:cNvPr id="23" name="22 Conector recto"/>
          <p:cNvCxnSpPr/>
          <p:nvPr/>
        </p:nvCxnSpPr>
        <p:spPr>
          <a:xfrm flipV="1">
            <a:off x="2345067" y="2201628"/>
            <a:ext cx="548640"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23 Rectángulo"/>
          <p:cNvSpPr/>
          <p:nvPr/>
        </p:nvSpPr>
        <p:spPr>
          <a:xfrm>
            <a:off x="1008501" y="1166714"/>
            <a:ext cx="3723938" cy="461665"/>
          </a:xfrm>
          <a:prstGeom prst="rect">
            <a:avLst/>
          </a:prstGeom>
        </p:spPr>
        <p:txBody>
          <a:bodyPr wrap="square">
            <a:spAutoFit/>
          </a:bodyPr>
          <a:lstStyle/>
          <a:p>
            <a:pPr algn="just"/>
            <a:r>
              <a:rPr lang="es-ES" sz="2400" i="1" dirty="0">
                <a:latin typeface="+mj-lt"/>
                <a:cs typeface="Times New Roman" pitchFamily="18" charset="0"/>
              </a:rPr>
              <a:t>Patrón de sincronización</a:t>
            </a:r>
          </a:p>
        </p:txBody>
      </p:sp>
    </p:spTree>
    <p:extLst>
      <p:ext uri="{BB962C8B-B14F-4D97-AF65-F5344CB8AC3E}">
        <p14:creationId xmlns:p14="http://schemas.microsoft.com/office/powerpoint/2010/main" val="38645529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Rectángulo"/>
          <p:cNvSpPr/>
          <p:nvPr/>
        </p:nvSpPr>
        <p:spPr>
          <a:xfrm>
            <a:off x="2992916" y="2835872"/>
            <a:ext cx="1606364" cy="785903"/>
          </a:xfrm>
          <a:prstGeom prst="rect">
            <a:avLst/>
          </a:prstGeom>
          <a:solidFill>
            <a:srgbClr val="389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j-lt"/>
            </a:endParaRPr>
          </a:p>
        </p:txBody>
      </p:sp>
      <p:sp>
        <p:nvSpPr>
          <p:cNvPr id="7" name="6 Título"/>
          <p:cNvSpPr>
            <a:spLocks noGrp="1"/>
          </p:cNvSpPr>
          <p:nvPr>
            <p:ph type="title"/>
          </p:nvPr>
        </p:nvSpPr>
        <p:spPr/>
        <p:txBody>
          <a:bodyPr>
            <a:normAutofit/>
          </a:bodyPr>
          <a:lstStyle/>
          <a:p>
            <a:r>
              <a:rPr lang="es-ES" sz="3200" b="1" dirty="0">
                <a:cs typeface="Times New Roman" pitchFamily="18" charset="0"/>
              </a:rPr>
              <a:t>Estereotipos</a:t>
            </a:r>
          </a:p>
        </p:txBody>
      </p:sp>
      <p:sp>
        <p:nvSpPr>
          <p:cNvPr id="2" name="Marcador de número de diapositiva 1"/>
          <p:cNvSpPr>
            <a:spLocks noGrp="1"/>
          </p:cNvSpPr>
          <p:nvPr>
            <p:ph type="sldNum" sz="quarter" idx="12"/>
          </p:nvPr>
        </p:nvSpPr>
        <p:spPr/>
        <p:txBody>
          <a:bodyPr/>
          <a:lstStyle/>
          <a:p>
            <a:fld id="{4FAB73BC-B049-4115-A692-8D63A059BFB8}" type="slidenum">
              <a:rPr lang="en-US" smtClean="0"/>
              <a:pPr/>
              <a:t>32</a:t>
            </a:fld>
            <a:endParaRPr lang="en-US" dirty="0"/>
          </a:p>
        </p:txBody>
      </p:sp>
      <p:sp>
        <p:nvSpPr>
          <p:cNvPr id="10" name="9 CuadroTexto"/>
          <p:cNvSpPr txBox="1"/>
          <p:nvPr/>
        </p:nvSpPr>
        <p:spPr>
          <a:xfrm>
            <a:off x="520320" y="3985147"/>
            <a:ext cx="2486250" cy="400110"/>
          </a:xfrm>
          <a:prstGeom prst="rect">
            <a:avLst/>
          </a:prstGeom>
          <a:noFill/>
        </p:spPr>
        <p:txBody>
          <a:bodyPr wrap="square" rtlCol="0">
            <a:spAutoFit/>
          </a:bodyPr>
          <a:lstStyle/>
          <a:p>
            <a:r>
              <a:rPr lang="en-US" sz="2000" dirty="0" err="1">
                <a:latin typeface="+mj-lt"/>
                <a:cs typeface="Times New Roman" pitchFamily="18" charset="0"/>
              </a:rPr>
              <a:t>Patrones</a:t>
            </a:r>
            <a:r>
              <a:rPr lang="en-US" sz="2000" dirty="0">
                <a:latin typeface="+mj-lt"/>
                <a:cs typeface="Times New Roman" pitchFamily="18" charset="0"/>
              </a:rPr>
              <a:t> BPMN</a:t>
            </a:r>
          </a:p>
        </p:txBody>
      </p:sp>
      <p:sp>
        <p:nvSpPr>
          <p:cNvPr id="11" name="10 CuadroTexto"/>
          <p:cNvSpPr txBox="1"/>
          <p:nvPr/>
        </p:nvSpPr>
        <p:spPr>
          <a:xfrm>
            <a:off x="770614" y="2119192"/>
            <a:ext cx="2486250" cy="707886"/>
          </a:xfrm>
          <a:prstGeom prst="rect">
            <a:avLst/>
          </a:prstGeom>
          <a:noFill/>
        </p:spPr>
        <p:txBody>
          <a:bodyPr wrap="square" rtlCol="0">
            <a:spAutoFit/>
          </a:bodyPr>
          <a:lstStyle/>
          <a:p>
            <a:r>
              <a:rPr lang="en-US" sz="2000" dirty="0" err="1">
                <a:latin typeface="+mj-lt"/>
                <a:cs typeface="Times New Roman" pitchFamily="18" charset="0"/>
              </a:rPr>
              <a:t>Proyectos</a:t>
            </a:r>
            <a:endParaRPr lang="en-US" sz="2000" dirty="0">
              <a:latin typeface="+mj-lt"/>
              <a:cs typeface="Times New Roman" pitchFamily="18" charset="0"/>
            </a:endParaRPr>
          </a:p>
          <a:p>
            <a:r>
              <a:rPr lang="en-US" sz="2000" dirty="0">
                <a:latin typeface="+mj-lt"/>
                <a:cs typeface="Times New Roman" pitchFamily="18" charset="0"/>
              </a:rPr>
              <a:t>BPMN</a:t>
            </a:r>
          </a:p>
        </p:txBody>
      </p:sp>
      <p:sp>
        <p:nvSpPr>
          <p:cNvPr id="12" name="11 CuadroTexto"/>
          <p:cNvSpPr txBox="1"/>
          <p:nvPr/>
        </p:nvSpPr>
        <p:spPr>
          <a:xfrm>
            <a:off x="2975197" y="2902132"/>
            <a:ext cx="2140988" cy="584775"/>
          </a:xfrm>
          <a:prstGeom prst="rect">
            <a:avLst/>
          </a:prstGeom>
          <a:noFill/>
          <a:ln>
            <a:noFill/>
          </a:ln>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mj-lt"/>
                <a:cs typeface="Times New Roman" pitchFamily="18" charset="0"/>
              </a:rPr>
              <a:t>Reglas</a:t>
            </a:r>
          </a:p>
        </p:txBody>
      </p:sp>
      <p:sp>
        <p:nvSpPr>
          <p:cNvPr id="13" name="12 CuadroTexto"/>
          <p:cNvSpPr txBox="1"/>
          <p:nvPr/>
        </p:nvSpPr>
        <p:spPr>
          <a:xfrm>
            <a:off x="4886019" y="1470358"/>
            <a:ext cx="1200868" cy="523220"/>
          </a:xfrm>
          <a:prstGeom prst="rect">
            <a:avLst/>
          </a:prstGeom>
          <a:noFill/>
        </p:spPr>
        <p:txBody>
          <a:bodyPr wrap="square" rtlCol="0">
            <a:spAutoFit/>
          </a:bodyPr>
          <a:lstStyle/>
          <a:p>
            <a:r>
              <a:rPr lang="en-US" sz="2800" dirty="0">
                <a:latin typeface="+mj-lt"/>
                <a:cs typeface="Times New Roman" pitchFamily="18" charset="0"/>
              </a:rPr>
              <a:t>R0</a:t>
            </a:r>
          </a:p>
        </p:txBody>
      </p:sp>
      <p:sp>
        <p:nvSpPr>
          <p:cNvPr id="14" name="13 CuadroTexto"/>
          <p:cNvSpPr txBox="1"/>
          <p:nvPr/>
        </p:nvSpPr>
        <p:spPr>
          <a:xfrm>
            <a:off x="4886019" y="2474611"/>
            <a:ext cx="955208" cy="523220"/>
          </a:xfrm>
          <a:prstGeom prst="rect">
            <a:avLst/>
          </a:prstGeom>
          <a:noFill/>
        </p:spPr>
        <p:txBody>
          <a:bodyPr wrap="square" rtlCol="0">
            <a:spAutoFit/>
          </a:bodyPr>
          <a:lstStyle/>
          <a:p>
            <a:r>
              <a:rPr lang="en-US" sz="2800" dirty="0">
                <a:latin typeface="+mj-lt"/>
                <a:cs typeface="Times New Roman" pitchFamily="18" charset="0"/>
              </a:rPr>
              <a:t>R1</a:t>
            </a:r>
          </a:p>
        </p:txBody>
      </p:sp>
      <p:sp>
        <p:nvSpPr>
          <p:cNvPr id="15" name="14 CuadroTexto"/>
          <p:cNvSpPr txBox="1"/>
          <p:nvPr/>
        </p:nvSpPr>
        <p:spPr>
          <a:xfrm>
            <a:off x="4866265" y="3383460"/>
            <a:ext cx="2140988" cy="1384995"/>
          </a:xfrm>
          <a:prstGeom prst="rect">
            <a:avLst/>
          </a:prstGeom>
          <a:noFill/>
        </p:spPr>
        <p:txBody>
          <a:bodyPr wrap="square" rtlCol="0">
            <a:spAutoFit/>
          </a:bodyPr>
          <a:lstStyle/>
          <a:p>
            <a:r>
              <a:rPr lang="en-US" sz="2800" dirty="0">
                <a:latin typeface="+mj-lt"/>
                <a:cs typeface="Times New Roman" pitchFamily="18" charset="0"/>
              </a:rPr>
              <a:t>R2</a:t>
            </a:r>
          </a:p>
          <a:p>
            <a:endParaRPr lang="en-US" sz="2800" dirty="0">
              <a:latin typeface="+mj-lt"/>
              <a:cs typeface="Times New Roman" pitchFamily="18" charset="0"/>
            </a:endParaRPr>
          </a:p>
          <a:p>
            <a:r>
              <a:rPr lang="en-US" sz="2800" dirty="0">
                <a:latin typeface="+mj-lt"/>
                <a:cs typeface="Times New Roman" pitchFamily="18" charset="0"/>
              </a:rPr>
              <a:t>… </a:t>
            </a:r>
          </a:p>
        </p:txBody>
      </p:sp>
      <p:sp>
        <p:nvSpPr>
          <p:cNvPr id="16" name="15 CuadroTexto"/>
          <p:cNvSpPr txBox="1"/>
          <p:nvPr/>
        </p:nvSpPr>
        <p:spPr>
          <a:xfrm>
            <a:off x="6478830" y="1309510"/>
            <a:ext cx="1764412" cy="1015663"/>
          </a:xfrm>
          <a:prstGeom prst="rect">
            <a:avLst/>
          </a:prstGeom>
          <a:noFill/>
        </p:spPr>
        <p:txBody>
          <a:bodyPr wrap="square" rtlCol="0">
            <a:spAutoFit/>
          </a:bodyPr>
          <a:lstStyle/>
          <a:p>
            <a:r>
              <a:rPr lang="en-US" sz="2000" dirty="0">
                <a:latin typeface="+mj-lt"/>
                <a:cs typeface="Times New Roman" pitchFamily="18" charset="0"/>
              </a:rPr>
              <a:t>Text box</a:t>
            </a:r>
          </a:p>
          <a:p>
            <a:r>
              <a:rPr lang="en-US" sz="2000" dirty="0">
                <a:latin typeface="+mj-lt"/>
                <a:cs typeface="Times New Roman" pitchFamily="18" charset="0"/>
              </a:rPr>
              <a:t>Combo box</a:t>
            </a:r>
          </a:p>
          <a:p>
            <a:r>
              <a:rPr lang="en-US" sz="2000" dirty="0">
                <a:latin typeface="+mj-lt"/>
                <a:cs typeface="Times New Roman" pitchFamily="18" charset="0"/>
              </a:rPr>
              <a:t>Radio button</a:t>
            </a:r>
          </a:p>
        </p:txBody>
      </p:sp>
      <p:sp>
        <p:nvSpPr>
          <p:cNvPr id="17" name="16 CuadroTexto"/>
          <p:cNvSpPr txBox="1"/>
          <p:nvPr/>
        </p:nvSpPr>
        <p:spPr>
          <a:xfrm>
            <a:off x="6455386" y="3249060"/>
            <a:ext cx="1692321" cy="1938992"/>
          </a:xfrm>
          <a:prstGeom prst="rect">
            <a:avLst/>
          </a:prstGeom>
          <a:noFill/>
        </p:spPr>
        <p:txBody>
          <a:bodyPr wrap="square" rtlCol="0">
            <a:spAutoFit/>
          </a:bodyPr>
          <a:lstStyle/>
          <a:p>
            <a:r>
              <a:rPr lang="en-US" sz="2000" dirty="0">
                <a:latin typeface="+mj-lt"/>
                <a:cs typeface="Times New Roman" pitchFamily="18" charset="0"/>
              </a:rPr>
              <a:t>Wizard</a:t>
            </a:r>
          </a:p>
          <a:p>
            <a:r>
              <a:rPr lang="en-US" sz="2000" dirty="0">
                <a:latin typeface="+mj-lt"/>
                <a:cs typeface="Times New Roman" pitchFamily="18" charset="0"/>
              </a:rPr>
              <a:t>Group box</a:t>
            </a:r>
          </a:p>
          <a:p>
            <a:r>
              <a:rPr lang="en-US" sz="2000" dirty="0">
                <a:latin typeface="+mj-lt"/>
                <a:cs typeface="Times New Roman" pitchFamily="18" charset="0"/>
              </a:rPr>
              <a:t>Tab control</a:t>
            </a:r>
          </a:p>
          <a:p>
            <a:endParaRPr lang="en-US" sz="2000" dirty="0">
              <a:latin typeface="+mj-lt"/>
              <a:cs typeface="Times New Roman" pitchFamily="18" charset="0"/>
            </a:endParaRPr>
          </a:p>
          <a:p>
            <a:endParaRPr lang="en-US" sz="2000" dirty="0">
              <a:latin typeface="+mj-lt"/>
              <a:cs typeface="Times New Roman" pitchFamily="18" charset="0"/>
            </a:endParaRPr>
          </a:p>
          <a:p>
            <a:r>
              <a:rPr lang="en-US" sz="2000" dirty="0">
                <a:latin typeface="+mj-lt"/>
                <a:cs typeface="Times New Roman" pitchFamily="18" charset="0"/>
              </a:rPr>
              <a:t>…</a:t>
            </a:r>
          </a:p>
        </p:txBody>
      </p:sp>
      <p:sp>
        <p:nvSpPr>
          <p:cNvPr id="18" name="17 Rectángulo redondeado"/>
          <p:cNvSpPr/>
          <p:nvPr/>
        </p:nvSpPr>
        <p:spPr>
          <a:xfrm>
            <a:off x="2904470" y="1352089"/>
            <a:ext cx="3141478" cy="4366324"/>
          </a:xfrm>
          <a:prstGeom prst="round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20" name="19 Abrir llave"/>
          <p:cNvSpPr/>
          <p:nvPr/>
        </p:nvSpPr>
        <p:spPr>
          <a:xfrm>
            <a:off x="4667520" y="1500585"/>
            <a:ext cx="129721" cy="3877648"/>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mj-lt"/>
            </a:endParaRPr>
          </a:p>
        </p:txBody>
      </p:sp>
      <p:sp>
        <p:nvSpPr>
          <p:cNvPr id="21" name="20 Flecha derecha"/>
          <p:cNvSpPr/>
          <p:nvPr/>
        </p:nvSpPr>
        <p:spPr>
          <a:xfrm>
            <a:off x="5779416" y="1690065"/>
            <a:ext cx="510067" cy="36126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22" name="21 CuadroTexto"/>
          <p:cNvSpPr txBox="1"/>
          <p:nvPr/>
        </p:nvSpPr>
        <p:spPr>
          <a:xfrm>
            <a:off x="6465182" y="2595741"/>
            <a:ext cx="1084142" cy="400110"/>
          </a:xfrm>
          <a:prstGeom prst="rect">
            <a:avLst/>
          </a:prstGeom>
          <a:noFill/>
        </p:spPr>
        <p:txBody>
          <a:bodyPr wrap="square" rtlCol="0">
            <a:spAutoFit/>
          </a:bodyPr>
          <a:lstStyle/>
          <a:p>
            <a:r>
              <a:rPr lang="en-US" sz="2000" dirty="0">
                <a:latin typeface="+mj-lt"/>
                <a:cs typeface="Times New Roman" pitchFamily="18" charset="0"/>
              </a:rPr>
              <a:t>Form</a:t>
            </a:r>
          </a:p>
        </p:txBody>
      </p:sp>
      <p:sp>
        <p:nvSpPr>
          <p:cNvPr id="23" name="22 Flecha derecha"/>
          <p:cNvSpPr/>
          <p:nvPr/>
        </p:nvSpPr>
        <p:spPr>
          <a:xfrm>
            <a:off x="5779416" y="2673715"/>
            <a:ext cx="510067" cy="36126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24" name="23 Flecha derecha"/>
          <p:cNvSpPr/>
          <p:nvPr/>
        </p:nvSpPr>
        <p:spPr>
          <a:xfrm>
            <a:off x="5779415" y="3586765"/>
            <a:ext cx="510068" cy="36126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25" name="24 Flecha derecha"/>
          <p:cNvSpPr/>
          <p:nvPr/>
        </p:nvSpPr>
        <p:spPr>
          <a:xfrm rot="1797118">
            <a:off x="2118840" y="2530775"/>
            <a:ext cx="553398" cy="39225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26" name="25 Flecha derecha"/>
          <p:cNvSpPr/>
          <p:nvPr/>
        </p:nvSpPr>
        <p:spPr>
          <a:xfrm rot="19784088">
            <a:off x="2130950" y="3429366"/>
            <a:ext cx="544265" cy="39857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3" name="2 Rectángulo"/>
          <p:cNvSpPr/>
          <p:nvPr/>
        </p:nvSpPr>
        <p:spPr>
          <a:xfrm>
            <a:off x="8450886" y="1315919"/>
            <a:ext cx="939681" cy="400110"/>
          </a:xfrm>
          <a:prstGeom prst="rect">
            <a:avLst/>
          </a:prstGeom>
        </p:spPr>
        <p:txBody>
          <a:bodyPr wrap="none">
            <a:spAutoFit/>
          </a:bodyPr>
          <a:lstStyle/>
          <a:p>
            <a:r>
              <a:rPr lang="en-US" sz="2000" dirty="0">
                <a:effectLst>
                  <a:outerShdw blurRad="38100" dist="38100" dir="2700000" algn="tl">
                    <a:srgbClr val="000000">
                      <a:alpha val="43137"/>
                    </a:srgbClr>
                  </a:outerShdw>
                </a:effectLst>
                <a:latin typeface="+mj-lt"/>
                <a:cs typeface="Times New Roman" pitchFamily="18" charset="0"/>
              </a:rPr>
              <a:t>&lt;&lt; T &gt;&gt;</a:t>
            </a:r>
          </a:p>
        </p:txBody>
      </p:sp>
      <p:sp>
        <p:nvSpPr>
          <p:cNvPr id="28" name="27 Rectángulo"/>
          <p:cNvSpPr/>
          <p:nvPr/>
        </p:nvSpPr>
        <p:spPr>
          <a:xfrm>
            <a:off x="8453158" y="1591151"/>
            <a:ext cx="949299" cy="400110"/>
          </a:xfrm>
          <a:prstGeom prst="rect">
            <a:avLst/>
          </a:prstGeom>
        </p:spPr>
        <p:txBody>
          <a:bodyPr wrap="none">
            <a:spAutoFit/>
          </a:bodyPr>
          <a:lstStyle/>
          <a:p>
            <a:r>
              <a:rPr lang="en-US" sz="2000" dirty="0">
                <a:effectLst>
                  <a:outerShdw blurRad="38100" dist="38100" dir="2700000" algn="tl">
                    <a:srgbClr val="000000">
                      <a:alpha val="43137"/>
                    </a:srgbClr>
                  </a:outerShdw>
                </a:effectLst>
                <a:latin typeface="+mj-lt"/>
                <a:cs typeface="Times New Roman" pitchFamily="18" charset="0"/>
              </a:rPr>
              <a:t>&lt;&lt; C &gt;&gt;</a:t>
            </a:r>
          </a:p>
        </p:txBody>
      </p:sp>
      <p:sp>
        <p:nvSpPr>
          <p:cNvPr id="29" name="28 Rectángulo"/>
          <p:cNvSpPr/>
          <p:nvPr/>
        </p:nvSpPr>
        <p:spPr>
          <a:xfrm>
            <a:off x="8476820" y="1868429"/>
            <a:ext cx="957313" cy="400110"/>
          </a:xfrm>
          <a:prstGeom prst="rect">
            <a:avLst/>
          </a:prstGeom>
        </p:spPr>
        <p:txBody>
          <a:bodyPr wrap="none">
            <a:spAutoFit/>
          </a:bodyPr>
          <a:lstStyle/>
          <a:p>
            <a:r>
              <a:rPr lang="en-US" sz="2000" dirty="0">
                <a:effectLst>
                  <a:outerShdw blurRad="38100" dist="38100" dir="2700000" algn="tl">
                    <a:srgbClr val="000000">
                      <a:alpha val="43137"/>
                    </a:srgbClr>
                  </a:outerShdw>
                </a:effectLst>
                <a:latin typeface="+mj-lt"/>
                <a:cs typeface="Times New Roman" pitchFamily="18" charset="0"/>
              </a:rPr>
              <a:t>&lt;&lt; R &gt;&gt;</a:t>
            </a:r>
          </a:p>
        </p:txBody>
      </p:sp>
      <p:sp>
        <p:nvSpPr>
          <p:cNvPr id="30" name="29 Rectángulo"/>
          <p:cNvSpPr/>
          <p:nvPr/>
        </p:nvSpPr>
        <p:spPr>
          <a:xfrm>
            <a:off x="8235011" y="2577212"/>
            <a:ext cx="979755" cy="400110"/>
          </a:xfrm>
          <a:prstGeom prst="rect">
            <a:avLst/>
          </a:prstGeom>
        </p:spPr>
        <p:txBody>
          <a:bodyPr wrap="none">
            <a:spAutoFit/>
          </a:bodyPr>
          <a:lstStyle/>
          <a:p>
            <a:r>
              <a:rPr lang="en-US" sz="2000" dirty="0">
                <a:effectLst>
                  <a:outerShdw blurRad="38100" dist="38100" dir="2700000" algn="tl">
                    <a:srgbClr val="000000">
                      <a:alpha val="43137"/>
                    </a:srgbClr>
                  </a:outerShdw>
                </a:effectLst>
                <a:latin typeface="+mj-lt"/>
                <a:cs typeface="Times New Roman" pitchFamily="18" charset="0"/>
              </a:rPr>
              <a:t>&lt;&lt; U &gt;&gt;</a:t>
            </a:r>
          </a:p>
        </p:txBody>
      </p:sp>
      <p:sp>
        <p:nvSpPr>
          <p:cNvPr id="31" name="30 Rectángulo"/>
          <p:cNvSpPr/>
          <p:nvPr/>
        </p:nvSpPr>
        <p:spPr>
          <a:xfrm>
            <a:off x="8237718" y="3249060"/>
            <a:ext cx="1187889" cy="400110"/>
          </a:xfrm>
          <a:prstGeom prst="rect">
            <a:avLst/>
          </a:prstGeom>
        </p:spPr>
        <p:txBody>
          <a:bodyPr wrap="none">
            <a:spAutoFit/>
          </a:bodyPr>
          <a:lstStyle/>
          <a:p>
            <a:r>
              <a:rPr lang="en-US" sz="2000" dirty="0">
                <a:effectLst>
                  <a:outerShdw blurRad="38100" dist="38100" dir="2700000" algn="tl">
                    <a:srgbClr val="000000">
                      <a:alpha val="43137"/>
                    </a:srgbClr>
                  </a:outerShdw>
                </a:effectLst>
                <a:latin typeface="+mj-lt"/>
                <a:cs typeface="Times New Roman" pitchFamily="18" charset="0"/>
              </a:rPr>
              <a:t>&lt;&lt; RW &gt;&gt;</a:t>
            </a:r>
          </a:p>
        </p:txBody>
      </p:sp>
      <p:sp>
        <p:nvSpPr>
          <p:cNvPr id="32" name="31 Rectángulo"/>
          <p:cNvSpPr/>
          <p:nvPr/>
        </p:nvSpPr>
        <p:spPr>
          <a:xfrm>
            <a:off x="8252697" y="3530110"/>
            <a:ext cx="1118832" cy="400110"/>
          </a:xfrm>
          <a:prstGeom prst="rect">
            <a:avLst/>
          </a:prstGeom>
        </p:spPr>
        <p:txBody>
          <a:bodyPr wrap="none">
            <a:spAutoFit/>
          </a:bodyPr>
          <a:lstStyle/>
          <a:p>
            <a:r>
              <a:rPr lang="en-US" sz="2000" dirty="0">
                <a:effectLst>
                  <a:outerShdw blurRad="38100" dist="38100" dir="2700000" algn="tl">
                    <a:srgbClr val="000000">
                      <a:alpha val="43137"/>
                    </a:srgbClr>
                  </a:outerShdw>
                </a:effectLst>
                <a:latin typeface="+mj-lt"/>
                <a:cs typeface="Times New Roman" pitchFamily="18" charset="0"/>
              </a:rPr>
              <a:t>&lt;&lt; RG &gt;&gt;</a:t>
            </a:r>
          </a:p>
        </p:txBody>
      </p:sp>
      <p:sp>
        <p:nvSpPr>
          <p:cNvPr id="33" name="32 Rectángulo"/>
          <p:cNvSpPr/>
          <p:nvPr/>
        </p:nvSpPr>
        <p:spPr>
          <a:xfrm>
            <a:off x="8256891" y="3855269"/>
            <a:ext cx="1081450" cy="400110"/>
          </a:xfrm>
          <a:prstGeom prst="rect">
            <a:avLst/>
          </a:prstGeom>
        </p:spPr>
        <p:txBody>
          <a:bodyPr wrap="none">
            <a:spAutoFit/>
          </a:bodyPr>
          <a:lstStyle/>
          <a:p>
            <a:r>
              <a:rPr lang="en-US" sz="2000" dirty="0">
                <a:effectLst>
                  <a:outerShdw blurRad="38100" dist="38100" dir="2700000" algn="tl">
                    <a:srgbClr val="000000">
                      <a:alpha val="43137"/>
                    </a:srgbClr>
                  </a:outerShdw>
                </a:effectLst>
                <a:latin typeface="+mj-lt"/>
                <a:cs typeface="Times New Roman" pitchFamily="18" charset="0"/>
              </a:rPr>
              <a:t>&lt;&lt; RT &gt;&gt;</a:t>
            </a:r>
          </a:p>
        </p:txBody>
      </p:sp>
      <p:sp>
        <p:nvSpPr>
          <p:cNvPr id="34" name="33 Flecha derecha"/>
          <p:cNvSpPr/>
          <p:nvPr/>
        </p:nvSpPr>
        <p:spPr>
          <a:xfrm>
            <a:off x="8073942" y="1387336"/>
            <a:ext cx="305778" cy="226618"/>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35" name="34 Flecha derecha"/>
          <p:cNvSpPr/>
          <p:nvPr/>
        </p:nvSpPr>
        <p:spPr>
          <a:xfrm>
            <a:off x="8073942" y="1704032"/>
            <a:ext cx="305778" cy="226618"/>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36" name="35 Flecha derecha"/>
          <p:cNvSpPr/>
          <p:nvPr/>
        </p:nvSpPr>
        <p:spPr>
          <a:xfrm>
            <a:off x="8090353" y="1991261"/>
            <a:ext cx="305778" cy="226618"/>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37" name="36 Flecha derecha"/>
          <p:cNvSpPr/>
          <p:nvPr/>
        </p:nvSpPr>
        <p:spPr>
          <a:xfrm>
            <a:off x="7549324" y="2675489"/>
            <a:ext cx="305778" cy="226618"/>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38" name="37 Flecha derecha"/>
          <p:cNvSpPr/>
          <p:nvPr/>
        </p:nvSpPr>
        <p:spPr>
          <a:xfrm>
            <a:off x="7946919" y="3326100"/>
            <a:ext cx="305778" cy="226618"/>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39" name="38 Flecha derecha"/>
          <p:cNvSpPr/>
          <p:nvPr/>
        </p:nvSpPr>
        <p:spPr>
          <a:xfrm>
            <a:off x="7978409" y="3649170"/>
            <a:ext cx="305778" cy="226618"/>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40" name="39 Flecha derecha"/>
          <p:cNvSpPr/>
          <p:nvPr/>
        </p:nvSpPr>
        <p:spPr>
          <a:xfrm>
            <a:off x="8032526" y="3963333"/>
            <a:ext cx="305778" cy="226618"/>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8" name="7 Rectángulo"/>
          <p:cNvSpPr/>
          <p:nvPr/>
        </p:nvSpPr>
        <p:spPr>
          <a:xfrm>
            <a:off x="6478830" y="1309510"/>
            <a:ext cx="2955303" cy="11093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41" name="40 Rectángulo"/>
          <p:cNvSpPr/>
          <p:nvPr/>
        </p:nvSpPr>
        <p:spPr>
          <a:xfrm>
            <a:off x="6467930" y="3281795"/>
            <a:ext cx="3211080" cy="11093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42" name="41 Rectángulo"/>
          <p:cNvSpPr/>
          <p:nvPr/>
        </p:nvSpPr>
        <p:spPr>
          <a:xfrm>
            <a:off x="6468402" y="2553410"/>
            <a:ext cx="3211080" cy="4833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Tree>
    <p:extLst>
      <p:ext uri="{BB962C8B-B14F-4D97-AF65-F5344CB8AC3E}">
        <p14:creationId xmlns:p14="http://schemas.microsoft.com/office/powerpoint/2010/main" val="12471057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6013" y="718227"/>
            <a:ext cx="2642362" cy="348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607" y="4429811"/>
            <a:ext cx="1425532" cy="2302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433" y="1795464"/>
            <a:ext cx="5835229" cy="2509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Título"/>
          <p:cNvSpPr>
            <a:spLocks noGrp="1"/>
          </p:cNvSpPr>
          <p:nvPr>
            <p:ph type="title"/>
          </p:nvPr>
        </p:nvSpPr>
        <p:spPr>
          <a:xfrm>
            <a:off x="150925" y="298388"/>
            <a:ext cx="8915400" cy="1143000"/>
          </a:xfrm>
        </p:spPr>
        <p:txBody>
          <a:bodyPr>
            <a:normAutofit/>
          </a:bodyPr>
          <a:lstStyle/>
          <a:p>
            <a:pPr algn="l"/>
            <a:r>
              <a:rPr lang="en-GB" sz="3200" b="1" dirty="0" err="1">
                <a:cs typeface="Times New Roman" pitchFamily="18" charset="0"/>
              </a:rPr>
              <a:t>Ejemplo</a:t>
            </a:r>
            <a:r>
              <a:rPr lang="en-GB" sz="3200" b="1" dirty="0">
                <a:cs typeface="Times New Roman" pitchFamily="18" charset="0"/>
              </a:rPr>
              <a:t> </a:t>
            </a:r>
            <a:r>
              <a:rPr lang="en-GB" sz="3200" b="1" dirty="0" err="1">
                <a:cs typeface="Times New Roman" pitchFamily="18" charset="0"/>
              </a:rPr>
              <a:t>ilustrativo</a:t>
            </a:r>
            <a:endParaRPr lang="en-GB" sz="3200" b="1" dirty="0">
              <a:cs typeface="Times New Roman" pitchFamily="18" charset="0"/>
            </a:endParaRPr>
          </a:p>
        </p:txBody>
      </p:sp>
      <p:sp>
        <p:nvSpPr>
          <p:cNvPr id="2" name="Marcador de número de diapositiva 1"/>
          <p:cNvSpPr>
            <a:spLocks noGrp="1"/>
          </p:cNvSpPr>
          <p:nvPr>
            <p:ph type="sldNum" sz="quarter" idx="12"/>
          </p:nvPr>
        </p:nvSpPr>
        <p:spPr/>
        <p:txBody>
          <a:bodyPr/>
          <a:lstStyle/>
          <a:p>
            <a:fld id="{4FAB73BC-B049-4115-A692-8D63A059BFB8}" type="slidenum">
              <a:rPr lang="en-US" smtClean="0">
                <a:solidFill>
                  <a:schemeClr val="tx1"/>
                </a:solidFill>
                <a:latin typeface="+mj-lt"/>
              </a:rPr>
              <a:pPr/>
              <a:t>33</a:t>
            </a:fld>
            <a:endParaRPr lang="en-US" dirty="0">
              <a:solidFill>
                <a:schemeClr val="tx1"/>
              </a:solidFill>
              <a:latin typeface="+mj-lt"/>
            </a:endParaRPr>
          </a:p>
        </p:txBody>
      </p:sp>
      <p:sp>
        <p:nvSpPr>
          <p:cNvPr id="12" name="11 Rectángulo"/>
          <p:cNvSpPr/>
          <p:nvPr/>
        </p:nvSpPr>
        <p:spPr>
          <a:xfrm>
            <a:off x="145853" y="1241658"/>
            <a:ext cx="3108480" cy="400110"/>
          </a:xfrm>
          <a:prstGeom prst="rect">
            <a:avLst/>
          </a:prstGeom>
        </p:spPr>
        <p:txBody>
          <a:bodyPr wrap="none">
            <a:spAutoFit/>
          </a:bodyPr>
          <a:lstStyle/>
          <a:p>
            <a:r>
              <a:rPr lang="en-US" sz="2000" dirty="0" err="1">
                <a:latin typeface="+mj-lt"/>
                <a:cs typeface="Times New Roman" pitchFamily="18" charset="0"/>
              </a:rPr>
              <a:t>Comprar</a:t>
            </a:r>
            <a:r>
              <a:rPr lang="en-US" sz="2000" dirty="0">
                <a:latin typeface="+mj-lt"/>
                <a:cs typeface="Times New Roman" pitchFamily="18" charset="0"/>
              </a:rPr>
              <a:t> </a:t>
            </a:r>
            <a:r>
              <a:rPr lang="en-US" sz="2000" dirty="0" err="1">
                <a:latin typeface="+mj-lt"/>
                <a:cs typeface="Times New Roman" pitchFamily="18" charset="0"/>
              </a:rPr>
              <a:t>producto</a:t>
            </a:r>
            <a:r>
              <a:rPr lang="en-US" sz="2000" dirty="0">
                <a:latin typeface="+mj-lt"/>
                <a:cs typeface="Times New Roman" pitchFamily="18" charset="0"/>
              </a:rPr>
              <a:t> en </a:t>
            </a:r>
            <a:r>
              <a:rPr lang="en-US" sz="2000" dirty="0" err="1">
                <a:latin typeface="+mj-lt"/>
                <a:cs typeface="Times New Roman" pitchFamily="18" charset="0"/>
              </a:rPr>
              <a:t>línea</a:t>
            </a:r>
            <a:r>
              <a:rPr lang="en-US" sz="2000" dirty="0">
                <a:latin typeface="+mj-lt"/>
                <a:cs typeface="Times New Roman" pitchFamily="18" charset="0"/>
              </a:rPr>
              <a:t>.</a:t>
            </a:r>
            <a:endParaRPr lang="es-ES" sz="2000" dirty="0">
              <a:latin typeface="+mj-lt"/>
              <a:cs typeface="Times New Roman" pitchFamily="18" charset="0"/>
            </a:endParaRPr>
          </a:p>
        </p:txBody>
      </p:sp>
      <p:sp>
        <p:nvSpPr>
          <p:cNvPr id="13" name="12 Rectángulo"/>
          <p:cNvSpPr/>
          <p:nvPr/>
        </p:nvSpPr>
        <p:spPr>
          <a:xfrm>
            <a:off x="2769460" y="1926772"/>
            <a:ext cx="2669439" cy="2168647"/>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n w="19050">
                <a:solidFill>
                  <a:schemeClr val="tx1"/>
                </a:solidFill>
              </a:ln>
              <a:solidFill>
                <a:schemeClr val="tx1"/>
              </a:solidFill>
              <a:latin typeface="+mj-lt"/>
            </a:endParaRPr>
          </a:p>
        </p:txBody>
      </p:sp>
      <p:sp>
        <p:nvSpPr>
          <p:cNvPr id="14" name="13 Rectángulo"/>
          <p:cNvSpPr/>
          <p:nvPr/>
        </p:nvSpPr>
        <p:spPr>
          <a:xfrm>
            <a:off x="6264974" y="653143"/>
            <a:ext cx="2962151" cy="3651827"/>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mj-lt"/>
            </a:endParaRPr>
          </a:p>
        </p:txBody>
      </p:sp>
      <p:sp>
        <p:nvSpPr>
          <p:cNvPr id="15" name="14 Flecha curvada hacia abajo"/>
          <p:cNvSpPr/>
          <p:nvPr/>
        </p:nvSpPr>
        <p:spPr>
          <a:xfrm rot="21110877">
            <a:off x="3610322" y="1206241"/>
            <a:ext cx="3303681" cy="488770"/>
          </a:xfrm>
          <a:prstGeom prst="curvedDown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mj-lt"/>
            </a:endParaRPr>
          </a:p>
        </p:txBody>
      </p:sp>
      <p:sp>
        <p:nvSpPr>
          <p:cNvPr id="18" name="17 Rectángulo"/>
          <p:cNvSpPr/>
          <p:nvPr/>
        </p:nvSpPr>
        <p:spPr>
          <a:xfrm>
            <a:off x="1310576" y="2730202"/>
            <a:ext cx="1333796" cy="7315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mj-lt"/>
            </a:endParaRPr>
          </a:p>
        </p:txBody>
      </p:sp>
      <p:sp>
        <p:nvSpPr>
          <p:cNvPr id="22" name="21 Flecha abajo"/>
          <p:cNvSpPr/>
          <p:nvPr/>
        </p:nvSpPr>
        <p:spPr>
          <a:xfrm>
            <a:off x="1244689" y="3493328"/>
            <a:ext cx="250867" cy="1100774"/>
          </a:xfrm>
          <a:prstGeom prst="down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mj-lt"/>
            </a:endParaRPr>
          </a:p>
        </p:txBody>
      </p:sp>
      <p:sp>
        <p:nvSpPr>
          <p:cNvPr id="24" name="23 Flecha curvada hacia abajo"/>
          <p:cNvSpPr/>
          <p:nvPr/>
        </p:nvSpPr>
        <p:spPr>
          <a:xfrm>
            <a:off x="1743425" y="4332846"/>
            <a:ext cx="1321872" cy="225631"/>
          </a:xfrm>
          <a:prstGeom prst="curvedDown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mj-lt"/>
            </a:endParaRPr>
          </a:p>
        </p:txBody>
      </p:sp>
      <p:sp>
        <p:nvSpPr>
          <p:cNvPr id="25" name="24 Rectángulo"/>
          <p:cNvSpPr/>
          <p:nvPr/>
        </p:nvSpPr>
        <p:spPr>
          <a:xfrm>
            <a:off x="344384" y="4403140"/>
            <a:ext cx="1597006" cy="23408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mj-lt"/>
            </a:endParaRPr>
          </a:p>
        </p:txBody>
      </p:sp>
      <p:pic>
        <p:nvPicPr>
          <p:cNvPr id="819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8720" y="4607750"/>
            <a:ext cx="1930431" cy="210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7234" y="4765066"/>
            <a:ext cx="5248968" cy="190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28 Rectángulo"/>
          <p:cNvSpPr/>
          <p:nvPr/>
        </p:nvSpPr>
        <p:spPr>
          <a:xfrm>
            <a:off x="4452098" y="4706597"/>
            <a:ext cx="5331400" cy="2010466"/>
          </a:xfrm>
          <a:prstGeom prst="rect">
            <a:avLst/>
          </a:prstGeom>
          <a:noFill/>
          <a:ln>
            <a:solidFill>
              <a:schemeClr val="accent3">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mj-lt"/>
            </a:endParaRPr>
          </a:p>
        </p:txBody>
      </p:sp>
      <p:sp>
        <p:nvSpPr>
          <p:cNvPr id="19" name="18 Flecha abajo"/>
          <p:cNvSpPr/>
          <p:nvPr/>
        </p:nvSpPr>
        <p:spPr>
          <a:xfrm>
            <a:off x="7448345" y="4349172"/>
            <a:ext cx="411947" cy="449943"/>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mj-lt"/>
            </a:endParaRPr>
          </a:p>
        </p:txBody>
      </p:sp>
    </p:spTree>
    <p:extLst>
      <p:ext uri="{BB962C8B-B14F-4D97-AF65-F5344CB8AC3E}">
        <p14:creationId xmlns:p14="http://schemas.microsoft.com/office/powerpoint/2010/main" val="171129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19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19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19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2" grpId="0" animBg="1"/>
      <p:bldP spid="24" grpId="0" animBg="1"/>
      <p:bldP spid="25" grpId="0" animBg="1"/>
      <p:bldP spid="29"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150925" y="298388"/>
            <a:ext cx="8915400" cy="1143000"/>
          </a:xfrm>
        </p:spPr>
        <p:txBody>
          <a:bodyPr>
            <a:normAutofit/>
          </a:bodyPr>
          <a:lstStyle/>
          <a:p>
            <a:pPr algn="l"/>
            <a:r>
              <a:rPr lang="en-GB" sz="4000" b="1" dirty="0" err="1">
                <a:latin typeface="Times New Roman" pitchFamily="18" charset="0"/>
                <a:cs typeface="Times New Roman" pitchFamily="18" charset="0"/>
              </a:rPr>
              <a:t>Edu</a:t>
            </a:r>
            <a:r>
              <a:rPr lang="en-GB" sz="4000" b="1" dirty="0">
                <a:latin typeface="Times New Roman" pitchFamily="18" charset="0"/>
                <a:cs typeface="Times New Roman" pitchFamily="18" charset="0"/>
              </a:rPr>
              <a:t>-BPMN</a:t>
            </a:r>
          </a:p>
        </p:txBody>
      </p:sp>
      <p:sp>
        <p:nvSpPr>
          <p:cNvPr id="2" name="Marcador de número de diapositiva 1"/>
          <p:cNvSpPr>
            <a:spLocks noGrp="1"/>
          </p:cNvSpPr>
          <p:nvPr>
            <p:ph type="sldNum" sz="quarter" idx="12"/>
          </p:nvPr>
        </p:nvSpPr>
        <p:spPr/>
        <p:txBody>
          <a:bodyPr/>
          <a:lstStyle/>
          <a:p>
            <a:fld id="{4FAB73BC-B049-4115-A692-8D63A059BFB8}" type="slidenum">
              <a:rPr lang="en-US" smtClean="0"/>
              <a:pPr/>
              <a:t>34</a:t>
            </a:fld>
            <a:endParaRPr lang="en-US" dirty="0"/>
          </a:p>
        </p:txBody>
      </p:sp>
      <p:sp>
        <p:nvSpPr>
          <p:cNvPr id="19" name="18 Flecha abajo"/>
          <p:cNvSpPr/>
          <p:nvPr/>
        </p:nvSpPr>
        <p:spPr>
          <a:xfrm>
            <a:off x="6303324" y="2371433"/>
            <a:ext cx="411947" cy="449943"/>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449" y="1267760"/>
            <a:ext cx="4593915" cy="3306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2863" y="840405"/>
            <a:ext cx="959565" cy="1215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25 Flecha curvada hacia abajo"/>
          <p:cNvSpPr/>
          <p:nvPr/>
        </p:nvSpPr>
        <p:spPr>
          <a:xfrm rot="21110877">
            <a:off x="4296589" y="670613"/>
            <a:ext cx="1344747" cy="488770"/>
          </a:xfrm>
          <a:prstGeom prst="curvedDown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0918" y="674285"/>
            <a:ext cx="2764402" cy="158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1221464" y="4776716"/>
            <a:ext cx="2178866" cy="369332"/>
          </a:xfrm>
          <a:prstGeom prst="rect">
            <a:avLst/>
          </a:prstGeom>
          <a:noFill/>
        </p:spPr>
        <p:txBody>
          <a:bodyPr wrap="none" rtlCol="0">
            <a:spAutoFit/>
          </a:bodyPr>
          <a:lstStyle/>
          <a:p>
            <a:r>
              <a:rPr lang="en-US" b="1" dirty="0"/>
              <a:t>Visual Paradigm 15.0</a:t>
            </a:r>
          </a:p>
        </p:txBody>
      </p:sp>
      <p:sp>
        <p:nvSpPr>
          <p:cNvPr id="27" name="26 CuadroTexto"/>
          <p:cNvSpPr txBox="1"/>
          <p:nvPr/>
        </p:nvSpPr>
        <p:spPr>
          <a:xfrm>
            <a:off x="8764355" y="4250977"/>
            <a:ext cx="861133" cy="646331"/>
          </a:xfrm>
          <a:prstGeom prst="rect">
            <a:avLst/>
          </a:prstGeom>
          <a:noFill/>
        </p:spPr>
        <p:txBody>
          <a:bodyPr wrap="none" rtlCol="0">
            <a:spAutoFit/>
          </a:bodyPr>
          <a:lstStyle/>
          <a:p>
            <a:r>
              <a:rPr lang="en-US" b="1" dirty="0">
                <a:solidFill>
                  <a:schemeClr val="accent4">
                    <a:lumMod val="75000"/>
                  </a:schemeClr>
                </a:solidFill>
              </a:rPr>
              <a:t>PHP </a:t>
            </a:r>
          </a:p>
          <a:p>
            <a:r>
              <a:rPr lang="en-US" b="1" dirty="0">
                <a:solidFill>
                  <a:schemeClr val="accent4">
                    <a:lumMod val="75000"/>
                  </a:schemeClr>
                </a:solidFill>
              </a:rPr>
              <a:t>HTML5</a:t>
            </a:r>
          </a:p>
        </p:txBody>
      </p:sp>
      <p:sp>
        <p:nvSpPr>
          <p:cNvPr id="4" name="3 Rectángulo"/>
          <p:cNvSpPr/>
          <p:nvPr/>
        </p:nvSpPr>
        <p:spPr>
          <a:xfrm>
            <a:off x="4942284" y="2905707"/>
            <a:ext cx="3187604" cy="400110"/>
          </a:xfrm>
          <a:prstGeom prst="rect">
            <a:avLst/>
          </a:prstGeom>
        </p:spPr>
        <p:txBody>
          <a:bodyPr wrap="none">
            <a:spAutoFit/>
          </a:bodyPr>
          <a:lstStyle/>
          <a:p>
            <a:r>
              <a:rPr lang="en-US" sz="2000" dirty="0">
                <a:hlinkClick r:id="rId6"/>
              </a:rPr>
              <a:t>http://hci.dsic.upv.es/bpmn/</a:t>
            </a:r>
            <a:endParaRPr lang="en-US" sz="2000" dirty="0"/>
          </a:p>
        </p:txBody>
      </p:sp>
      <p:pic>
        <p:nvPicPr>
          <p:cNvPr id="3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3090" y="3275039"/>
            <a:ext cx="3844618" cy="3372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25369" y="5146048"/>
            <a:ext cx="1452943" cy="1362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90501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150925" y="298388"/>
            <a:ext cx="8915400" cy="1143000"/>
          </a:xfrm>
        </p:spPr>
        <p:txBody>
          <a:bodyPr>
            <a:normAutofit/>
          </a:bodyPr>
          <a:lstStyle/>
          <a:p>
            <a:pPr algn="l"/>
            <a:r>
              <a:rPr lang="en-GB" sz="3200" b="1" dirty="0" err="1">
                <a:cs typeface="Times New Roman" pitchFamily="18" charset="0"/>
              </a:rPr>
              <a:t>Edu</a:t>
            </a:r>
            <a:r>
              <a:rPr lang="en-GB" sz="3200" b="1" dirty="0">
                <a:cs typeface="Times New Roman" pitchFamily="18" charset="0"/>
              </a:rPr>
              <a:t>-BPMN</a:t>
            </a:r>
          </a:p>
        </p:txBody>
      </p:sp>
      <p:sp>
        <p:nvSpPr>
          <p:cNvPr id="2" name="Marcador de número de diapositiva 1"/>
          <p:cNvSpPr>
            <a:spLocks noGrp="1"/>
          </p:cNvSpPr>
          <p:nvPr>
            <p:ph type="sldNum" sz="quarter" idx="12"/>
          </p:nvPr>
        </p:nvSpPr>
        <p:spPr/>
        <p:txBody>
          <a:bodyPr/>
          <a:lstStyle/>
          <a:p>
            <a:fld id="{4FAB73BC-B049-4115-A692-8D63A059BFB8}" type="slidenum">
              <a:rPr lang="en-US" smtClean="0"/>
              <a:pPr/>
              <a:t>35</a:t>
            </a:fld>
            <a:endParaRPr lang="en-US" dirty="0"/>
          </a:p>
        </p:txBody>
      </p:sp>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5548" y="1143049"/>
            <a:ext cx="1547117" cy="1690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994" y="3137932"/>
            <a:ext cx="5248968" cy="190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28 Rectángulo"/>
          <p:cNvSpPr/>
          <p:nvPr/>
        </p:nvSpPr>
        <p:spPr>
          <a:xfrm>
            <a:off x="4301562" y="1074809"/>
            <a:ext cx="5331400" cy="4029452"/>
          </a:xfrm>
          <a:prstGeom prst="rect">
            <a:avLst/>
          </a:prstGeom>
          <a:noFill/>
          <a:ln>
            <a:solidFill>
              <a:schemeClr val="accent3">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25 Flecha curvada hacia abajo"/>
          <p:cNvSpPr/>
          <p:nvPr/>
        </p:nvSpPr>
        <p:spPr>
          <a:xfrm rot="21449273">
            <a:off x="3882449" y="604656"/>
            <a:ext cx="2275021" cy="488770"/>
          </a:xfrm>
          <a:prstGeom prst="curvedDown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066" y="1261009"/>
            <a:ext cx="3844618" cy="3372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86670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792CD-9B8F-5490-253E-D3EBADCC5737}"/>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BBF2443-905C-CFB1-BB19-BB7165C41778}"/>
              </a:ext>
            </a:extLst>
          </p:cNvPr>
          <p:cNvSpPr>
            <a:spLocks noGrp="1"/>
          </p:cNvSpPr>
          <p:nvPr>
            <p:ph idx="1"/>
          </p:nvPr>
        </p:nvSpPr>
        <p:spPr>
          <a:xfrm>
            <a:off x="1075601" y="1463730"/>
            <a:ext cx="7688753" cy="4525963"/>
          </a:xfrm>
        </p:spPr>
        <p:txBody>
          <a:bodyPr>
            <a:normAutofit/>
          </a:bodyPr>
          <a:lstStyle/>
          <a:p>
            <a:pPr marL="514350" indent="-514350">
              <a:buAutoNum type="romanUcPeriod"/>
            </a:pPr>
            <a:r>
              <a:rPr lang="en-GB" sz="2000" dirty="0">
                <a:latin typeface="+mj-lt"/>
                <a:cs typeface="Times New Roman" pitchFamily="18" charset="0"/>
              </a:rPr>
              <a:t>MDD – Desarrollo </a:t>
            </a:r>
            <a:r>
              <a:rPr lang="en-GB" sz="2000" dirty="0" err="1">
                <a:latin typeface="+mj-lt"/>
                <a:cs typeface="Times New Roman" pitchFamily="18" charset="0"/>
              </a:rPr>
              <a:t>Dirigido</a:t>
            </a:r>
            <a:r>
              <a:rPr lang="en-GB" sz="2000" dirty="0">
                <a:latin typeface="+mj-lt"/>
                <a:cs typeface="Times New Roman" pitchFamily="18" charset="0"/>
              </a:rPr>
              <a:t> </a:t>
            </a:r>
            <a:r>
              <a:rPr lang="en-GB" sz="2000" dirty="0" err="1">
                <a:latin typeface="+mj-lt"/>
                <a:cs typeface="Times New Roman" pitchFamily="18" charset="0"/>
              </a:rPr>
              <a:t>por</a:t>
            </a:r>
            <a:r>
              <a:rPr lang="en-GB" sz="2000" dirty="0">
                <a:latin typeface="+mj-lt"/>
                <a:cs typeface="Times New Roman" pitchFamily="18" charset="0"/>
              </a:rPr>
              <a:t> </a:t>
            </a:r>
            <a:r>
              <a:rPr lang="en-GB" sz="2000" dirty="0" err="1">
                <a:latin typeface="+mj-lt"/>
                <a:cs typeface="Times New Roman" pitchFamily="18" charset="0"/>
              </a:rPr>
              <a:t>Modelos</a:t>
            </a:r>
            <a:endParaRPr lang="en-GB" sz="2000" dirty="0">
              <a:latin typeface="+mj-lt"/>
              <a:cs typeface="Times New Roman" pitchFamily="18" charset="0"/>
            </a:endParaRPr>
          </a:p>
          <a:p>
            <a:pPr marL="514350" indent="-514350">
              <a:buAutoNum type="romanUcPeriod"/>
            </a:pPr>
            <a:r>
              <a:rPr lang="en-GB" sz="2000" dirty="0" err="1">
                <a:cs typeface="Times New Roman" pitchFamily="18" charset="0"/>
              </a:rPr>
              <a:t>Motivación</a:t>
            </a:r>
            <a:endParaRPr lang="en-GB" sz="2000" dirty="0">
              <a:latin typeface="+mj-lt"/>
              <a:cs typeface="Times New Roman" pitchFamily="18" charset="0"/>
            </a:endParaRPr>
          </a:p>
          <a:p>
            <a:pPr marL="514350" indent="-514350">
              <a:buAutoNum type="romanUcPeriod"/>
            </a:pPr>
            <a:r>
              <a:rPr lang="en-GB" sz="2000" dirty="0" err="1">
                <a:latin typeface="+mj-lt"/>
                <a:cs typeface="Times New Roman" pitchFamily="18" charset="0"/>
              </a:rPr>
              <a:t>Contribución</a:t>
            </a:r>
            <a:endParaRPr lang="en-GB" sz="2000" dirty="0">
              <a:latin typeface="+mj-lt"/>
              <a:cs typeface="Times New Roman" pitchFamily="18" charset="0"/>
            </a:endParaRPr>
          </a:p>
          <a:p>
            <a:pPr marL="514350" indent="-514350">
              <a:buAutoNum type="romanUcPeriod"/>
            </a:pPr>
            <a:r>
              <a:rPr lang="en-GB" sz="2000" dirty="0" err="1">
                <a:latin typeface="+mj-lt"/>
                <a:cs typeface="Times New Roman" pitchFamily="18" charset="0"/>
              </a:rPr>
              <a:t>Extraer</a:t>
            </a:r>
            <a:r>
              <a:rPr lang="en-GB" sz="2000" dirty="0">
                <a:latin typeface="+mj-lt"/>
                <a:cs typeface="Times New Roman" pitchFamily="18" charset="0"/>
              </a:rPr>
              <a:t> </a:t>
            </a:r>
            <a:r>
              <a:rPr lang="en-GB" sz="2000" dirty="0" err="1">
                <a:latin typeface="+mj-lt"/>
                <a:cs typeface="Times New Roman" pitchFamily="18" charset="0"/>
              </a:rPr>
              <a:t>reglas</a:t>
            </a:r>
            <a:r>
              <a:rPr lang="en-GB" sz="2000" dirty="0">
                <a:latin typeface="+mj-lt"/>
                <a:cs typeface="Times New Roman" pitchFamily="18" charset="0"/>
              </a:rPr>
              <a:t> de </a:t>
            </a:r>
            <a:r>
              <a:rPr lang="en-GB" sz="2000" dirty="0" err="1">
                <a:latin typeface="+mj-lt"/>
                <a:cs typeface="Times New Roman" pitchFamily="18" charset="0"/>
              </a:rPr>
              <a:t>transformación</a:t>
            </a:r>
            <a:r>
              <a:rPr lang="en-GB" sz="2000" dirty="0">
                <a:latin typeface="+mj-lt"/>
                <a:cs typeface="Times New Roman" pitchFamily="18" charset="0"/>
              </a:rPr>
              <a:t> </a:t>
            </a:r>
            <a:r>
              <a:rPr lang="en-GB" sz="2000" dirty="0" err="1">
                <a:latin typeface="+mj-lt"/>
                <a:cs typeface="Times New Roman" pitchFamily="18" charset="0"/>
              </a:rPr>
              <a:t>para</a:t>
            </a:r>
            <a:r>
              <a:rPr lang="en-GB" sz="2000" dirty="0">
                <a:latin typeface="+mj-lt"/>
                <a:cs typeface="Times New Roman" pitchFamily="18" charset="0"/>
              </a:rPr>
              <a:t> </a:t>
            </a:r>
            <a:r>
              <a:rPr lang="en-GB" sz="2000" dirty="0" err="1">
                <a:latin typeface="+mj-lt"/>
                <a:cs typeface="Times New Roman" pitchFamily="18" charset="0"/>
              </a:rPr>
              <a:t>generar</a:t>
            </a:r>
            <a:r>
              <a:rPr lang="en-GB" sz="2000" dirty="0">
                <a:latin typeface="+mj-lt"/>
                <a:cs typeface="Times New Roman" pitchFamily="18" charset="0"/>
              </a:rPr>
              <a:t> </a:t>
            </a:r>
            <a:r>
              <a:rPr lang="en-GB" sz="2000" dirty="0" err="1">
                <a:latin typeface="+mj-lt"/>
                <a:cs typeface="Times New Roman" pitchFamily="18" charset="0"/>
              </a:rPr>
              <a:t>alternativas</a:t>
            </a:r>
            <a:r>
              <a:rPr lang="en-GB" sz="2000" dirty="0">
                <a:latin typeface="+mj-lt"/>
                <a:cs typeface="Times New Roman" pitchFamily="18" charset="0"/>
              </a:rPr>
              <a:t> de </a:t>
            </a:r>
            <a:r>
              <a:rPr lang="en-GB" sz="2000" dirty="0" err="1">
                <a:latin typeface="+mj-lt"/>
                <a:cs typeface="Times New Roman" pitchFamily="18" charset="0"/>
              </a:rPr>
              <a:t>diseño</a:t>
            </a:r>
            <a:r>
              <a:rPr lang="en-GB" sz="2000" dirty="0">
                <a:latin typeface="+mj-lt"/>
                <a:cs typeface="Times New Roman" pitchFamily="18" charset="0"/>
              </a:rPr>
              <a:t> de GUIs</a:t>
            </a:r>
          </a:p>
          <a:p>
            <a:pPr marL="514350" indent="-514350">
              <a:buAutoNum type="romanUcPeriod"/>
            </a:pPr>
            <a:r>
              <a:rPr lang="en-GB" sz="2000" dirty="0" err="1">
                <a:latin typeface="+mj-lt"/>
                <a:cs typeface="Times New Roman" pitchFamily="18" charset="0"/>
              </a:rPr>
              <a:t>Estereotipos</a:t>
            </a:r>
            <a:r>
              <a:rPr lang="en-GB" sz="2000" dirty="0">
                <a:latin typeface="+mj-lt"/>
                <a:cs typeface="Times New Roman" pitchFamily="18" charset="0"/>
              </a:rPr>
              <a:t> BPMN </a:t>
            </a:r>
            <a:r>
              <a:rPr lang="en-GB" sz="2000" dirty="0" err="1">
                <a:latin typeface="+mj-lt"/>
                <a:cs typeface="Times New Roman" pitchFamily="18" charset="0"/>
              </a:rPr>
              <a:t>extendido</a:t>
            </a:r>
            <a:endParaRPr lang="en-GB" sz="2000" dirty="0">
              <a:latin typeface="+mj-lt"/>
              <a:cs typeface="Times New Roman" pitchFamily="18" charset="0"/>
            </a:endParaRPr>
          </a:p>
          <a:p>
            <a:pPr marL="514350" indent="-514350">
              <a:buAutoNum type="romanUcPeriod"/>
            </a:pPr>
            <a:r>
              <a:rPr lang="en-GB" sz="2000" b="1" dirty="0" err="1">
                <a:latin typeface="+mj-lt"/>
                <a:cs typeface="Times New Roman" pitchFamily="18" charset="0"/>
              </a:rPr>
              <a:t>Conclusiones</a:t>
            </a:r>
            <a:endParaRPr lang="en-GB" sz="2000" b="1" dirty="0">
              <a:latin typeface="+mj-lt"/>
              <a:cs typeface="Times New Roman" pitchFamily="18" charset="0"/>
            </a:endParaRPr>
          </a:p>
          <a:p>
            <a:pPr marL="0" indent="0">
              <a:buNone/>
            </a:pPr>
            <a:endParaRPr lang="en-GB" sz="2000" dirty="0">
              <a:latin typeface="+mj-lt"/>
              <a:cs typeface="Times New Roman" pitchFamily="18" charset="0"/>
            </a:endParaRPr>
          </a:p>
        </p:txBody>
      </p:sp>
      <p:sp>
        <p:nvSpPr>
          <p:cNvPr id="7" name="6 Título">
            <a:extLst>
              <a:ext uri="{FF2B5EF4-FFF2-40B4-BE49-F238E27FC236}">
                <a16:creationId xmlns:a16="http://schemas.microsoft.com/office/drawing/2014/main" id="{C0483C65-F781-F9B5-9024-F025DB26E9F0}"/>
              </a:ext>
            </a:extLst>
          </p:cNvPr>
          <p:cNvSpPr>
            <a:spLocks noGrp="1"/>
          </p:cNvSpPr>
          <p:nvPr>
            <p:ph type="title"/>
          </p:nvPr>
        </p:nvSpPr>
        <p:spPr/>
        <p:txBody>
          <a:bodyPr>
            <a:normAutofit/>
          </a:bodyPr>
          <a:lstStyle/>
          <a:p>
            <a:r>
              <a:rPr lang="es-ES" dirty="0">
                <a:cs typeface="Times New Roman" pitchFamily="18" charset="0"/>
              </a:rPr>
              <a:t>Agenda</a:t>
            </a:r>
          </a:p>
        </p:txBody>
      </p:sp>
      <p:sp>
        <p:nvSpPr>
          <p:cNvPr id="2" name="Marcador de número de diapositiva 1">
            <a:extLst>
              <a:ext uri="{FF2B5EF4-FFF2-40B4-BE49-F238E27FC236}">
                <a16:creationId xmlns:a16="http://schemas.microsoft.com/office/drawing/2014/main" id="{9CAD508E-FF2B-9259-EEF4-A5EE32F24141}"/>
              </a:ext>
            </a:extLst>
          </p:cNvPr>
          <p:cNvSpPr>
            <a:spLocks noGrp="1"/>
          </p:cNvSpPr>
          <p:nvPr>
            <p:ph type="sldNum" sz="quarter" idx="12"/>
          </p:nvPr>
        </p:nvSpPr>
        <p:spPr/>
        <p:txBody>
          <a:bodyPr/>
          <a:lstStyle/>
          <a:p>
            <a:fld id="{4FAB73BC-B049-4115-A692-8D63A059BFB8}" type="slidenum">
              <a:rPr lang="en-US" smtClean="0">
                <a:solidFill>
                  <a:schemeClr val="tx1"/>
                </a:solidFill>
                <a:latin typeface="+mj-lt"/>
              </a:rPr>
              <a:pPr/>
              <a:t>36</a:t>
            </a:fld>
            <a:endParaRPr lang="en-US" dirty="0">
              <a:solidFill>
                <a:schemeClr val="tx1"/>
              </a:solidFill>
              <a:latin typeface="+mj-lt"/>
            </a:endParaRPr>
          </a:p>
        </p:txBody>
      </p:sp>
    </p:spTree>
    <p:extLst>
      <p:ext uri="{BB962C8B-B14F-4D97-AF65-F5344CB8AC3E}">
        <p14:creationId xmlns:p14="http://schemas.microsoft.com/office/powerpoint/2010/main" val="3927657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a:bodyPr>
          <a:lstStyle/>
          <a:p>
            <a:pPr algn="l"/>
            <a:r>
              <a:rPr lang="es-ES" sz="3200" b="1" dirty="0">
                <a:cs typeface="Times New Roman" pitchFamily="18" charset="0"/>
              </a:rPr>
              <a:t>Conclusiones</a:t>
            </a:r>
          </a:p>
        </p:txBody>
      </p:sp>
      <p:sp>
        <p:nvSpPr>
          <p:cNvPr id="9" name="8 CuadroTexto"/>
          <p:cNvSpPr txBox="1"/>
          <p:nvPr/>
        </p:nvSpPr>
        <p:spPr>
          <a:xfrm>
            <a:off x="1090144" y="1488447"/>
            <a:ext cx="8040208" cy="707886"/>
          </a:xfrm>
          <a:prstGeom prst="rect">
            <a:avLst/>
          </a:prstGeom>
          <a:noFill/>
        </p:spPr>
        <p:txBody>
          <a:bodyPr wrap="square" rtlCol="0">
            <a:spAutoFit/>
          </a:bodyPr>
          <a:lstStyle/>
          <a:p>
            <a:pPr marL="342900" indent="-342900" algn="just">
              <a:buFont typeface="Arial" pitchFamily="34" charset="0"/>
              <a:buChar char="•"/>
            </a:pPr>
            <a:r>
              <a:rPr lang="en-US" sz="2000" dirty="0">
                <a:latin typeface="+mj-lt"/>
                <a:cs typeface="Times New Roman" pitchFamily="18" charset="0"/>
              </a:rPr>
              <a:t>19 </a:t>
            </a:r>
            <a:r>
              <a:rPr lang="en-US" sz="2000" dirty="0" err="1">
                <a:latin typeface="+mj-lt"/>
                <a:cs typeface="Times New Roman" pitchFamily="18" charset="0"/>
              </a:rPr>
              <a:t>estereotipos</a:t>
            </a:r>
            <a:r>
              <a:rPr lang="en-US" sz="2000" dirty="0">
                <a:latin typeface="+mj-lt"/>
                <a:cs typeface="Times New Roman" pitchFamily="18" charset="0"/>
              </a:rPr>
              <a:t> </a:t>
            </a:r>
            <a:r>
              <a:rPr lang="en-US" sz="2000" dirty="0" err="1">
                <a:latin typeface="+mj-lt"/>
                <a:cs typeface="Times New Roman" pitchFamily="18" charset="0"/>
              </a:rPr>
              <a:t>fueron</a:t>
            </a:r>
            <a:r>
              <a:rPr lang="en-US" sz="2000" dirty="0">
                <a:latin typeface="+mj-lt"/>
                <a:cs typeface="Times New Roman" pitchFamily="18" charset="0"/>
              </a:rPr>
              <a:t> </a:t>
            </a:r>
            <a:r>
              <a:rPr lang="en-US" sz="2000" dirty="0" err="1">
                <a:latin typeface="+mj-lt"/>
                <a:cs typeface="Times New Roman" pitchFamily="18" charset="0"/>
              </a:rPr>
              <a:t>creados</a:t>
            </a:r>
            <a:r>
              <a:rPr lang="en-US" sz="2000" dirty="0">
                <a:latin typeface="+mj-lt"/>
                <a:cs typeface="Times New Roman" pitchFamily="18" charset="0"/>
              </a:rPr>
              <a:t> </a:t>
            </a:r>
            <a:r>
              <a:rPr lang="en-US" sz="2000" dirty="0" err="1">
                <a:latin typeface="+mj-lt"/>
                <a:cs typeface="Times New Roman" pitchFamily="18" charset="0"/>
              </a:rPr>
              <a:t>para</a:t>
            </a:r>
            <a:r>
              <a:rPr lang="en-US" sz="2000" dirty="0">
                <a:latin typeface="+mj-lt"/>
                <a:cs typeface="Times New Roman" pitchFamily="18" charset="0"/>
              </a:rPr>
              <a:t> </a:t>
            </a:r>
            <a:r>
              <a:rPr lang="en-US" sz="2000" dirty="0" err="1">
                <a:latin typeface="+mj-lt"/>
                <a:cs typeface="Times New Roman" pitchFamily="18" charset="0"/>
              </a:rPr>
              <a:t>dar</a:t>
            </a:r>
            <a:r>
              <a:rPr lang="en-US" sz="2000" dirty="0">
                <a:latin typeface="+mj-lt"/>
                <a:cs typeface="Times New Roman" pitchFamily="18" charset="0"/>
              </a:rPr>
              <a:t> </a:t>
            </a:r>
            <a:r>
              <a:rPr lang="en-US" sz="2000" dirty="0" err="1">
                <a:latin typeface="+mj-lt"/>
                <a:cs typeface="Times New Roman" pitchFamily="18" charset="0"/>
              </a:rPr>
              <a:t>soporte</a:t>
            </a:r>
            <a:r>
              <a:rPr lang="en-US" sz="2000" dirty="0">
                <a:latin typeface="+mj-lt"/>
                <a:cs typeface="Times New Roman" pitchFamily="18" charset="0"/>
              </a:rPr>
              <a:t> a </a:t>
            </a:r>
            <a:r>
              <a:rPr lang="en-US" sz="2000" dirty="0" err="1">
                <a:latin typeface="+mj-lt"/>
                <a:cs typeface="Times New Roman" pitchFamily="18" charset="0"/>
              </a:rPr>
              <a:t>las</a:t>
            </a:r>
            <a:r>
              <a:rPr lang="en-US" sz="2000" dirty="0">
                <a:latin typeface="+mj-lt"/>
                <a:cs typeface="Times New Roman" pitchFamily="18" charset="0"/>
              </a:rPr>
              <a:t> 14 </a:t>
            </a:r>
            <a:r>
              <a:rPr lang="en-US" sz="2000" dirty="0" err="1">
                <a:latin typeface="+mj-lt"/>
                <a:cs typeface="Times New Roman" pitchFamily="18" charset="0"/>
              </a:rPr>
              <a:t>reglas</a:t>
            </a:r>
            <a:r>
              <a:rPr lang="en-US" sz="2000" dirty="0">
                <a:latin typeface="+mj-lt"/>
                <a:cs typeface="Times New Roman" pitchFamily="18" charset="0"/>
              </a:rPr>
              <a:t>, con el </a:t>
            </a:r>
            <a:r>
              <a:rPr lang="en-US" sz="2000" dirty="0" err="1">
                <a:latin typeface="+mj-lt"/>
                <a:cs typeface="Times New Roman" pitchFamily="18" charset="0"/>
              </a:rPr>
              <a:t>objetivo</a:t>
            </a:r>
            <a:r>
              <a:rPr lang="en-US" sz="2000" dirty="0">
                <a:latin typeface="+mj-lt"/>
                <a:cs typeface="Times New Roman" pitchFamily="18" charset="0"/>
              </a:rPr>
              <a:t> de </a:t>
            </a:r>
            <a:r>
              <a:rPr lang="en-US" sz="2000" dirty="0" err="1">
                <a:latin typeface="+mj-lt"/>
                <a:cs typeface="Times New Roman" pitchFamily="18" charset="0"/>
              </a:rPr>
              <a:t>generar</a:t>
            </a:r>
            <a:r>
              <a:rPr lang="en-US" sz="2000" dirty="0">
                <a:latin typeface="+mj-lt"/>
                <a:cs typeface="Times New Roman" pitchFamily="18" charset="0"/>
              </a:rPr>
              <a:t> </a:t>
            </a:r>
            <a:r>
              <a:rPr lang="en-US" sz="2000" dirty="0" err="1">
                <a:latin typeface="+mj-lt"/>
                <a:cs typeface="Times New Roman" pitchFamily="18" charset="0"/>
              </a:rPr>
              <a:t>alternativas</a:t>
            </a:r>
            <a:r>
              <a:rPr lang="en-US" sz="2000" dirty="0">
                <a:latin typeface="+mj-lt"/>
                <a:cs typeface="Times New Roman" pitchFamily="18" charset="0"/>
              </a:rPr>
              <a:t> de </a:t>
            </a:r>
            <a:r>
              <a:rPr lang="en-US" sz="2000" dirty="0" err="1">
                <a:latin typeface="+mj-lt"/>
                <a:cs typeface="Times New Roman" pitchFamily="18" charset="0"/>
              </a:rPr>
              <a:t>diseño</a:t>
            </a:r>
            <a:r>
              <a:rPr lang="en-US" sz="2000" dirty="0">
                <a:latin typeface="+mj-lt"/>
                <a:cs typeface="Times New Roman" pitchFamily="18" charset="0"/>
              </a:rPr>
              <a:t> de GUIs a </a:t>
            </a:r>
            <a:r>
              <a:rPr lang="en-US" sz="2000" dirty="0" err="1">
                <a:latin typeface="+mj-lt"/>
                <a:cs typeface="Times New Roman" pitchFamily="18" charset="0"/>
              </a:rPr>
              <a:t>partir</a:t>
            </a:r>
            <a:r>
              <a:rPr lang="en-US" sz="2000" dirty="0">
                <a:latin typeface="+mj-lt"/>
                <a:cs typeface="Times New Roman" pitchFamily="18" charset="0"/>
              </a:rPr>
              <a:t> de BPMN.</a:t>
            </a:r>
          </a:p>
        </p:txBody>
      </p:sp>
      <p:sp>
        <p:nvSpPr>
          <p:cNvPr id="2" name="Marcador de número de diapositiva 1"/>
          <p:cNvSpPr>
            <a:spLocks noGrp="1"/>
          </p:cNvSpPr>
          <p:nvPr>
            <p:ph type="sldNum" sz="quarter" idx="12"/>
          </p:nvPr>
        </p:nvSpPr>
        <p:spPr/>
        <p:txBody>
          <a:bodyPr/>
          <a:lstStyle/>
          <a:p>
            <a:fld id="{4FAB73BC-B049-4115-A692-8D63A059BFB8}" type="slidenum">
              <a:rPr lang="en-US" smtClean="0">
                <a:latin typeface="+mj-lt"/>
              </a:rPr>
              <a:pPr/>
              <a:t>37</a:t>
            </a:fld>
            <a:endParaRPr lang="en-US" dirty="0">
              <a:latin typeface="+mj-lt"/>
            </a:endParaRPr>
          </a:p>
        </p:txBody>
      </p:sp>
      <p:sp>
        <p:nvSpPr>
          <p:cNvPr id="3" name="2 Rectángulo"/>
          <p:cNvSpPr/>
          <p:nvPr/>
        </p:nvSpPr>
        <p:spPr>
          <a:xfrm>
            <a:off x="1060352" y="2870905"/>
            <a:ext cx="8149390" cy="400110"/>
          </a:xfrm>
          <a:prstGeom prst="rect">
            <a:avLst/>
          </a:prstGeom>
        </p:spPr>
        <p:txBody>
          <a:bodyPr wrap="square">
            <a:spAutoFit/>
          </a:bodyPr>
          <a:lstStyle/>
          <a:p>
            <a:pPr marL="342900" indent="-342900" algn="just">
              <a:buFont typeface="Arial" pitchFamily="34" charset="0"/>
              <a:buChar char="•"/>
            </a:pPr>
            <a:r>
              <a:rPr lang="en-US" sz="2000" dirty="0" err="1">
                <a:latin typeface="+mj-lt"/>
                <a:cs typeface="Times New Roman" pitchFamily="18" charset="0"/>
              </a:rPr>
              <a:t>Apoya</a:t>
            </a:r>
            <a:r>
              <a:rPr lang="en-US" sz="2000" dirty="0">
                <a:latin typeface="+mj-lt"/>
                <a:cs typeface="Times New Roman" pitchFamily="18" charset="0"/>
              </a:rPr>
              <a:t> al </a:t>
            </a:r>
            <a:r>
              <a:rPr lang="en-US" sz="2000" dirty="0" err="1">
                <a:latin typeface="+mj-lt"/>
                <a:cs typeface="Times New Roman" pitchFamily="18" charset="0"/>
              </a:rPr>
              <a:t>diseñador</a:t>
            </a:r>
            <a:r>
              <a:rPr lang="en-US" sz="2000" dirty="0">
                <a:latin typeface="+mj-lt"/>
                <a:cs typeface="Times New Roman" pitchFamily="18" charset="0"/>
              </a:rPr>
              <a:t> a </a:t>
            </a:r>
            <a:r>
              <a:rPr lang="en-US" sz="2000" dirty="0" err="1">
                <a:latin typeface="+mj-lt"/>
                <a:cs typeface="Times New Roman" pitchFamily="18" charset="0"/>
              </a:rPr>
              <a:t>contar</a:t>
            </a:r>
            <a:r>
              <a:rPr lang="en-US" sz="2000" dirty="0">
                <a:latin typeface="+mj-lt"/>
                <a:cs typeface="Times New Roman" pitchFamily="18" charset="0"/>
              </a:rPr>
              <a:t> con GUIs.</a:t>
            </a:r>
          </a:p>
        </p:txBody>
      </p:sp>
      <p:sp>
        <p:nvSpPr>
          <p:cNvPr id="8" name="7 Rectángulo"/>
          <p:cNvSpPr/>
          <p:nvPr/>
        </p:nvSpPr>
        <p:spPr>
          <a:xfrm>
            <a:off x="1036323" y="4919807"/>
            <a:ext cx="8138238" cy="1015663"/>
          </a:xfrm>
          <a:prstGeom prst="rect">
            <a:avLst/>
          </a:prstGeom>
        </p:spPr>
        <p:txBody>
          <a:bodyPr wrap="square">
            <a:spAutoFit/>
          </a:bodyPr>
          <a:lstStyle/>
          <a:p>
            <a:pPr marL="342900" indent="-342900" algn="just">
              <a:buFont typeface="Arial" pitchFamily="34" charset="0"/>
              <a:buChar char="•"/>
            </a:pPr>
            <a:r>
              <a:rPr lang="en-US" sz="2000" dirty="0" err="1">
                <a:latin typeface="+mj-lt"/>
                <a:cs typeface="Times New Roman" pitchFamily="18" charset="0"/>
              </a:rPr>
              <a:t>Una</a:t>
            </a:r>
            <a:r>
              <a:rPr lang="en-US" sz="2000" dirty="0">
                <a:latin typeface="+mj-lt"/>
                <a:cs typeface="Times New Roman" pitchFamily="18" charset="0"/>
              </a:rPr>
              <a:t> </a:t>
            </a:r>
            <a:r>
              <a:rPr lang="en-US" sz="2000" dirty="0" err="1">
                <a:latin typeface="+mj-lt"/>
                <a:cs typeface="Times New Roman" pitchFamily="18" charset="0"/>
              </a:rPr>
              <a:t>limitación</a:t>
            </a:r>
            <a:r>
              <a:rPr lang="en-US" sz="2000" dirty="0">
                <a:latin typeface="+mj-lt"/>
                <a:cs typeface="Times New Roman" pitchFamily="18" charset="0"/>
              </a:rPr>
              <a:t> </a:t>
            </a:r>
            <a:r>
              <a:rPr lang="en-US" sz="2000" dirty="0" err="1">
                <a:latin typeface="+mj-lt"/>
                <a:cs typeface="Times New Roman" pitchFamily="18" charset="0"/>
              </a:rPr>
              <a:t>es</a:t>
            </a:r>
            <a:r>
              <a:rPr lang="en-US" sz="2000" dirty="0">
                <a:latin typeface="+mj-lt"/>
                <a:cs typeface="Times New Roman" pitchFamily="18" charset="0"/>
              </a:rPr>
              <a:t> </a:t>
            </a:r>
            <a:r>
              <a:rPr lang="en-US" sz="2000" dirty="0" err="1">
                <a:latin typeface="+mj-lt"/>
                <a:cs typeface="Times New Roman" pitchFamily="18" charset="0"/>
              </a:rPr>
              <a:t>que</a:t>
            </a:r>
            <a:r>
              <a:rPr lang="en-US" sz="2000" dirty="0">
                <a:latin typeface="+mj-lt"/>
                <a:cs typeface="Times New Roman" pitchFamily="18" charset="0"/>
              </a:rPr>
              <a:t> </a:t>
            </a:r>
            <a:r>
              <a:rPr lang="en-US" sz="2000" dirty="0" err="1">
                <a:latin typeface="+mj-lt"/>
                <a:cs typeface="Times New Roman" pitchFamily="18" charset="0"/>
              </a:rPr>
              <a:t>existe</a:t>
            </a:r>
            <a:r>
              <a:rPr lang="en-US" sz="2000" dirty="0">
                <a:latin typeface="+mj-lt"/>
                <a:cs typeface="Times New Roman" pitchFamily="18" charset="0"/>
              </a:rPr>
              <a:t> </a:t>
            </a:r>
            <a:r>
              <a:rPr lang="en-US" sz="2000" dirty="0" err="1">
                <a:latin typeface="+mj-lt"/>
                <a:cs typeface="Times New Roman" pitchFamily="18" charset="0"/>
              </a:rPr>
              <a:t>una</a:t>
            </a:r>
            <a:r>
              <a:rPr lang="en-US" sz="2000" dirty="0">
                <a:latin typeface="+mj-lt"/>
                <a:cs typeface="Times New Roman" pitchFamily="18" charset="0"/>
              </a:rPr>
              <a:t> </a:t>
            </a:r>
            <a:r>
              <a:rPr lang="en-US" sz="2000" dirty="0" err="1">
                <a:latin typeface="+mj-lt"/>
                <a:cs typeface="Times New Roman" pitchFamily="18" charset="0"/>
              </a:rPr>
              <a:t>fuerte</a:t>
            </a:r>
            <a:r>
              <a:rPr lang="en-US" sz="2000" dirty="0">
                <a:latin typeface="+mj-lt"/>
                <a:cs typeface="Times New Roman" pitchFamily="18" charset="0"/>
              </a:rPr>
              <a:t> </a:t>
            </a:r>
            <a:r>
              <a:rPr lang="en-US" sz="2000" dirty="0" err="1">
                <a:latin typeface="+mj-lt"/>
                <a:cs typeface="Times New Roman" pitchFamily="18" charset="0"/>
              </a:rPr>
              <a:t>dependencia</a:t>
            </a:r>
            <a:r>
              <a:rPr lang="en-US" sz="2000" dirty="0">
                <a:latin typeface="+mj-lt"/>
                <a:cs typeface="Times New Roman" pitchFamily="18" charset="0"/>
              </a:rPr>
              <a:t> entre BPMN y el </a:t>
            </a:r>
            <a:r>
              <a:rPr lang="en-US" sz="2000" dirty="0" err="1">
                <a:latin typeface="+mj-lt"/>
                <a:cs typeface="Times New Roman" pitchFamily="18" charset="0"/>
              </a:rPr>
              <a:t>diagrama</a:t>
            </a:r>
            <a:r>
              <a:rPr lang="en-US" sz="2000" dirty="0">
                <a:latin typeface="+mj-lt"/>
                <a:cs typeface="Times New Roman" pitchFamily="18" charset="0"/>
              </a:rPr>
              <a:t> de </a:t>
            </a:r>
            <a:r>
              <a:rPr lang="en-US" sz="2000" dirty="0" err="1">
                <a:latin typeface="+mj-lt"/>
                <a:cs typeface="Times New Roman" pitchFamily="18" charset="0"/>
              </a:rPr>
              <a:t>clases</a:t>
            </a:r>
            <a:r>
              <a:rPr lang="en-US" sz="2000" dirty="0">
                <a:latin typeface="+mj-lt"/>
                <a:cs typeface="Times New Roman" pitchFamily="18" charset="0"/>
              </a:rPr>
              <a:t>. No </a:t>
            </a:r>
            <a:r>
              <a:rPr lang="en-US" sz="2000" dirty="0" err="1">
                <a:latin typeface="+mj-lt"/>
                <a:cs typeface="Times New Roman" pitchFamily="18" charset="0"/>
              </a:rPr>
              <a:t>todos</a:t>
            </a:r>
            <a:r>
              <a:rPr lang="en-US" sz="2000" dirty="0">
                <a:latin typeface="+mj-lt"/>
                <a:cs typeface="Times New Roman" pitchFamily="18" charset="0"/>
              </a:rPr>
              <a:t> los </a:t>
            </a:r>
            <a:r>
              <a:rPr lang="en-US" sz="2000" dirty="0" err="1">
                <a:latin typeface="+mj-lt"/>
                <a:cs typeface="Times New Roman" pitchFamily="18" charset="0"/>
              </a:rPr>
              <a:t>modelos</a:t>
            </a:r>
            <a:r>
              <a:rPr lang="en-US" sz="2000" dirty="0">
                <a:latin typeface="+mj-lt"/>
                <a:cs typeface="Times New Roman" pitchFamily="18" charset="0"/>
              </a:rPr>
              <a:t> BPMN </a:t>
            </a:r>
            <a:r>
              <a:rPr lang="en-US" sz="2000" dirty="0" err="1">
                <a:latin typeface="+mj-lt"/>
                <a:cs typeface="Times New Roman" pitchFamily="18" charset="0"/>
              </a:rPr>
              <a:t>tiene</a:t>
            </a:r>
            <a:r>
              <a:rPr lang="en-US" sz="2000" dirty="0">
                <a:latin typeface="+mj-lt"/>
                <a:cs typeface="Times New Roman" pitchFamily="18" charset="0"/>
              </a:rPr>
              <a:t> un </a:t>
            </a:r>
            <a:r>
              <a:rPr lang="en-US" sz="2000" dirty="0" err="1">
                <a:latin typeface="+mj-lt"/>
                <a:cs typeface="Times New Roman" pitchFamily="18" charset="0"/>
              </a:rPr>
              <a:t>diagrama</a:t>
            </a:r>
            <a:r>
              <a:rPr lang="en-US" sz="2000" dirty="0">
                <a:latin typeface="+mj-lt"/>
                <a:cs typeface="Times New Roman" pitchFamily="18" charset="0"/>
              </a:rPr>
              <a:t> de </a:t>
            </a:r>
            <a:r>
              <a:rPr lang="en-US" sz="2000" dirty="0" err="1">
                <a:latin typeface="+mj-lt"/>
                <a:cs typeface="Times New Roman" pitchFamily="18" charset="0"/>
              </a:rPr>
              <a:t>clases</a:t>
            </a:r>
            <a:r>
              <a:rPr lang="en-US" sz="2000" dirty="0">
                <a:latin typeface="+mj-lt"/>
                <a:cs typeface="Times New Roman" pitchFamily="18" charset="0"/>
              </a:rPr>
              <a:t> </a:t>
            </a:r>
            <a:r>
              <a:rPr lang="en-US" sz="2000" dirty="0" err="1">
                <a:latin typeface="+mj-lt"/>
                <a:cs typeface="Times New Roman" pitchFamily="18" charset="0"/>
              </a:rPr>
              <a:t>para</a:t>
            </a:r>
            <a:r>
              <a:rPr lang="en-US" sz="2000" dirty="0">
                <a:latin typeface="+mj-lt"/>
                <a:cs typeface="Times New Roman" pitchFamily="18" charset="0"/>
              </a:rPr>
              <a:t> </a:t>
            </a:r>
            <a:r>
              <a:rPr lang="en-US" sz="2000" dirty="0" err="1">
                <a:latin typeface="+mj-lt"/>
                <a:cs typeface="Times New Roman" pitchFamily="18" charset="0"/>
              </a:rPr>
              <a:t>representar</a:t>
            </a:r>
            <a:r>
              <a:rPr lang="en-US" sz="2000" dirty="0">
                <a:latin typeface="+mj-lt"/>
                <a:cs typeface="Times New Roman" pitchFamily="18" charset="0"/>
              </a:rPr>
              <a:t> </a:t>
            </a:r>
            <a:r>
              <a:rPr lang="en-US" sz="2000" dirty="0" err="1">
                <a:latin typeface="+mj-lt"/>
                <a:cs typeface="Times New Roman" pitchFamily="18" charset="0"/>
              </a:rPr>
              <a:t>esta</a:t>
            </a:r>
            <a:r>
              <a:rPr lang="en-US" sz="2000" dirty="0">
                <a:latin typeface="+mj-lt"/>
                <a:cs typeface="Times New Roman" pitchFamily="18" charset="0"/>
              </a:rPr>
              <a:t> </a:t>
            </a:r>
            <a:r>
              <a:rPr lang="en-US" sz="2000" dirty="0" err="1">
                <a:latin typeface="+mj-lt"/>
                <a:cs typeface="Times New Roman" pitchFamily="18" charset="0"/>
              </a:rPr>
              <a:t>persistencia</a:t>
            </a:r>
            <a:r>
              <a:rPr lang="en-US" sz="2000" dirty="0">
                <a:latin typeface="+mj-lt"/>
                <a:cs typeface="Times New Roman" pitchFamily="18" charset="0"/>
              </a:rPr>
              <a:t>.</a:t>
            </a:r>
          </a:p>
        </p:txBody>
      </p:sp>
      <p:sp>
        <p:nvSpPr>
          <p:cNvPr id="10" name="9 Rectángulo"/>
          <p:cNvSpPr/>
          <p:nvPr/>
        </p:nvSpPr>
        <p:spPr>
          <a:xfrm>
            <a:off x="1052581" y="3829877"/>
            <a:ext cx="8118715" cy="707886"/>
          </a:xfrm>
          <a:prstGeom prst="rect">
            <a:avLst/>
          </a:prstGeom>
        </p:spPr>
        <p:txBody>
          <a:bodyPr wrap="square">
            <a:spAutoFit/>
          </a:bodyPr>
          <a:lstStyle/>
          <a:p>
            <a:pPr marL="342900" indent="-342900" algn="just">
              <a:buFont typeface="Arial" pitchFamily="34" charset="0"/>
              <a:buChar char="•"/>
            </a:pPr>
            <a:r>
              <a:rPr lang="es-ES" sz="2000" dirty="0">
                <a:latin typeface="+mj-lt"/>
                <a:cs typeface="Times New Roman" pitchFamily="18" charset="0"/>
              </a:rPr>
              <a:t>Desarrollamos herramienta web para generar GUIs  en HTML a partir de un modelo BPMN extendido.</a:t>
            </a:r>
          </a:p>
        </p:txBody>
      </p:sp>
    </p:spTree>
    <p:extLst>
      <p:ext uri="{BB962C8B-B14F-4D97-AF65-F5344CB8AC3E}">
        <p14:creationId xmlns:p14="http://schemas.microsoft.com/office/powerpoint/2010/main" val="24863966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a:bodyPr>
          <a:lstStyle/>
          <a:p>
            <a:pPr algn="l"/>
            <a:r>
              <a:rPr lang="es-ES" sz="3200" b="1" dirty="0">
                <a:cs typeface="Times New Roman" pitchFamily="18" charset="0"/>
              </a:rPr>
              <a:t>Trabajos futuros</a:t>
            </a:r>
          </a:p>
        </p:txBody>
      </p:sp>
      <p:sp>
        <p:nvSpPr>
          <p:cNvPr id="2" name="Marcador de número de diapositiva 1"/>
          <p:cNvSpPr>
            <a:spLocks noGrp="1"/>
          </p:cNvSpPr>
          <p:nvPr>
            <p:ph type="sldNum" sz="quarter" idx="12"/>
          </p:nvPr>
        </p:nvSpPr>
        <p:spPr/>
        <p:txBody>
          <a:bodyPr/>
          <a:lstStyle/>
          <a:p>
            <a:fld id="{4FAB73BC-B049-4115-A692-8D63A059BFB8}" type="slidenum">
              <a:rPr lang="en-US" smtClean="0">
                <a:latin typeface="+mj-lt"/>
              </a:rPr>
              <a:pPr/>
              <a:t>38</a:t>
            </a:fld>
            <a:endParaRPr lang="en-US" dirty="0">
              <a:latin typeface="+mj-lt"/>
            </a:endParaRPr>
          </a:p>
        </p:txBody>
      </p:sp>
      <p:sp>
        <p:nvSpPr>
          <p:cNvPr id="13" name="Marcador de contenido 2"/>
          <p:cNvSpPr>
            <a:spLocks noGrp="1"/>
          </p:cNvSpPr>
          <p:nvPr>
            <p:ph idx="1"/>
          </p:nvPr>
        </p:nvSpPr>
        <p:spPr>
          <a:xfrm>
            <a:off x="1075601" y="1463728"/>
            <a:ext cx="7918273" cy="1265824"/>
          </a:xfrm>
        </p:spPr>
        <p:txBody>
          <a:bodyPr>
            <a:noAutofit/>
          </a:bodyPr>
          <a:lstStyle/>
          <a:p>
            <a:pPr algn="just"/>
            <a:r>
              <a:rPr lang="es-ES" sz="2000" dirty="0">
                <a:latin typeface="+mj-lt"/>
                <a:cs typeface="Times New Roman" pitchFamily="18" charset="0"/>
              </a:rPr>
              <a:t>El objetivo del enfoque a largo plazo es obtener un método holístico de desarrollo de software donde podamos generar tanto como sea posible de los modelos BPMN.</a:t>
            </a:r>
          </a:p>
        </p:txBody>
      </p:sp>
      <p:sp>
        <p:nvSpPr>
          <p:cNvPr id="3" name="2 Rectángulo"/>
          <p:cNvSpPr/>
          <p:nvPr/>
        </p:nvSpPr>
        <p:spPr>
          <a:xfrm>
            <a:off x="1093529" y="2976944"/>
            <a:ext cx="7886697" cy="707886"/>
          </a:xfrm>
          <a:prstGeom prst="rect">
            <a:avLst/>
          </a:prstGeom>
        </p:spPr>
        <p:txBody>
          <a:bodyPr wrap="square">
            <a:spAutoFit/>
          </a:bodyPr>
          <a:lstStyle/>
          <a:p>
            <a:pPr marL="342900" indent="-342900" algn="just">
              <a:buFont typeface="Arial" pitchFamily="34" charset="0"/>
              <a:buChar char="•"/>
            </a:pPr>
            <a:r>
              <a:rPr lang="es-ES" sz="2000" dirty="0">
                <a:latin typeface="+mj-lt"/>
                <a:cs typeface="Times New Roman" pitchFamily="18" charset="0"/>
              </a:rPr>
              <a:t>Planeamos mejorar el método, con más reglas para validar la generación de GUIs.</a:t>
            </a:r>
          </a:p>
        </p:txBody>
      </p:sp>
      <p:sp>
        <p:nvSpPr>
          <p:cNvPr id="8" name="7 Rectángulo"/>
          <p:cNvSpPr/>
          <p:nvPr/>
        </p:nvSpPr>
        <p:spPr>
          <a:xfrm>
            <a:off x="1093089" y="4047529"/>
            <a:ext cx="7177452" cy="707886"/>
          </a:xfrm>
          <a:prstGeom prst="rect">
            <a:avLst/>
          </a:prstGeom>
        </p:spPr>
        <p:txBody>
          <a:bodyPr wrap="square">
            <a:spAutoFit/>
          </a:bodyPr>
          <a:lstStyle/>
          <a:p>
            <a:pPr marL="342900" indent="-342900" algn="just">
              <a:buFont typeface="Arial" pitchFamily="34" charset="0"/>
              <a:buChar char="•"/>
            </a:pPr>
            <a:endParaRPr lang="es-ES" sz="2000" dirty="0">
              <a:latin typeface="+mj-lt"/>
              <a:cs typeface="Times New Roman" pitchFamily="18" charset="0"/>
            </a:endParaRPr>
          </a:p>
          <a:p>
            <a:pPr marL="342900" indent="-342900" algn="just">
              <a:buFont typeface="Arial" pitchFamily="34" charset="0"/>
              <a:buChar char="•"/>
            </a:pPr>
            <a:r>
              <a:rPr lang="es-ES" sz="2000" dirty="0">
                <a:latin typeface="+mj-lt"/>
                <a:cs typeface="Times New Roman" pitchFamily="18" charset="0"/>
              </a:rPr>
              <a:t>Planeamos analizar más patrones de BPMN</a:t>
            </a:r>
            <a:r>
              <a:rPr lang="en-US" sz="2000" dirty="0">
                <a:latin typeface="+mj-lt"/>
                <a:cs typeface="Times New Roman" pitchFamily="18" charset="0"/>
              </a:rPr>
              <a:t>.</a:t>
            </a:r>
            <a:endParaRPr lang="es-ES" sz="2000" dirty="0">
              <a:latin typeface="+mj-lt"/>
              <a:cs typeface="Times New Roman" pitchFamily="18" charset="0"/>
            </a:endParaRPr>
          </a:p>
        </p:txBody>
      </p:sp>
    </p:spTree>
    <p:extLst>
      <p:ext uri="{BB962C8B-B14F-4D97-AF65-F5344CB8AC3E}">
        <p14:creationId xmlns:p14="http://schemas.microsoft.com/office/powerpoint/2010/main" val="36718824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ES" b="1" dirty="0">
                <a:cs typeface="Times New Roman" pitchFamily="18" charset="0"/>
              </a:rPr>
              <a:t>Conferencias en Perú</a:t>
            </a:r>
          </a:p>
        </p:txBody>
      </p:sp>
      <p:sp>
        <p:nvSpPr>
          <p:cNvPr id="2" name="Marcador de número de diapositiva 1"/>
          <p:cNvSpPr>
            <a:spLocks noGrp="1"/>
          </p:cNvSpPr>
          <p:nvPr>
            <p:ph type="sldNum" sz="quarter" idx="12"/>
          </p:nvPr>
        </p:nvSpPr>
        <p:spPr/>
        <p:txBody>
          <a:bodyPr/>
          <a:lstStyle/>
          <a:p>
            <a:fld id="{4FAB73BC-B049-4115-A692-8D63A059BFB8}" type="slidenum">
              <a:rPr lang="en-US" smtClean="0">
                <a:latin typeface="+mj-lt"/>
              </a:rPr>
              <a:pPr/>
              <a:t>39</a:t>
            </a:fld>
            <a:endParaRPr lang="en-US" dirty="0">
              <a:latin typeface="+mj-lt"/>
            </a:endParaRPr>
          </a:p>
        </p:txBody>
      </p:sp>
      <p:sp>
        <p:nvSpPr>
          <p:cNvPr id="3" name="2 Rectángulo"/>
          <p:cNvSpPr/>
          <p:nvPr/>
        </p:nvSpPr>
        <p:spPr>
          <a:xfrm>
            <a:off x="2556382" y="1478130"/>
            <a:ext cx="4851521" cy="954107"/>
          </a:xfrm>
          <a:prstGeom prst="rect">
            <a:avLst/>
          </a:prstGeom>
        </p:spPr>
        <p:txBody>
          <a:bodyPr wrap="none">
            <a:spAutoFit/>
          </a:bodyPr>
          <a:lstStyle/>
          <a:p>
            <a:r>
              <a:rPr lang="en-US" sz="2800" dirty="0">
                <a:latin typeface="+mj-lt"/>
                <a:cs typeface="Times New Roman" pitchFamily="18" charset="0"/>
                <a:hlinkClick r:id="rId3"/>
              </a:rPr>
              <a:t>https://simbig.org/SIMBig2025/</a:t>
            </a:r>
            <a:endParaRPr lang="en-US" sz="2800" dirty="0">
              <a:latin typeface="+mj-lt"/>
              <a:cs typeface="Times New Roman" pitchFamily="18" charset="0"/>
            </a:endParaRPr>
          </a:p>
          <a:p>
            <a:endParaRPr lang="en-US" sz="2800" dirty="0">
              <a:latin typeface="+mj-lt"/>
              <a:cs typeface="Times New Roman" pitchFamily="18" charset="0"/>
            </a:endParaRPr>
          </a:p>
        </p:txBody>
      </p:sp>
      <p:sp>
        <p:nvSpPr>
          <p:cNvPr id="8" name="7 Rectángulo"/>
          <p:cNvSpPr/>
          <p:nvPr/>
        </p:nvSpPr>
        <p:spPr>
          <a:xfrm>
            <a:off x="2418543" y="5928298"/>
            <a:ext cx="5129802" cy="646331"/>
          </a:xfrm>
          <a:prstGeom prst="rect">
            <a:avLst/>
          </a:prstGeom>
        </p:spPr>
        <p:txBody>
          <a:bodyPr wrap="none">
            <a:spAutoFit/>
          </a:bodyPr>
          <a:lstStyle/>
          <a:p>
            <a:pPr fontAlgn="base"/>
            <a:r>
              <a:rPr lang="es-ES" sz="3600" b="1" dirty="0" err="1">
                <a:solidFill>
                  <a:schemeClr val="accent6">
                    <a:lumMod val="75000"/>
                  </a:schemeClr>
                </a:solidFill>
                <a:latin typeface="+mj-lt"/>
                <a:cs typeface="Times New Roman" pitchFamily="18" charset="0"/>
              </a:rPr>
              <a:t>SIMBig</a:t>
            </a:r>
            <a:r>
              <a:rPr lang="es-ES" sz="3600" b="1" dirty="0">
                <a:solidFill>
                  <a:schemeClr val="accent6">
                    <a:lumMod val="75000"/>
                  </a:schemeClr>
                </a:solidFill>
                <a:latin typeface="+mj-lt"/>
                <a:cs typeface="Times New Roman" pitchFamily="18" charset="0"/>
              </a:rPr>
              <a:t> 2024 – Noviembre</a:t>
            </a:r>
          </a:p>
        </p:txBody>
      </p:sp>
      <p:pic>
        <p:nvPicPr>
          <p:cNvPr id="14" name="Imagen 13">
            <a:extLst>
              <a:ext uri="{FF2B5EF4-FFF2-40B4-BE49-F238E27FC236}">
                <a16:creationId xmlns:a16="http://schemas.microsoft.com/office/drawing/2014/main" id="{41A47F0D-9F4F-427A-9ABB-0C5500932E0B}"/>
              </a:ext>
            </a:extLst>
          </p:cNvPr>
          <p:cNvPicPr>
            <a:picLocks noChangeAspect="1"/>
          </p:cNvPicPr>
          <p:nvPr/>
        </p:nvPicPr>
        <p:blipFill>
          <a:blip r:embed="rId4"/>
          <a:stretch>
            <a:fillRect/>
          </a:stretch>
        </p:blipFill>
        <p:spPr>
          <a:xfrm>
            <a:off x="1196121" y="4901960"/>
            <a:ext cx="2243848" cy="967934"/>
          </a:xfrm>
          <a:prstGeom prst="rect">
            <a:avLst/>
          </a:prstGeom>
        </p:spPr>
      </p:pic>
      <p:pic>
        <p:nvPicPr>
          <p:cNvPr id="16" name="Imagen 15">
            <a:extLst>
              <a:ext uri="{FF2B5EF4-FFF2-40B4-BE49-F238E27FC236}">
                <a16:creationId xmlns:a16="http://schemas.microsoft.com/office/drawing/2014/main" id="{8135383B-1EA1-4B6D-9848-6B217F739700}"/>
              </a:ext>
            </a:extLst>
          </p:cNvPr>
          <p:cNvPicPr>
            <a:picLocks noChangeAspect="1"/>
          </p:cNvPicPr>
          <p:nvPr/>
        </p:nvPicPr>
        <p:blipFill>
          <a:blip r:embed="rId5"/>
          <a:stretch>
            <a:fillRect/>
          </a:stretch>
        </p:blipFill>
        <p:spPr>
          <a:xfrm>
            <a:off x="3983237" y="5204580"/>
            <a:ext cx="2419350" cy="495300"/>
          </a:xfrm>
          <a:prstGeom prst="rect">
            <a:avLst/>
          </a:prstGeom>
        </p:spPr>
      </p:pic>
      <p:pic>
        <p:nvPicPr>
          <p:cNvPr id="18" name="Imagen 17">
            <a:extLst>
              <a:ext uri="{FF2B5EF4-FFF2-40B4-BE49-F238E27FC236}">
                <a16:creationId xmlns:a16="http://schemas.microsoft.com/office/drawing/2014/main" id="{913F7AA8-17C9-4533-A197-29A03EE325E1}"/>
              </a:ext>
            </a:extLst>
          </p:cNvPr>
          <p:cNvPicPr>
            <a:picLocks noChangeAspect="1"/>
          </p:cNvPicPr>
          <p:nvPr/>
        </p:nvPicPr>
        <p:blipFill>
          <a:blip r:embed="rId6"/>
          <a:stretch>
            <a:fillRect/>
          </a:stretch>
        </p:blipFill>
        <p:spPr>
          <a:xfrm>
            <a:off x="7175804" y="3631237"/>
            <a:ext cx="1737675" cy="1270723"/>
          </a:xfrm>
          <a:prstGeom prst="rect">
            <a:avLst/>
          </a:prstGeom>
        </p:spPr>
      </p:pic>
      <p:pic>
        <p:nvPicPr>
          <p:cNvPr id="20" name="Imagen 19">
            <a:extLst>
              <a:ext uri="{FF2B5EF4-FFF2-40B4-BE49-F238E27FC236}">
                <a16:creationId xmlns:a16="http://schemas.microsoft.com/office/drawing/2014/main" id="{D82D955F-01A6-4DF5-9917-5B4BEBD4514C}"/>
              </a:ext>
            </a:extLst>
          </p:cNvPr>
          <p:cNvPicPr>
            <a:picLocks noChangeAspect="1"/>
          </p:cNvPicPr>
          <p:nvPr/>
        </p:nvPicPr>
        <p:blipFill>
          <a:blip r:embed="rId7"/>
          <a:stretch>
            <a:fillRect/>
          </a:stretch>
        </p:blipFill>
        <p:spPr>
          <a:xfrm>
            <a:off x="3992673" y="3508178"/>
            <a:ext cx="2228850" cy="828675"/>
          </a:xfrm>
          <a:prstGeom prst="rect">
            <a:avLst/>
          </a:prstGeom>
        </p:spPr>
      </p:pic>
      <p:pic>
        <p:nvPicPr>
          <p:cNvPr id="22" name="Imagen 21">
            <a:extLst>
              <a:ext uri="{FF2B5EF4-FFF2-40B4-BE49-F238E27FC236}">
                <a16:creationId xmlns:a16="http://schemas.microsoft.com/office/drawing/2014/main" id="{DBA9EED4-43E7-4E4D-85E9-43D39F8D9FF6}"/>
              </a:ext>
            </a:extLst>
          </p:cNvPr>
          <p:cNvPicPr>
            <a:picLocks noChangeAspect="1"/>
          </p:cNvPicPr>
          <p:nvPr/>
        </p:nvPicPr>
        <p:blipFill>
          <a:blip r:embed="rId8"/>
          <a:stretch>
            <a:fillRect/>
          </a:stretch>
        </p:blipFill>
        <p:spPr>
          <a:xfrm>
            <a:off x="6852027" y="5101939"/>
            <a:ext cx="2152650" cy="666750"/>
          </a:xfrm>
          <a:prstGeom prst="rect">
            <a:avLst/>
          </a:prstGeom>
        </p:spPr>
      </p:pic>
      <p:pic>
        <p:nvPicPr>
          <p:cNvPr id="24" name="Imagen 23">
            <a:extLst>
              <a:ext uri="{FF2B5EF4-FFF2-40B4-BE49-F238E27FC236}">
                <a16:creationId xmlns:a16="http://schemas.microsoft.com/office/drawing/2014/main" id="{52D08F8F-FB82-4249-929D-53DA6570688A}"/>
              </a:ext>
            </a:extLst>
          </p:cNvPr>
          <p:cNvPicPr>
            <a:picLocks noChangeAspect="1"/>
          </p:cNvPicPr>
          <p:nvPr/>
        </p:nvPicPr>
        <p:blipFill>
          <a:blip r:embed="rId9"/>
          <a:stretch>
            <a:fillRect/>
          </a:stretch>
        </p:blipFill>
        <p:spPr>
          <a:xfrm>
            <a:off x="1086142" y="3923280"/>
            <a:ext cx="2428875" cy="675997"/>
          </a:xfrm>
          <a:prstGeom prst="rect">
            <a:avLst/>
          </a:prstGeom>
        </p:spPr>
      </p:pic>
      <p:pic>
        <p:nvPicPr>
          <p:cNvPr id="26" name="Imagen 25">
            <a:extLst>
              <a:ext uri="{FF2B5EF4-FFF2-40B4-BE49-F238E27FC236}">
                <a16:creationId xmlns:a16="http://schemas.microsoft.com/office/drawing/2014/main" id="{BCA71930-B604-4AB4-9951-3F42BD6DCAC6}"/>
              </a:ext>
            </a:extLst>
          </p:cNvPr>
          <p:cNvPicPr>
            <a:picLocks noChangeAspect="1"/>
          </p:cNvPicPr>
          <p:nvPr/>
        </p:nvPicPr>
        <p:blipFill>
          <a:blip r:embed="rId10"/>
          <a:stretch>
            <a:fillRect/>
          </a:stretch>
        </p:blipFill>
        <p:spPr>
          <a:xfrm>
            <a:off x="3798210" y="4469735"/>
            <a:ext cx="2835734" cy="495301"/>
          </a:xfrm>
          <a:prstGeom prst="rect">
            <a:avLst/>
          </a:prstGeom>
        </p:spPr>
      </p:pic>
      <p:sp>
        <p:nvSpPr>
          <p:cNvPr id="27" name="Rectángulo 26">
            <a:extLst>
              <a:ext uri="{FF2B5EF4-FFF2-40B4-BE49-F238E27FC236}">
                <a16:creationId xmlns:a16="http://schemas.microsoft.com/office/drawing/2014/main" id="{2F14C361-579C-4BA2-AAAB-01063DD1E6CB}"/>
              </a:ext>
            </a:extLst>
          </p:cNvPr>
          <p:cNvSpPr/>
          <p:nvPr/>
        </p:nvSpPr>
        <p:spPr>
          <a:xfrm>
            <a:off x="1196121" y="3261818"/>
            <a:ext cx="7568234" cy="4572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10" name="Imagen 9">
            <a:extLst>
              <a:ext uri="{FF2B5EF4-FFF2-40B4-BE49-F238E27FC236}">
                <a16:creationId xmlns:a16="http://schemas.microsoft.com/office/drawing/2014/main" id="{61814B50-787C-5BA2-3961-553F617B4CF8}"/>
              </a:ext>
            </a:extLst>
          </p:cNvPr>
          <p:cNvPicPr>
            <a:picLocks noChangeAspect="1"/>
          </p:cNvPicPr>
          <p:nvPr/>
        </p:nvPicPr>
        <p:blipFill>
          <a:blip r:embed="rId11"/>
          <a:stretch>
            <a:fillRect/>
          </a:stretch>
        </p:blipFill>
        <p:spPr>
          <a:xfrm>
            <a:off x="3289219" y="2126629"/>
            <a:ext cx="3344725" cy="1012495"/>
          </a:xfrm>
          <a:prstGeom prst="rect">
            <a:avLst/>
          </a:prstGeom>
        </p:spPr>
      </p:pic>
    </p:spTree>
    <p:extLst>
      <p:ext uri="{BB962C8B-B14F-4D97-AF65-F5344CB8AC3E}">
        <p14:creationId xmlns:p14="http://schemas.microsoft.com/office/powerpoint/2010/main" val="807431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a:bodyPr>
          <a:lstStyle/>
          <a:p>
            <a:r>
              <a:rPr lang="es-ES" sz="2800" b="1" dirty="0">
                <a:cs typeface="Times New Roman" pitchFamily="18" charset="0"/>
              </a:rPr>
              <a:t>Desarrollo Dirigido por Modelos - MDD</a:t>
            </a:r>
          </a:p>
        </p:txBody>
      </p:sp>
      <p:sp>
        <p:nvSpPr>
          <p:cNvPr id="5121" name="Rectangle 1"/>
          <p:cNvSpPr>
            <a:spLocks noChangeArrowheads="1"/>
          </p:cNvSpPr>
          <p:nvPr/>
        </p:nvSpPr>
        <p:spPr bwMode="auto">
          <a:xfrm>
            <a:off x="1175418" y="2438034"/>
            <a:ext cx="3007873"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pPr>
            <a:r>
              <a:rPr lang="es-ES" sz="2000" b="1" dirty="0">
                <a:solidFill>
                  <a:schemeClr val="tx2"/>
                </a:solidFill>
                <a:latin typeface="+mj-lt"/>
                <a:ea typeface="MS Mincho" pitchFamily="49" charset="-128"/>
                <a:cs typeface="Times New Roman" pitchFamily="18" charset="0"/>
              </a:rPr>
              <a:t>La OMG propone la Arquitectura Dirigida por Modelos (MDA) como un estándar para el desarrollo dirigido por modelos. </a:t>
            </a:r>
            <a:r>
              <a:rPr lang="es-ES" sz="2000" b="1" dirty="0">
                <a:solidFill>
                  <a:schemeClr val="bg1">
                    <a:lumMod val="50000"/>
                  </a:schemeClr>
                </a:solidFill>
                <a:latin typeface="+mj-lt"/>
                <a:ea typeface="MS Mincho" pitchFamily="49" charset="-128"/>
                <a:cs typeface="Times New Roman" pitchFamily="18" charset="0"/>
              </a:rPr>
              <a:t>*</a:t>
            </a:r>
            <a:endParaRPr kumimoji="0" lang="en-US" sz="1600" b="1" u="none" strike="noStrike" cap="none" normalizeH="0" baseline="0" dirty="0">
              <a:ln>
                <a:noFill/>
              </a:ln>
              <a:solidFill>
                <a:schemeClr val="bg1">
                  <a:lumMod val="50000"/>
                </a:schemeClr>
              </a:solidFill>
              <a:latin typeface="+mj-lt"/>
              <a:cs typeface="Times New Roman" pitchFamily="18" charset="0"/>
            </a:endParaRPr>
          </a:p>
        </p:txBody>
      </p:sp>
      <p:sp>
        <p:nvSpPr>
          <p:cNvPr id="2" name="Marcador de número de diapositiva 1"/>
          <p:cNvSpPr>
            <a:spLocks noGrp="1"/>
          </p:cNvSpPr>
          <p:nvPr>
            <p:ph type="sldNum" sz="quarter" idx="12"/>
          </p:nvPr>
        </p:nvSpPr>
        <p:spPr/>
        <p:txBody>
          <a:bodyPr/>
          <a:lstStyle/>
          <a:p>
            <a:fld id="{4FAB73BC-B049-4115-A692-8D63A059BFB8}" type="slidenum">
              <a:rPr lang="en-US" smtClean="0">
                <a:latin typeface="+mj-lt"/>
              </a:rPr>
              <a:pPr/>
              <a:t>4</a:t>
            </a:fld>
            <a:endParaRPr lang="en-US" dirty="0">
              <a:latin typeface="+mj-lt"/>
            </a:endParaRPr>
          </a:p>
        </p:txBody>
      </p:sp>
      <p:sp>
        <p:nvSpPr>
          <p:cNvPr id="13" name="12 Rectángulo"/>
          <p:cNvSpPr/>
          <p:nvPr/>
        </p:nvSpPr>
        <p:spPr>
          <a:xfrm>
            <a:off x="685658" y="5869927"/>
            <a:ext cx="6651316" cy="646331"/>
          </a:xfrm>
          <a:prstGeom prst="rect">
            <a:avLst/>
          </a:prstGeom>
        </p:spPr>
        <p:txBody>
          <a:bodyPr wrap="square">
            <a:spAutoFit/>
          </a:bodyPr>
          <a:lstStyle/>
          <a:p>
            <a:r>
              <a:rPr lang="en-US" dirty="0">
                <a:solidFill>
                  <a:schemeClr val="bg1">
                    <a:lumMod val="50000"/>
                  </a:schemeClr>
                </a:solidFill>
                <a:latin typeface="+mj-lt"/>
                <a:cs typeface="Times New Roman" pitchFamily="18" charset="0"/>
              </a:rPr>
              <a:t>* OMG. (January 2005). "MDA. Model Driven Architecture". Available: http://www.omg.org/mda/</a:t>
            </a:r>
          </a:p>
        </p:txBody>
      </p:sp>
      <p:pic>
        <p:nvPicPr>
          <p:cNvPr id="14" name="13 Imagen"/>
          <p:cNvPicPr/>
          <p:nvPr/>
        </p:nvPicPr>
        <p:blipFill>
          <a:blip r:embed="rId3"/>
          <a:stretch>
            <a:fillRect/>
          </a:stretch>
        </p:blipFill>
        <p:spPr>
          <a:xfrm>
            <a:off x="4484179" y="1337333"/>
            <a:ext cx="3701480" cy="4312840"/>
          </a:xfrm>
          <a:prstGeom prst="rect">
            <a:avLst/>
          </a:prstGeom>
        </p:spPr>
      </p:pic>
    </p:spTree>
    <p:extLst>
      <p:ext uri="{BB962C8B-B14F-4D97-AF65-F5344CB8AC3E}">
        <p14:creationId xmlns:p14="http://schemas.microsoft.com/office/powerpoint/2010/main" val="8074218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FAB73BC-B049-4115-A692-8D63A059BFB8}" type="slidenum">
              <a:rPr lang="en-US" smtClean="0"/>
              <a:pPr/>
              <a:t>40</a:t>
            </a:fld>
            <a:endParaRPr lang="en-US" dirty="0"/>
          </a:p>
        </p:txBody>
      </p:sp>
      <p:sp>
        <p:nvSpPr>
          <p:cNvPr id="3" name="2 Rectángulo"/>
          <p:cNvSpPr/>
          <p:nvPr/>
        </p:nvSpPr>
        <p:spPr>
          <a:xfrm>
            <a:off x="983282" y="855596"/>
            <a:ext cx="4888069" cy="1569660"/>
          </a:xfrm>
          <a:prstGeom prst="rect">
            <a:avLst/>
          </a:prstGeom>
          <a:noFill/>
        </p:spPr>
        <p:txBody>
          <a:bodyPr wrap="none" lIns="91440" tIns="45720" rIns="91440" bIns="45720">
            <a:spAutoFit/>
          </a:bodyPr>
          <a:lstStyle/>
          <a:p>
            <a:pPr algn="ctr"/>
            <a:r>
              <a:rPr lang="es-ES" sz="9600" b="1" dirty="0">
                <a:ln w="1905"/>
                <a:effectLst>
                  <a:innerShdw blurRad="69850" dist="43180" dir="5400000">
                    <a:srgbClr val="000000">
                      <a:alpha val="65000"/>
                    </a:srgbClr>
                  </a:innerShdw>
                </a:effectLst>
              </a:rPr>
              <a:t>Gracias…</a:t>
            </a:r>
            <a:endParaRPr lang="es-ES" sz="9600" b="1" cap="none" spc="0" dirty="0">
              <a:ln w="1905"/>
              <a:effectLst>
                <a:innerShdw blurRad="69850" dist="43180" dir="5400000">
                  <a:srgbClr val="000000">
                    <a:alpha val="65000"/>
                  </a:srgbClr>
                </a:innerShdw>
              </a:effectLst>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3443" y="735946"/>
            <a:ext cx="219075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uadroTexto 3">
            <a:extLst>
              <a:ext uri="{FF2B5EF4-FFF2-40B4-BE49-F238E27FC236}">
                <a16:creationId xmlns:a16="http://schemas.microsoft.com/office/drawing/2014/main" id="{EB48F4F9-A262-4892-B21A-6A0E9F43A69E}"/>
              </a:ext>
            </a:extLst>
          </p:cNvPr>
          <p:cNvSpPr txBox="1"/>
          <p:nvPr/>
        </p:nvSpPr>
        <p:spPr>
          <a:xfrm>
            <a:off x="1338470" y="2715993"/>
            <a:ext cx="5754973" cy="2246769"/>
          </a:xfrm>
          <a:prstGeom prst="rect">
            <a:avLst/>
          </a:prstGeom>
          <a:noFill/>
        </p:spPr>
        <p:txBody>
          <a:bodyPr wrap="none" rtlCol="0">
            <a:spAutoFit/>
          </a:bodyPr>
          <a:lstStyle/>
          <a:p>
            <a:r>
              <a:rPr lang="en-US" sz="2800" dirty="0"/>
              <a:t>Jediazs@pucp.edu.pe</a:t>
            </a:r>
          </a:p>
          <a:p>
            <a:endParaRPr lang="en-US" sz="2800" dirty="0"/>
          </a:p>
          <a:p>
            <a:r>
              <a:rPr lang="en-US" sz="2800" dirty="0"/>
              <a:t>Web Personal:</a:t>
            </a:r>
          </a:p>
          <a:p>
            <a:r>
              <a:rPr lang="en-US" sz="2800" dirty="0">
                <a:hlinkClick r:id="rId4"/>
              </a:rPr>
              <a:t>http://mural.uv.es/diazsua/index.html</a:t>
            </a:r>
            <a:endParaRPr lang="en-US" sz="2800" dirty="0"/>
          </a:p>
          <a:p>
            <a:endParaRPr lang="en-US" sz="2800" dirty="0"/>
          </a:p>
        </p:txBody>
      </p:sp>
    </p:spTree>
    <p:extLst>
      <p:ext uri="{BB962C8B-B14F-4D97-AF65-F5344CB8AC3E}">
        <p14:creationId xmlns:p14="http://schemas.microsoft.com/office/powerpoint/2010/main" val="4279079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865C2-5F12-DB09-822B-52319538891D}"/>
            </a:ext>
          </a:extLst>
        </p:cNvPr>
        <p:cNvGrpSpPr/>
        <p:nvPr/>
      </p:nvGrpSpPr>
      <p:grpSpPr>
        <a:xfrm>
          <a:off x="0" y="0"/>
          <a:ext cx="0" cy="0"/>
          <a:chOff x="0" y="0"/>
          <a:chExt cx="0" cy="0"/>
        </a:xfrm>
      </p:grpSpPr>
      <p:sp>
        <p:nvSpPr>
          <p:cNvPr id="7" name="6 Título">
            <a:extLst>
              <a:ext uri="{FF2B5EF4-FFF2-40B4-BE49-F238E27FC236}">
                <a16:creationId xmlns:a16="http://schemas.microsoft.com/office/drawing/2014/main" id="{D5B2F1C5-CAAD-B137-2030-88CF08276CD7}"/>
              </a:ext>
            </a:extLst>
          </p:cNvPr>
          <p:cNvSpPr>
            <a:spLocks noGrp="1"/>
          </p:cNvSpPr>
          <p:nvPr>
            <p:ph type="title"/>
          </p:nvPr>
        </p:nvSpPr>
        <p:spPr/>
        <p:txBody>
          <a:bodyPr>
            <a:normAutofit/>
          </a:bodyPr>
          <a:lstStyle/>
          <a:p>
            <a:r>
              <a:rPr lang="es-ES" sz="2800" b="1" dirty="0">
                <a:cs typeface="Times New Roman" pitchFamily="18" charset="0"/>
              </a:rPr>
              <a:t>Desarrollo Dirigido por Modelos - MDD</a:t>
            </a:r>
          </a:p>
        </p:txBody>
      </p:sp>
      <p:sp>
        <p:nvSpPr>
          <p:cNvPr id="5121" name="Rectangle 1">
            <a:extLst>
              <a:ext uri="{FF2B5EF4-FFF2-40B4-BE49-F238E27FC236}">
                <a16:creationId xmlns:a16="http://schemas.microsoft.com/office/drawing/2014/main" id="{519A530C-83EB-3B61-B9FC-D7CC2339FF23}"/>
              </a:ext>
            </a:extLst>
          </p:cNvPr>
          <p:cNvSpPr>
            <a:spLocks noChangeArrowheads="1"/>
          </p:cNvSpPr>
          <p:nvPr/>
        </p:nvSpPr>
        <p:spPr bwMode="auto">
          <a:xfrm>
            <a:off x="685658" y="1354358"/>
            <a:ext cx="5648881"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pPr>
            <a:r>
              <a:rPr lang="es-ES" sz="2000" b="1" dirty="0">
                <a:solidFill>
                  <a:schemeClr val="tx2"/>
                </a:solidFill>
                <a:latin typeface="+mj-lt"/>
                <a:ea typeface="MS Mincho" pitchFamily="49" charset="-128"/>
                <a:cs typeface="Times New Roman" pitchFamily="18" charset="0"/>
              </a:rPr>
              <a:t>CIM: Modelo Independiente Computacional</a:t>
            </a:r>
            <a:endParaRPr kumimoji="0" lang="en-US" sz="1600" b="1" u="none" strike="noStrike" cap="none" normalizeH="0" baseline="0" dirty="0">
              <a:ln>
                <a:noFill/>
              </a:ln>
              <a:solidFill>
                <a:schemeClr val="bg1">
                  <a:lumMod val="50000"/>
                </a:schemeClr>
              </a:solidFill>
              <a:latin typeface="+mj-lt"/>
              <a:cs typeface="Times New Roman" pitchFamily="18" charset="0"/>
            </a:endParaRPr>
          </a:p>
        </p:txBody>
      </p:sp>
      <p:sp>
        <p:nvSpPr>
          <p:cNvPr id="2" name="Marcador de número de diapositiva 1">
            <a:extLst>
              <a:ext uri="{FF2B5EF4-FFF2-40B4-BE49-F238E27FC236}">
                <a16:creationId xmlns:a16="http://schemas.microsoft.com/office/drawing/2014/main" id="{1DB47845-3165-C4DB-2BD7-37B6B641A0DF}"/>
              </a:ext>
            </a:extLst>
          </p:cNvPr>
          <p:cNvSpPr>
            <a:spLocks noGrp="1"/>
          </p:cNvSpPr>
          <p:nvPr>
            <p:ph type="sldNum" sz="quarter" idx="12"/>
          </p:nvPr>
        </p:nvSpPr>
        <p:spPr/>
        <p:txBody>
          <a:bodyPr/>
          <a:lstStyle/>
          <a:p>
            <a:fld id="{4FAB73BC-B049-4115-A692-8D63A059BFB8}" type="slidenum">
              <a:rPr lang="en-US" smtClean="0">
                <a:latin typeface="+mj-lt"/>
              </a:rPr>
              <a:pPr/>
              <a:t>5</a:t>
            </a:fld>
            <a:endParaRPr lang="en-US" dirty="0">
              <a:latin typeface="+mj-lt"/>
            </a:endParaRPr>
          </a:p>
        </p:txBody>
      </p:sp>
      <p:sp>
        <p:nvSpPr>
          <p:cNvPr id="13" name="12 Rectángulo">
            <a:extLst>
              <a:ext uri="{FF2B5EF4-FFF2-40B4-BE49-F238E27FC236}">
                <a16:creationId xmlns:a16="http://schemas.microsoft.com/office/drawing/2014/main" id="{DBDF5B98-36E8-7B8C-100F-A413E51B41AC}"/>
              </a:ext>
            </a:extLst>
          </p:cNvPr>
          <p:cNvSpPr/>
          <p:nvPr/>
        </p:nvSpPr>
        <p:spPr>
          <a:xfrm>
            <a:off x="685658" y="5869927"/>
            <a:ext cx="6651316" cy="646331"/>
          </a:xfrm>
          <a:prstGeom prst="rect">
            <a:avLst/>
          </a:prstGeom>
        </p:spPr>
        <p:txBody>
          <a:bodyPr wrap="square">
            <a:spAutoFit/>
          </a:bodyPr>
          <a:lstStyle/>
          <a:p>
            <a:r>
              <a:rPr lang="en-US" dirty="0">
                <a:solidFill>
                  <a:schemeClr val="bg1">
                    <a:lumMod val="50000"/>
                  </a:schemeClr>
                </a:solidFill>
                <a:latin typeface="+mj-lt"/>
                <a:cs typeface="Times New Roman" pitchFamily="18" charset="0"/>
              </a:rPr>
              <a:t>* OMG. (January 2005). "MDA. Model Driven Architecture". Available: http://www.omg.org/mda/</a:t>
            </a:r>
          </a:p>
        </p:txBody>
      </p:sp>
      <p:pic>
        <p:nvPicPr>
          <p:cNvPr id="4" name="Imagen 3">
            <a:extLst>
              <a:ext uri="{FF2B5EF4-FFF2-40B4-BE49-F238E27FC236}">
                <a16:creationId xmlns:a16="http://schemas.microsoft.com/office/drawing/2014/main" id="{6C0868FF-8792-6A89-8547-95EB12F9479E}"/>
              </a:ext>
            </a:extLst>
          </p:cNvPr>
          <p:cNvPicPr>
            <a:picLocks noChangeAspect="1"/>
          </p:cNvPicPr>
          <p:nvPr/>
        </p:nvPicPr>
        <p:blipFill>
          <a:blip r:embed="rId3"/>
          <a:stretch>
            <a:fillRect/>
          </a:stretch>
        </p:blipFill>
        <p:spPr>
          <a:xfrm>
            <a:off x="1235765" y="2089943"/>
            <a:ext cx="7434470" cy="3013590"/>
          </a:xfrm>
          <a:prstGeom prst="rect">
            <a:avLst/>
          </a:prstGeom>
        </p:spPr>
      </p:pic>
    </p:spTree>
    <p:extLst>
      <p:ext uri="{BB962C8B-B14F-4D97-AF65-F5344CB8AC3E}">
        <p14:creationId xmlns:p14="http://schemas.microsoft.com/office/powerpoint/2010/main" val="1999723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7DF38-F4CC-E513-DE0D-EF17D978E828}"/>
            </a:ext>
          </a:extLst>
        </p:cNvPr>
        <p:cNvGrpSpPr/>
        <p:nvPr/>
      </p:nvGrpSpPr>
      <p:grpSpPr>
        <a:xfrm>
          <a:off x="0" y="0"/>
          <a:ext cx="0" cy="0"/>
          <a:chOff x="0" y="0"/>
          <a:chExt cx="0" cy="0"/>
        </a:xfrm>
      </p:grpSpPr>
      <p:sp>
        <p:nvSpPr>
          <p:cNvPr id="7" name="6 Título">
            <a:extLst>
              <a:ext uri="{FF2B5EF4-FFF2-40B4-BE49-F238E27FC236}">
                <a16:creationId xmlns:a16="http://schemas.microsoft.com/office/drawing/2014/main" id="{4BF6E4B0-C804-55D9-B596-92D2853969BB}"/>
              </a:ext>
            </a:extLst>
          </p:cNvPr>
          <p:cNvSpPr>
            <a:spLocks noGrp="1"/>
          </p:cNvSpPr>
          <p:nvPr>
            <p:ph type="title"/>
          </p:nvPr>
        </p:nvSpPr>
        <p:spPr/>
        <p:txBody>
          <a:bodyPr>
            <a:normAutofit/>
          </a:bodyPr>
          <a:lstStyle/>
          <a:p>
            <a:r>
              <a:rPr lang="es-ES" sz="2800" b="1" dirty="0">
                <a:cs typeface="Times New Roman" pitchFamily="18" charset="0"/>
              </a:rPr>
              <a:t>Desarrollo Dirigido por Modelos - MDD</a:t>
            </a:r>
          </a:p>
        </p:txBody>
      </p:sp>
      <p:sp>
        <p:nvSpPr>
          <p:cNvPr id="5121" name="Rectangle 1">
            <a:extLst>
              <a:ext uri="{FF2B5EF4-FFF2-40B4-BE49-F238E27FC236}">
                <a16:creationId xmlns:a16="http://schemas.microsoft.com/office/drawing/2014/main" id="{32C7C2B9-3FC2-C4DA-D558-51D165B90B19}"/>
              </a:ext>
            </a:extLst>
          </p:cNvPr>
          <p:cNvSpPr>
            <a:spLocks noChangeArrowheads="1"/>
          </p:cNvSpPr>
          <p:nvPr/>
        </p:nvSpPr>
        <p:spPr bwMode="auto">
          <a:xfrm>
            <a:off x="685658" y="1354358"/>
            <a:ext cx="5648881"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pPr>
            <a:r>
              <a:rPr lang="es-ES" sz="2000" b="1" dirty="0">
                <a:solidFill>
                  <a:schemeClr val="tx2"/>
                </a:solidFill>
                <a:latin typeface="+mj-lt"/>
                <a:ea typeface="MS Mincho" pitchFamily="49" charset="-128"/>
                <a:cs typeface="Times New Roman" pitchFamily="18" charset="0"/>
              </a:rPr>
              <a:t>PIM: Modelo Independiente </a:t>
            </a:r>
            <a:r>
              <a:rPr kumimoji="0" lang="es-ES" sz="2000" b="1" u="none" strike="noStrike" cap="none" normalizeH="0" baseline="0" dirty="0">
                <a:ln>
                  <a:noFill/>
                </a:ln>
                <a:solidFill>
                  <a:schemeClr val="tx2"/>
                </a:solidFill>
                <a:latin typeface="+mj-lt"/>
                <a:ea typeface="MS Mincho" pitchFamily="49" charset="-128"/>
                <a:cs typeface="Times New Roman" pitchFamily="18" charset="0"/>
              </a:rPr>
              <a:t>Plataforma</a:t>
            </a:r>
            <a:endParaRPr kumimoji="0" lang="en-US" sz="1600" b="1" u="none" strike="noStrike" cap="none" normalizeH="0" baseline="0" dirty="0">
              <a:ln>
                <a:noFill/>
              </a:ln>
              <a:solidFill>
                <a:schemeClr val="bg1">
                  <a:lumMod val="50000"/>
                </a:schemeClr>
              </a:solidFill>
              <a:latin typeface="+mj-lt"/>
              <a:cs typeface="Times New Roman" pitchFamily="18" charset="0"/>
            </a:endParaRPr>
          </a:p>
        </p:txBody>
      </p:sp>
      <p:sp>
        <p:nvSpPr>
          <p:cNvPr id="2" name="Marcador de número de diapositiva 1">
            <a:extLst>
              <a:ext uri="{FF2B5EF4-FFF2-40B4-BE49-F238E27FC236}">
                <a16:creationId xmlns:a16="http://schemas.microsoft.com/office/drawing/2014/main" id="{54E60EA0-BECD-C108-DEE1-0F5F9BD90E37}"/>
              </a:ext>
            </a:extLst>
          </p:cNvPr>
          <p:cNvSpPr>
            <a:spLocks noGrp="1"/>
          </p:cNvSpPr>
          <p:nvPr>
            <p:ph type="sldNum" sz="quarter" idx="12"/>
          </p:nvPr>
        </p:nvSpPr>
        <p:spPr/>
        <p:txBody>
          <a:bodyPr/>
          <a:lstStyle/>
          <a:p>
            <a:fld id="{4FAB73BC-B049-4115-A692-8D63A059BFB8}" type="slidenum">
              <a:rPr lang="en-US" smtClean="0">
                <a:latin typeface="+mj-lt"/>
              </a:rPr>
              <a:pPr/>
              <a:t>6</a:t>
            </a:fld>
            <a:endParaRPr lang="en-US" dirty="0">
              <a:latin typeface="+mj-lt"/>
            </a:endParaRPr>
          </a:p>
        </p:txBody>
      </p:sp>
      <p:sp>
        <p:nvSpPr>
          <p:cNvPr id="13" name="12 Rectángulo">
            <a:extLst>
              <a:ext uri="{FF2B5EF4-FFF2-40B4-BE49-F238E27FC236}">
                <a16:creationId xmlns:a16="http://schemas.microsoft.com/office/drawing/2014/main" id="{D51EE419-191C-C77D-A180-80C79E0E7304}"/>
              </a:ext>
            </a:extLst>
          </p:cNvPr>
          <p:cNvSpPr/>
          <p:nvPr/>
        </p:nvSpPr>
        <p:spPr>
          <a:xfrm>
            <a:off x="685658" y="5869927"/>
            <a:ext cx="6651316" cy="646331"/>
          </a:xfrm>
          <a:prstGeom prst="rect">
            <a:avLst/>
          </a:prstGeom>
        </p:spPr>
        <p:txBody>
          <a:bodyPr wrap="square">
            <a:spAutoFit/>
          </a:bodyPr>
          <a:lstStyle/>
          <a:p>
            <a:r>
              <a:rPr lang="en-US" dirty="0">
                <a:solidFill>
                  <a:schemeClr val="bg1">
                    <a:lumMod val="50000"/>
                  </a:schemeClr>
                </a:solidFill>
                <a:latin typeface="+mj-lt"/>
                <a:cs typeface="Times New Roman" pitchFamily="18" charset="0"/>
              </a:rPr>
              <a:t>* OMG. (January 2005). "MDA. Model Driven Architecture". Available: http://www.omg.org/mda/</a:t>
            </a:r>
          </a:p>
        </p:txBody>
      </p:sp>
      <p:pic>
        <p:nvPicPr>
          <p:cNvPr id="4" name="Imagen 3">
            <a:extLst>
              <a:ext uri="{FF2B5EF4-FFF2-40B4-BE49-F238E27FC236}">
                <a16:creationId xmlns:a16="http://schemas.microsoft.com/office/drawing/2014/main" id="{47895358-E5D9-E7D0-2909-C4F3F640E17B}"/>
              </a:ext>
            </a:extLst>
          </p:cNvPr>
          <p:cNvPicPr>
            <a:picLocks noChangeAspect="1"/>
          </p:cNvPicPr>
          <p:nvPr/>
        </p:nvPicPr>
        <p:blipFill>
          <a:blip r:embed="rId3"/>
          <a:stretch>
            <a:fillRect/>
          </a:stretch>
        </p:blipFill>
        <p:spPr>
          <a:xfrm>
            <a:off x="2189715" y="1815001"/>
            <a:ext cx="5019208" cy="3882650"/>
          </a:xfrm>
          <a:prstGeom prst="rect">
            <a:avLst/>
          </a:prstGeom>
        </p:spPr>
      </p:pic>
    </p:spTree>
    <p:extLst>
      <p:ext uri="{BB962C8B-B14F-4D97-AF65-F5344CB8AC3E}">
        <p14:creationId xmlns:p14="http://schemas.microsoft.com/office/powerpoint/2010/main" val="2168480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978F8-863F-D392-A424-0366BBB9BE1E}"/>
            </a:ext>
          </a:extLst>
        </p:cNvPr>
        <p:cNvGrpSpPr/>
        <p:nvPr/>
      </p:nvGrpSpPr>
      <p:grpSpPr>
        <a:xfrm>
          <a:off x="0" y="0"/>
          <a:ext cx="0" cy="0"/>
          <a:chOff x="0" y="0"/>
          <a:chExt cx="0" cy="0"/>
        </a:xfrm>
      </p:grpSpPr>
      <p:sp>
        <p:nvSpPr>
          <p:cNvPr id="7" name="6 Título">
            <a:extLst>
              <a:ext uri="{FF2B5EF4-FFF2-40B4-BE49-F238E27FC236}">
                <a16:creationId xmlns:a16="http://schemas.microsoft.com/office/drawing/2014/main" id="{C34D87A9-DEB6-6F97-3AFF-9AFA835D6636}"/>
              </a:ext>
            </a:extLst>
          </p:cNvPr>
          <p:cNvSpPr>
            <a:spLocks noGrp="1"/>
          </p:cNvSpPr>
          <p:nvPr>
            <p:ph type="title"/>
          </p:nvPr>
        </p:nvSpPr>
        <p:spPr/>
        <p:txBody>
          <a:bodyPr>
            <a:normAutofit/>
          </a:bodyPr>
          <a:lstStyle/>
          <a:p>
            <a:r>
              <a:rPr lang="es-ES" sz="2800" b="1" dirty="0">
                <a:cs typeface="Times New Roman" pitchFamily="18" charset="0"/>
              </a:rPr>
              <a:t>Desarrollo Dirigido por Modelos - MDD</a:t>
            </a:r>
          </a:p>
        </p:txBody>
      </p:sp>
      <p:sp>
        <p:nvSpPr>
          <p:cNvPr id="5121" name="Rectangle 1">
            <a:extLst>
              <a:ext uri="{FF2B5EF4-FFF2-40B4-BE49-F238E27FC236}">
                <a16:creationId xmlns:a16="http://schemas.microsoft.com/office/drawing/2014/main" id="{B37866AF-BEC9-6DD7-3EE1-65D3B9353409}"/>
              </a:ext>
            </a:extLst>
          </p:cNvPr>
          <p:cNvSpPr>
            <a:spLocks noChangeArrowheads="1"/>
          </p:cNvSpPr>
          <p:nvPr/>
        </p:nvSpPr>
        <p:spPr bwMode="auto">
          <a:xfrm>
            <a:off x="685658" y="1354358"/>
            <a:ext cx="5648881"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pPr>
            <a:r>
              <a:rPr lang="es-ES" sz="2000" b="1" dirty="0">
                <a:solidFill>
                  <a:schemeClr val="tx2"/>
                </a:solidFill>
                <a:latin typeface="+mj-lt"/>
                <a:ea typeface="MS Mincho" pitchFamily="49" charset="-128"/>
                <a:cs typeface="Times New Roman" pitchFamily="18" charset="0"/>
              </a:rPr>
              <a:t>PSM: Modelo Específico de </a:t>
            </a:r>
            <a:r>
              <a:rPr kumimoji="0" lang="es-ES" sz="2000" b="1" u="none" strike="noStrike" cap="none" normalizeH="0" baseline="0" dirty="0">
                <a:ln>
                  <a:noFill/>
                </a:ln>
                <a:solidFill>
                  <a:schemeClr val="tx2"/>
                </a:solidFill>
                <a:latin typeface="+mj-lt"/>
                <a:ea typeface="MS Mincho" pitchFamily="49" charset="-128"/>
                <a:cs typeface="Times New Roman" pitchFamily="18" charset="0"/>
              </a:rPr>
              <a:t>Plataforma</a:t>
            </a:r>
            <a:endParaRPr kumimoji="0" lang="en-US" sz="1600" b="1" u="none" strike="noStrike" cap="none" normalizeH="0" baseline="0" dirty="0">
              <a:ln>
                <a:noFill/>
              </a:ln>
              <a:solidFill>
                <a:schemeClr val="bg1">
                  <a:lumMod val="50000"/>
                </a:schemeClr>
              </a:solidFill>
              <a:latin typeface="+mj-lt"/>
              <a:cs typeface="Times New Roman" pitchFamily="18" charset="0"/>
            </a:endParaRPr>
          </a:p>
        </p:txBody>
      </p:sp>
      <p:sp>
        <p:nvSpPr>
          <p:cNvPr id="2" name="Marcador de número de diapositiva 1">
            <a:extLst>
              <a:ext uri="{FF2B5EF4-FFF2-40B4-BE49-F238E27FC236}">
                <a16:creationId xmlns:a16="http://schemas.microsoft.com/office/drawing/2014/main" id="{5CDE7F6B-A799-DFEE-544A-ACD1E08C805C}"/>
              </a:ext>
            </a:extLst>
          </p:cNvPr>
          <p:cNvSpPr>
            <a:spLocks noGrp="1"/>
          </p:cNvSpPr>
          <p:nvPr>
            <p:ph type="sldNum" sz="quarter" idx="12"/>
          </p:nvPr>
        </p:nvSpPr>
        <p:spPr/>
        <p:txBody>
          <a:bodyPr/>
          <a:lstStyle/>
          <a:p>
            <a:fld id="{4FAB73BC-B049-4115-A692-8D63A059BFB8}" type="slidenum">
              <a:rPr lang="en-US" smtClean="0">
                <a:latin typeface="+mj-lt"/>
              </a:rPr>
              <a:pPr/>
              <a:t>7</a:t>
            </a:fld>
            <a:endParaRPr lang="en-US" dirty="0">
              <a:latin typeface="+mj-lt"/>
            </a:endParaRPr>
          </a:p>
        </p:txBody>
      </p:sp>
      <p:sp>
        <p:nvSpPr>
          <p:cNvPr id="13" name="12 Rectángulo">
            <a:extLst>
              <a:ext uri="{FF2B5EF4-FFF2-40B4-BE49-F238E27FC236}">
                <a16:creationId xmlns:a16="http://schemas.microsoft.com/office/drawing/2014/main" id="{AD919D6A-31E0-5B6A-8C71-04BC749F9F32}"/>
              </a:ext>
            </a:extLst>
          </p:cNvPr>
          <p:cNvSpPr/>
          <p:nvPr/>
        </p:nvSpPr>
        <p:spPr>
          <a:xfrm>
            <a:off x="685658" y="5869927"/>
            <a:ext cx="6651316" cy="646331"/>
          </a:xfrm>
          <a:prstGeom prst="rect">
            <a:avLst/>
          </a:prstGeom>
        </p:spPr>
        <p:txBody>
          <a:bodyPr wrap="square">
            <a:spAutoFit/>
          </a:bodyPr>
          <a:lstStyle/>
          <a:p>
            <a:r>
              <a:rPr lang="en-US" dirty="0">
                <a:solidFill>
                  <a:schemeClr val="bg1">
                    <a:lumMod val="50000"/>
                  </a:schemeClr>
                </a:solidFill>
                <a:latin typeface="+mj-lt"/>
                <a:cs typeface="Times New Roman" pitchFamily="18" charset="0"/>
              </a:rPr>
              <a:t>* OMG. (January 2005). "MDA. Model Driven Architecture". Available: http://www.omg.org/mda/</a:t>
            </a:r>
          </a:p>
        </p:txBody>
      </p:sp>
      <p:pic>
        <p:nvPicPr>
          <p:cNvPr id="4" name="Imagen 3">
            <a:extLst>
              <a:ext uri="{FF2B5EF4-FFF2-40B4-BE49-F238E27FC236}">
                <a16:creationId xmlns:a16="http://schemas.microsoft.com/office/drawing/2014/main" id="{66415050-B56F-872C-6B61-07E684E49D7F}"/>
              </a:ext>
            </a:extLst>
          </p:cNvPr>
          <p:cNvPicPr>
            <a:picLocks noChangeAspect="1"/>
          </p:cNvPicPr>
          <p:nvPr/>
        </p:nvPicPr>
        <p:blipFill>
          <a:blip r:embed="rId3"/>
          <a:stretch>
            <a:fillRect/>
          </a:stretch>
        </p:blipFill>
        <p:spPr>
          <a:xfrm>
            <a:off x="845655" y="2471797"/>
            <a:ext cx="4552805" cy="2367791"/>
          </a:xfrm>
          <a:prstGeom prst="rect">
            <a:avLst/>
          </a:prstGeom>
        </p:spPr>
      </p:pic>
      <p:pic>
        <p:nvPicPr>
          <p:cNvPr id="6" name="Imagen 5">
            <a:extLst>
              <a:ext uri="{FF2B5EF4-FFF2-40B4-BE49-F238E27FC236}">
                <a16:creationId xmlns:a16="http://schemas.microsoft.com/office/drawing/2014/main" id="{D17D17D3-F42B-F474-AE04-AA0F4921A60C}"/>
              </a:ext>
            </a:extLst>
          </p:cNvPr>
          <p:cNvPicPr>
            <a:picLocks noChangeAspect="1"/>
          </p:cNvPicPr>
          <p:nvPr/>
        </p:nvPicPr>
        <p:blipFill>
          <a:blip r:embed="rId4"/>
          <a:stretch>
            <a:fillRect/>
          </a:stretch>
        </p:blipFill>
        <p:spPr>
          <a:xfrm>
            <a:off x="5867400" y="2401188"/>
            <a:ext cx="3543300" cy="2438400"/>
          </a:xfrm>
          <a:prstGeom prst="rect">
            <a:avLst/>
          </a:prstGeom>
        </p:spPr>
      </p:pic>
    </p:spTree>
    <p:extLst>
      <p:ext uri="{BB962C8B-B14F-4D97-AF65-F5344CB8AC3E}">
        <p14:creationId xmlns:p14="http://schemas.microsoft.com/office/powerpoint/2010/main" val="2508418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451AE-8DEE-F898-228B-8E1656CAF964}"/>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1D62AEE-4A49-E811-40E8-8D3546DB78DF}"/>
              </a:ext>
            </a:extLst>
          </p:cNvPr>
          <p:cNvSpPr>
            <a:spLocks noGrp="1"/>
          </p:cNvSpPr>
          <p:nvPr>
            <p:ph idx="1"/>
          </p:nvPr>
        </p:nvSpPr>
        <p:spPr>
          <a:xfrm>
            <a:off x="1075601" y="1463730"/>
            <a:ext cx="7688753" cy="4525963"/>
          </a:xfrm>
        </p:spPr>
        <p:txBody>
          <a:bodyPr>
            <a:normAutofit/>
          </a:bodyPr>
          <a:lstStyle/>
          <a:p>
            <a:pPr marL="514350" indent="-514350">
              <a:buAutoNum type="romanUcPeriod"/>
            </a:pPr>
            <a:r>
              <a:rPr lang="en-GB" sz="2000" dirty="0">
                <a:latin typeface="+mj-lt"/>
                <a:cs typeface="Times New Roman" pitchFamily="18" charset="0"/>
              </a:rPr>
              <a:t>MDD – Desarrollo </a:t>
            </a:r>
            <a:r>
              <a:rPr lang="en-GB" sz="2000" dirty="0" err="1">
                <a:latin typeface="+mj-lt"/>
                <a:cs typeface="Times New Roman" pitchFamily="18" charset="0"/>
              </a:rPr>
              <a:t>Dirigido</a:t>
            </a:r>
            <a:r>
              <a:rPr lang="en-GB" sz="2000" dirty="0">
                <a:latin typeface="+mj-lt"/>
                <a:cs typeface="Times New Roman" pitchFamily="18" charset="0"/>
              </a:rPr>
              <a:t> </a:t>
            </a:r>
            <a:r>
              <a:rPr lang="en-GB" sz="2000" dirty="0" err="1">
                <a:latin typeface="+mj-lt"/>
                <a:cs typeface="Times New Roman" pitchFamily="18" charset="0"/>
              </a:rPr>
              <a:t>por</a:t>
            </a:r>
            <a:r>
              <a:rPr lang="en-GB" sz="2000" dirty="0">
                <a:latin typeface="+mj-lt"/>
                <a:cs typeface="Times New Roman" pitchFamily="18" charset="0"/>
              </a:rPr>
              <a:t> </a:t>
            </a:r>
            <a:r>
              <a:rPr lang="en-GB" sz="2000" dirty="0" err="1">
                <a:latin typeface="+mj-lt"/>
                <a:cs typeface="Times New Roman" pitchFamily="18" charset="0"/>
              </a:rPr>
              <a:t>Modelos</a:t>
            </a:r>
            <a:endParaRPr lang="en-GB" sz="2000" dirty="0">
              <a:latin typeface="+mj-lt"/>
              <a:cs typeface="Times New Roman" pitchFamily="18" charset="0"/>
            </a:endParaRPr>
          </a:p>
          <a:p>
            <a:pPr marL="514350" indent="-514350">
              <a:buAutoNum type="romanUcPeriod"/>
            </a:pPr>
            <a:r>
              <a:rPr lang="en-GB" sz="2000" b="1" dirty="0" err="1">
                <a:cs typeface="Times New Roman" pitchFamily="18" charset="0"/>
              </a:rPr>
              <a:t>Motivación</a:t>
            </a:r>
            <a:endParaRPr lang="en-GB" sz="2000" b="1" dirty="0">
              <a:latin typeface="+mj-lt"/>
              <a:cs typeface="Times New Roman" pitchFamily="18" charset="0"/>
            </a:endParaRPr>
          </a:p>
          <a:p>
            <a:pPr marL="514350" indent="-514350">
              <a:buAutoNum type="romanUcPeriod"/>
            </a:pPr>
            <a:r>
              <a:rPr lang="en-GB" sz="2000" dirty="0" err="1">
                <a:latin typeface="+mj-lt"/>
                <a:cs typeface="Times New Roman" pitchFamily="18" charset="0"/>
              </a:rPr>
              <a:t>Contribución</a:t>
            </a:r>
            <a:endParaRPr lang="en-GB" sz="2000" dirty="0">
              <a:latin typeface="+mj-lt"/>
              <a:cs typeface="Times New Roman" pitchFamily="18" charset="0"/>
            </a:endParaRPr>
          </a:p>
          <a:p>
            <a:pPr marL="514350" indent="-514350">
              <a:buAutoNum type="romanUcPeriod"/>
            </a:pPr>
            <a:r>
              <a:rPr lang="en-GB" sz="2000" dirty="0" err="1">
                <a:latin typeface="+mj-lt"/>
                <a:cs typeface="Times New Roman" pitchFamily="18" charset="0"/>
              </a:rPr>
              <a:t>Extraer</a:t>
            </a:r>
            <a:r>
              <a:rPr lang="en-GB" sz="2000" dirty="0">
                <a:latin typeface="+mj-lt"/>
                <a:cs typeface="Times New Roman" pitchFamily="18" charset="0"/>
              </a:rPr>
              <a:t> </a:t>
            </a:r>
            <a:r>
              <a:rPr lang="en-GB" sz="2000" dirty="0" err="1">
                <a:latin typeface="+mj-lt"/>
                <a:cs typeface="Times New Roman" pitchFamily="18" charset="0"/>
              </a:rPr>
              <a:t>reglas</a:t>
            </a:r>
            <a:r>
              <a:rPr lang="en-GB" sz="2000" dirty="0">
                <a:latin typeface="+mj-lt"/>
                <a:cs typeface="Times New Roman" pitchFamily="18" charset="0"/>
              </a:rPr>
              <a:t> de </a:t>
            </a:r>
            <a:r>
              <a:rPr lang="en-GB" sz="2000" dirty="0" err="1">
                <a:latin typeface="+mj-lt"/>
                <a:cs typeface="Times New Roman" pitchFamily="18" charset="0"/>
              </a:rPr>
              <a:t>transformación</a:t>
            </a:r>
            <a:r>
              <a:rPr lang="en-GB" sz="2000" dirty="0">
                <a:latin typeface="+mj-lt"/>
                <a:cs typeface="Times New Roman" pitchFamily="18" charset="0"/>
              </a:rPr>
              <a:t> </a:t>
            </a:r>
            <a:r>
              <a:rPr lang="en-GB" sz="2000" dirty="0" err="1">
                <a:latin typeface="+mj-lt"/>
                <a:cs typeface="Times New Roman" pitchFamily="18" charset="0"/>
              </a:rPr>
              <a:t>para</a:t>
            </a:r>
            <a:r>
              <a:rPr lang="en-GB" sz="2000" dirty="0">
                <a:latin typeface="+mj-lt"/>
                <a:cs typeface="Times New Roman" pitchFamily="18" charset="0"/>
              </a:rPr>
              <a:t> </a:t>
            </a:r>
            <a:r>
              <a:rPr lang="en-GB" sz="2000" dirty="0" err="1">
                <a:latin typeface="+mj-lt"/>
                <a:cs typeface="Times New Roman" pitchFamily="18" charset="0"/>
              </a:rPr>
              <a:t>generar</a:t>
            </a:r>
            <a:r>
              <a:rPr lang="en-GB" sz="2000" dirty="0">
                <a:latin typeface="+mj-lt"/>
                <a:cs typeface="Times New Roman" pitchFamily="18" charset="0"/>
              </a:rPr>
              <a:t> </a:t>
            </a:r>
            <a:r>
              <a:rPr lang="en-GB" sz="2000" dirty="0" err="1">
                <a:latin typeface="+mj-lt"/>
                <a:cs typeface="Times New Roman" pitchFamily="18" charset="0"/>
              </a:rPr>
              <a:t>alternativas</a:t>
            </a:r>
            <a:r>
              <a:rPr lang="en-GB" sz="2000" dirty="0">
                <a:latin typeface="+mj-lt"/>
                <a:cs typeface="Times New Roman" pitchFamily="18" charset="0"/>
              </a:rPr>
              <a:t> de </a:t>
            </a:r>
            <a:r>
              <a:rPr lang="en-GB" sz="2000" dirty="0" err="1">
                <a:latin typeface="+mj-lt"/>
                <a:cs typeface="Times New Roman" pitchFamily="18" charset="0"/>
              </a:rPr>
              <a:t>diseño</a:t>
            </a:r>
            <a:r>
              <a:rPr lang="en-GB" sz="2000" dirty="0">
                <a:latin typeface="+mj-lt"/>
                <a:cs typeface="Times New Roman" pitchFamily="18" charset="0"/>
              </a:rPr>
              <a:t> de GUIs</a:t>
            </a:r>
          </a:p>
          <a:p>
            <a:pPr marL="514350" indent="-514350">
              <a:buAutoNum type="romanUcPeriod"/>
            </a:pPr>
            <a:r>
              <a:rPr lang="en-GB" sz="2000" dirty="0" err="1">
                <a:latin typeface="+mj-lt"/>
                <a:cs typeface="Times New Roman" pitchFamily="18" charset="0"/>
              </a:rPr>
              <a:t>Estereotipos</a:t>
            </a:r>
            <a:r>
              <a:rPr lang="en-GB" sz="2000" dirty="0">
                <a:latin typeface="+mj-lt"/>
                <a:cs typeface="Times New Roman" pitchFamily="18" charset="0"/>
              </a:rPr>
              <a:t> BPMN </a:t>
            </a:r>
            <a:r>
              <a:rPr lang="en-GB" sz="2000" dirty="0" err="1">
                <a:latin typeface="+mj-lt"/>
                <a:cs typeface="Times New Roman" pitchFamily="18" charset="0"/>
              </a:rPr>
              <a:t>extendido</a:t>
            </a:r>
            <a:endParaRPr lang="en-GB" sz="2000" dirty="0">
              <a:latin typeface="+mj-lt"/>
              <a:cs typeface="Times New Roman" pitchFamily="18" charset="0"/>
            </a:endParaRPr>
          </a:p>
          <a:p>
            <a:pPr marL="514350" indent="-514350">
              <a:buAutoNum type="romanUcPeriod"/>
            </a:pPr>
            <a:r>
              <a:rPr lang="en-GB" sz="2000" dirty="0" err="1">
                <a:latin typeface="+mj-lt"/>
                <a:cs typeface="Times New Roman" pitchFamily="18" charset="0"/>
              </a:rPr>
              <a:t>Conclusiones</a:t>
            </a:r>
            <a:endParaRPr lang="en-GB" sz="2000" dirty="0">
              <a:latin typeface="+mj-lt"/>
              <a:cs typeface="Times New Roman" pitchFamily="18" charset="0"/>
            </a:endParaRPr>
          </a:p>
          <a:p>
            <a:pPr marL="0" indent="0">
              <a:buNone/>
            </a:pPr>
            <a:endParaRPr lang="en-GB" sz="2000" dirty="0">
              <a:latin typeface="+mj-lt"/>
              <a:cs typeface="Times New Roman" pitchFamily="18" charset="0"/>
            </a:endParaRPr>
          </a:p>
        </p:txBody>
      </p:sp>
      <p:sp>
        <p:nvSpPr>
          <p:cNvPr id="7" name="6 Título">
            <a:extLst>
              <a:ext uri="{FF2B5EF4-FFF2-40B4-BE49-F238E27FC236}">
                <a16:creationId xmlns:a16="http://schemas.microsoft.com/office/drawing/2014/main" id="{8ED47F49-7BCB-DC2B-5253-B9E9BC19E54B}"/>
              </a:ext>
            </a:extLst>
          </p:cNvPr>
          <p:cNvSpPr>
            <a:spLocks noGrp="1"/>
          </p:cNvSpPr>
          <p:nvPr>
            <p:ph type="title"/>
          </p:nvPr>
        </p:nvSpPr>
        <p:spPr/>
        <p:txBody>
          <a:bodyPr>
            <a:normAutofit/>
          </a:bodyPr>
          <a:lstStyle/>
          <a:p>
            <a:r>
              <a:rPr lang="es-ES" dirty="0">
                <a:cs typeface="Times New Roman" pitchFamily="18" charset="0"/>
              </a:rPr>
              <a:t>Agenda</a:t>
            </a:r>
          </a:p>
        </p:txBody>
      </p:sp>
      <p:sp>
        <p:nvSpPr>
          <p:cNvPr id="2" name="Marcador de número de diapositiva 1">
            <a:extLst>
              <a:ext uri="{FF2B5EF4-FFF2-40B4-BE49-F238E27FC236}">
                <a16:creationId xmlns:a16="http://schemas.microsoft.com/office/drawing/2014/main" id="{F7434B6F-D74F-A796-1A58-5C9A07B17FD2}"/>
              </a:ext>
            </a:extLst>
          </p:cNvPr>
          <p:cNvSpPr>
            <a:spLocks noGrp="1"/>
          </p:cNvSpPr>
          <p:nvPr>
            <p:ph type="sldNum" sz="quarter" idx="12"/>
          </p:nvPr>
        </p:nvSpPr>
        <p:spPr/>
        <p:txBody>
          <a:bodyPr/>
          <a:lstStyle/>
          <a:p>
            <a:fld id="{4FAB73BC-B049-4115-A692-8D63A059BFB8}" type="slidenum">
              <a:rPr lang="en-US" smtClean="0">
                <a:solidFill>
                  <a:schemeClr val="tx1"/>
                </a:solidFill>
                <a:latin typeface="+mj-lt"/>
              </a:rPr>
              <a:pPr/>
              <a:t>8</a:t>
            </a:fld>
            <a:endParaRPr lang="en-US" dirty="0">
              <a:solidFill>
                <a:schemeClr val="tx1"/>
              </a:solidFill>
              <a:latin typeface="+mj-lt"/>
            </a:endParaRPr>
          </a:p>
        </p:txBody>
      </p:sp>
    </p:spTree>
    <p:extLst>
      <p:ext uri="{BB962C8B-B14F-4D97-AF65-F5344CB8AC3E}">
        <p14:creationId xmlns:p14="http://schemas.microsoft.com/office/powerpoint/2010/main" val="4248305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23568" y="1428552"/>
            <a:ext cx="5604160" cy="782385"/>
          </a:xfrm>
        </p:spPr>
        <p:txBody>
          <a:bodyPr>
            <a:noAutofit/>
          </a:bodyPr>
          <a:lstStyle/>
          <a:p>
            <a:pPr>
              <a:buNone/>
            </a:pPr>
            <a:r>
              <a:rPr lang="en-GB" sz="2000" dirty="0" err="1">
                <a:latin typeface="+mj-lt"/>
                <a:cs typeface="Times New Roman" pitchFamily="18" charset="0"/>
              </a:rPr>
              <a:t>Modelos</a:t>
            </a:r>
            <a:r>
              <a:rPr lang="en-GB" sz="2000" dirty="0">
                <a:latin typeface="+mj-lt"/>
                <a:cs typeface="Times New Roman" pitchFamily="18" charset="0"/>
              </a:rPr>
              <a:t> de </a:t>
            </a:r>
            <a:r>
              <a:rPr lang="en-GB" sz="2000" dirty="0" err="1">
                <a:latin typeface="+mj-lt"/>
                <a:cs typeface="Times New Roman" pitchFamily="18" charset="0"/>
              </a:rPr>
              <a:t>Procesos</a:t>
            </a:r>
            <a:r>
              <a:rPr lang="en-GB" sz="2000" dirty="0">
                <a:latin typeface="+mj-lt"/>
                <a:cs typeface="Times New Roman" pitchFamily="18" charset="0"/>
              </a:rPr>
              <a:t> de </a:t>
            </a:r>
            <a:r>
              <a:rPr lang="en-GB" sz="2000" dirty="0" err="1">
                <a:latin typeface="+mj-lt"/>
                <a:cs typeface="Times New Roman" pitchFamily="18" charset="0"/>
              </a:rPr>
              <a:t>Negocio</a:t>
            </a:r>
            <a:r>
              <a:rPr lang="en-GB" sz="2000" dirty="0">
                <a:latin typeface="+mj-lt"/>
                <a:cs typeface="Times New Roman" pitchFamily="18" charset="0"/>
              </a:rPr>
              <a:t> 		</a:t>
            </a:r>
            <a:endParaRPr lang="en-GB" sz="2400" dirty="0">
              <a:latin typeface="+mj-lt"/>
              <a:cs typeface="Times New Roman" pitchFamily="18" charset="0"/>
            </a:endParaRPr>
          </a:p>
        </p:txBody>
      </p:sp>
      <p:sp>
        <p:nvSpPr>
          <p:cNvPr id="7" name="6 Título"/>
          <p:cNvSpPr>
            <a:spLocks noGrp="1"/>
          </p:cNvSpPr>
          <p:nvPr>
            <p:ph type="title"/>
          </p:nvPr>
        </p:nvSpPr>
        <p:spPr/>
        <p:txBody>
          <a:bodyPr>
            <a:normAutofit/>
          </a:bodyPr>
          <a:lstStyle/>
          <a:p>
            <a:pPr algn="l"/>
            <a:r>
              <a:rPr lang="es-ES" sz="2800" b="1" dirty="0">
                <a:cs typeface="Times New Roman" pitchFamily="18" charset="0"/>
              </a:rPr>
              <a:t>Motivación</a:t>
            </a:r>
          </a:p>
        </p:txBody>
      </p:sp>
      <p:sp>
        <p:nvSpPr>
          <p:cNvPr id="5121" name="Rectangle 1"/>
          <p:cNvSpPr>
            <a:spLocks noChangeArrowheads="1"/>
          </p:cNvSpPr>
          <p:nvPr/>
        </p:nvSpPr>
        <p:spPr bwMode="auto">
          <a:xfrm>
            <a:off x="776538" y="4508839"/>
            <a:ext cx="7712369" cy="9679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defTabSz="914400" rtl="0" eaLnBrk="1" fontAlgn="base" latinLnBrk="0" hangingPunct="1">
              <a:lnSpc>
                <a:spcPct val="150000"/>
              </a:lnSpc>
              <a:spcBef>
                <a:spcPct val="0"/>
              </a:spcBef>
              <a:spcAft>
                <a:spcPct val="0"/>
              </a:spcAft>
              <a:buClrTx/>
              <a:buSzTx/>
              <a:buFont typeface="Arial" pitchFamily="34" charset="0"/>
              <a:buChar char="•"/>
              <a:tabLst/>
            </a:pPr>
            <a:r>
              <a:rPr kumimoji="0" lang="en-US" sz="2000" u="none" strike="noStrike" cap="none" normalizeH="0" baseline="0" dirty="0">
                <a:ln>
                  <a:noFill/>
                </a:ln>
                <a:latin typeface="+mj-lt"/>
                <a:ea typeface="MS Mincho" pitchFamily="49" charset="-128"/>
                <a:cs typeface="Times New Roman" pitchFamily="18" charset="0"/>
              </a:rPr>
              <a:t>No </a:t>
            </a:r>
            <a:r>
              <a:rPr kumimoji="0" lang="en-US" sz="2000" u="none" strike="noStrike" cap="none" normalizeH="0" baseline="0" dirty="0" err="1">
                <a:ln>
                  <a:noFill/>
                </a:ln>
                <a:latin typeface="+mj-lt"/>
                <a:ea typeface="MS Mincho" pitchFamily="49" charset="-128"/>
                <a:cs typeface="Times New Roman" pitchFamily="18" charset="0"/>
              </a:rPr>
              <a:t>captura</a:t>
            </a:r>
            <a:r>
              <a:rPr kumimoji="0" lang="en-US" sz="2000" u="none" strike="noStrike" cap="none" normalizeH="0" baseline="0" dirty="0">
                <a:ln>
                  <a:noFill/>
                </a:ln>
                <a:latin typeface="+mj-lt"/>
                <a:ea typeface="MS Mincho" pitchFamily="49" charset="-128"/>
                <a:cs typeface="Times New Roman" pitchFamily="18" charset="0"/>
              </a:rPr>
              <a:t> el </a:t>
            </a:r>
            <a:r>
              <a:rPr kumimoji="0" lang="en-US" sz="2000" u="none" strike="noStrike" cap="none" normalizeH="0" baseline="0" dirty="0" err="1">
                <a:ln>
                  <a:noFill/>
                </a:ln>
                <a:latin typeface="+mj-lt"/>
                <a:ea typeface="MS Mincho" pitchFamily="49" charset="-128"/>
                <a:cs typeface="Times New Roman" pitchFamily="18" charset="0"/>
              </a:rPr>
              <a:t>comportamiento</a:t>
            </a:r>
            <a:r>
              <a:rPr kumimoji="0" lang="en-US" sz="2000" u="none" strike="noStrike" cap="none" normalizeH="0" dirty="0">
                <a:ln>
                  <a:noFill/>
                </a:ln>
                <a:latin typeface="+mj-lt"/>
                <a:ea typeface="MS Mincho" pitchFamily="49" charset="-128"/>
                <a:cs typeface="Times New Roman" pitchFamily="18" charset="0"/>
              </a:rPr>
              <a:t> </a:t>
            </a:r>
            <a:r>
              <a:rPr kumimoji="0" lang="en-US" sz="2000" u="none" strike="noStrike" cap="none" normalizeH="0" dirty="0" err="1">
                <a:ln>
                  <a:noFill/>
                </a:ln>
                <a:latin typeface="+mj-lt"/>
                <a:ea typeface="MS Mincho" pitchFamily="49" charset="-128"/>
                <a:cs typeface="Times New Roman" pitchFamily="18" charset="0"/>
              </a:rPr>
              <a:t>funcional</a:t>
            </a:r>
            <a:r>
              <a:rPr kumimoji="0" lang="en-US" sz="2000" u="none" strike="noStrike" cap="none" normalizeH="0" dirty="0">
                <a:ln>
                  <a:noFill/>
                </a:ln>
                <a:latin typeface="+mj-lt"/>
                <a:ea typeface="MS Mincho" pitchFamily="49" charset="-128"/>
                <a:cs typeface="Times New Roman" pitchFamily="18" charset="0"/>
              </a:rPr>
              <a:t> del </a:t>
            </a:r>
            <a:r>
              <a:rPr kumimoji="0" lang="en-US" sz="2000" u="none" strike="noStrike" cap="none" normalizeH="0" dirty="0" err="1">
                <a:ln>
                  <a:noFill/>
                </a:ln>
                <a:latin typeface="+mj-lt"/>
                <a:ea typeface="MS Mincho" pitchFamily="49" charset="-128"/>
                <a:cs typeface="Times New Roman" pitchFamily="18" charset="0"/>
              </a:rPr>
              <a:t>sistema</a:t>
            </a:r>
            <a:r>
              <a:rPr lang="en-US" sz="2000" dirty="0">
                <a:latin typeface="+mj-lt"/>
                <a:ea typeface="MS Mincho" pitchFamily="49" charset="-128"/>
                <a:cs typeface="Times New Roman" pitchFamily="18" charset="0"/>
              </a:rPr>
              <a:t> de </a:t>
            </a:r>
            <a:r>
              <a:rPr lang="en-US" sz="2000" dirty="0" err="1">
                <a:latin typeface="+mj-lt"/>
                <a:ea typeface="MS Mincho" pitchFamily="49" charset="-128"/>
                <a:cs typeface="Times New Roman" pitchFamily="18" charset="0"/>
              </a:rPr>
              <a:t>información</a:t>
            </a:r>
            <a:r>
              <a:rPr lang="en-US" sz="2000" dirty="0">
                <a:latin typeface="+mj-lt"/>
                <a:ea typeface="MS Mincho" pitchFamily="49" charset="-128"/>
                <a:cs typeface="Times New Roman" pitchFamily="18" charset="0"/>
              </a:rPr>
              <a:t> y la </a:t>
            </a:r>
            <a:r>
              <a:rPr lang="en-US" sz="2000" dirty="0" err="1">
                <a:latin typeface="+mj-lt"/>
                <a:ea typeface="MS Mincho" pitchFamily="49" charset="-128"/>
                <a:cs typeface="Times New Roman" pitchFamily="18" charset="0"/>
              </a:rPr>
              <a:t>persistencia</a:t>
            </a:r>
            <a:r>
              <a:rPr lang="en-US" sz="2000" dirty="0">
                <a:latin typeface="+mj-lt"/>
                <a:ea typeface="MS Mincho" pitchFamily="49" charset="-128"/>
                <a:cs typeface="Times New Roman" pitchFamily="18" charset="0"/>
              </a:rPr>
              <a:t> de </a:t>
            </a:r>
            <a:r>
              <a:rPr lang="en-US" sz="2000" dirty="0" err="1">
                <a:latin typeface="+mj-lt"/>
                <a:ea typeface="MS Mincho" pitchFamily="49" charset="-128"/>
                <a:cs typeface="Times New Roman" pitchFamily="18" charset="0"/>
              </a:rPr>
              <a:t>datos</a:t>
            </a:r>
            <a:endParaRPr kumimoji="0" lang="en-US" sz="2000" u="none" strike="noStrike" cap="none" normalizeH="0" dirty="0">
              <a:ln>
                <a:noFill/>
              </a:ln>
              <a:latin typeface="+mj-lt"/>
              <a:ea typeface="MS Mincho" pitchFamily="49" charset="-128"/>
              <a:cs typeface="Times New Roman" pitchFamily="18" charset="0"/>
            </a:endParaRPr>
          </a:p>
        </p:txBody>
      </p:sp>
      <p:sp>
        <p:nvSpPr>
          <p:cNvPr id="2" name="Marcador de número de diapositiva 1"/>
          <p:cNvSpPr>
            <a:spLocks noGrp="1"/>
          </p:cNvSpPr>
          <p:nvPr>
            <p:ph type="sldNum" sz="quarter" idx="12"/>
          </p:nvPr>
        </p:nvSpPr>
        <p:spPr/>
        <p:txBody>
          <a:bodyPr/>
          <a:lstStyle/>
          <a:p>
            <a:fld id="{4FAB73BC-B049-4115-A692-8D63A059BFB8}" type="slidenum">
              <a:rPr lang="en-US" smtClean="0">
                <a:solidFill>
                  <a:schemeClr val="tx1"/>
                </a:solidFill>
                <a:latin typeface="+mj-lt"/>
              </a:rPr>
              <a:pPr/>
              <a:t>9</a:t>
            </a:fld>
            <a:endParaRPr lang="en-US" dirty="0">
              <a:solidFill>
                <a:schemeClr val="tx1"/>
              </a:solidFill>
              <a:latin typeface="+mj-lt"/>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161" y="2154242"/>
            <a:ext cx="5501566" cy="2021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Rectángulo"/>
          <p:cNvSpPr/>
          <p:nvPr/>
        </p:nvSpPr>
        <p:spPr>
          <a:xfrm>
            <a:off x="6891286" y="3247221"/>
            <a:ext cx="992579" cy="461665"/>
          </a:xfrm>
          <a:prstGeom prst="rect">
            <a:avLst/>
          </a:prstGeom>
        </p:spPr>
        <p:txBody>
          <a:bodyPr wrap="none">
            <a:spAutoFit/>
          </a:bodyPr>
          <a:lstStyle/>
          <a:p>
            <a:pPr>
              <a:buNone/>
            </a:pPr>
            <a:r>
              <a:rPr lang="en-GB" sz="2400" b="1" dirty="0">
                <a:latin typeface="+mj-lt"/>
                <a:cs typeface="Times New Roman" pitchFamily="18" charset="0"/>
              </a:rPr>
              <a:t>BPMN</a:t>
            </a:r>
          </a:p>
        </p:txBody>
      </p:sp>
      <p:sp>
        <p:nvSpPr>
          <p:cNvPr id="13" name="12 Rectángulo"/>
          <p:cNvSpPr/>
          <p:nvPr/>
        </p:nvSpPr>
        <p:spPr>
          <a:xfrm>
            <a:off x="6891286" y="2629413"/>
            <a:ext cx="970137" cy="523220"/>
          </a:xfrm>
          <a:prstGeom prst="rect">
            <a:avLst/>
          </a:prstGeom>
        </p:spPr>
        <p:txBody>
          <a:bodyPr wrap="none">
            <a:spAutoFit/>
          </a:bodyPr>
          <a:lstStyle/>
          <a:p>
            <a:pPr>
              <a:buNone/>
            </a:pPr>
            <a:r>
              <a:rPr lang="en-GB" sz="2800" b="1" dirty="0">
                <a:latin typeface="+mj-lt"/>
                <a:cs typeface="Times New Roman" pitchFamily="18" charset="0"/>
              </a:rPr>
              <a:t>OMG</a:t>
            </a:r>
          </a:p>
        </p:txBody>
      </p:sp>
    </p:spTree>
    <p:extLst>
      <p:ext uri="{BB962C8B-B14F-4D97-AF65-F5344CB8AC3E}">
        <p14:creationId xmlns:p14="http://schemas.microsoft.com/office/powerpoint/2010/main" val="129006374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10451</TotalTime>
  <Words>2655</Words>
  <Application>Microsoft Office PowerPoint</Application>
  <PresentationFormat>A4 (210 x 297 mm)</PresentationFormat>
  <Paragraphs>468</Paragraphs>
  <Slides>40</Slides>
  <Notes>40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40</vt:i4>
      </vt:variant>
    </vt:vector>
  </HeadingPairs>
  <TitlesOfParts>
    <vt:vector size="45" baseType="lpstr">
      <vt:lpstr>Arial</vt:lpstr>
      <vt:lpstr>Calibri</vt:lpstr>
      <vt:lpstr>Times New Roman</vt:lpstr>
      <vt:lpstr>Wingdings</vt:lpstr>
      <vt:lpstr>Tema de Office</vt:lpstr>
      <vt:lpstr>“Desarrollo de Software Dirigido por Modelos: Generación automática de código”</vt:lpstr>
      <vt:lpstr>Biografía</vt:lpstr>
      <vt:lpstr>Agenda</vt:lpstr>
      <vt:lpstr>Desarrollo Dirigido por Modelos - MDD</vt:lpstr>
      <vt:lpstr>Desarrollo Dirigido por Modelos - MDD</vt:lpstr>
      <vt:lpstr>Desarrollo Dirigido por Modelos - MDD</vt:lpstr>
      <vt:lpstr>Desarrollo Dirigido por Modelos - MDD</vt:lpstr>
      <vt:lpstr>Agenda</vt:lpstr>
      <vt:lpstr>Motivación</vt:lpstr>
      <vt:lpstr>Motivación</vt:lpstr>
      <vt:lpstr>Definición BPMN</vt:lpstr>
      <vt:lpstr>Definición</vt:lpstr>
      <vt:lpstr>Agenda</vt:lpstr>
      <vt:lpstr>II. Contribución</vt:lpstr>
      <vt:lpstr>Contribución</vt:lpstr>
      <vt:lpstr>Estado del Arte</vt:lpstr>
      <vt:lpstr>Publicaciones</vt:lpstr>
      <vt:lpstr>Publicaciones</vt:lpstr>
      <vt:lpstr>Agenda</vt:lpstr>
      <vt:lpstr>Extraer reglas comunes entre proyectos</vt:lpstr>
      <vt:lpstr>Extraer reglas comunes entre proyectos</vt:lpstr>
      <vt:lpstr>Presentación de PowerPoint</vt:lpstr>
      <vt:lpstr>Extraer reglas comunes entre proyectos</vt:lpstr>
      <vt:lpstr>Extraer reglas comunes entre proyectos</vt:lpstr>
      <vt:lpstr>Reglas comunes</vt:lpstr>
      <vt:lpstr>Agenda</vt:lpstr>
      <vt:lpstr>Identificación de estereotipos</vt:lpstr>
      <vt:lpstr>Identificación de estereotipos</vt:lpstr>
      <vt:lpstr>Identificación de estereotipos</vt:lpstr>
      <vt:lpstr>Identificación de estereotipos</vt:lpstr>
      <vt:lpstr>Identificación de estereotipos</vt:lpstr>
      <vt:lpstr>Estereotipos</vt:lpstr>
      <vt:lpstr>Ejemplo ilustrativo</vt:lpstr>
      <vt:lpstr>Edu-BPMN</vt:lpstr>
      <vt:lpstr>Edu-BPMN</vt:lpstr>
      <vt:lpstr>Agenda</vt:lpstr>
      <vt:lpstr>Conclusiones</vt:lpstr>
      <vt:lpstr>Trabajos futuros</vt:lpstr>
      <vt:lpstr>Conferencias en Perú</vt:lpstr>
      <vt:lpstr>Presentación de PowerPoint</vt:lpstr>
    </vt:vector>
  </TitlesOfParts>
  <Company>UPV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Extending and validating gestUI with Technical Action Research</dc:title>
  <dc:creator>Otto Parra</dc:creator>
  <cp:lastModifiedBy>PCSIJORD (DIAZ SUAREZ, JORGE EDUARDO)</cp:lastModifiedBy>
  <cp:revision>886</cp:revision>
  <dcterms:created xsi:type="dcterms:W3CDTF">2017-04-30T04:02:37Z</dcterms:created>
  <dcterms:modified xsi:type="dcterms:W3CDTF">2025-07-02T21:26:33Z</dcterms:modified>
</cp:coreProperties>
</file>