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139AD-40A0-4BF0-9652-817EA13156BE}" type="datetimeFigureOut">
              <a:rPr lang="es-ES" smtClean="0"/>
              <a:pPr/>
              <a:t>11/01/2010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09045-AD81-42A2-A740-0B19421501E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9045-AD81-42A2-A740-0B19421501EA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CEF9-8509-4A0A-9638-300BA37242BF}" type="datetimeFigureOut">
              <a:rPr lang="es-ES" smtClean="0"/>
              <a:pPr/>
              <a:t>11/01/2010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CEF9-8509-4A0A-9638-300BA37242BF}" type="datetimeFigureOut">
              <a:rPr lang="es-ES" smtClean="0"/>
              <a:pPr/>
              <a:t>11/01/2010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CEF9-8509-4A0A-9638-300BA37242BF}" type="datetimeFigureOut">
              <a:rPr lang="es-ES" smtClean="0"/>
              <a:pPr/>
              <a:t>11/01/2010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CEF9-8509-4A0A-9638-300BA37242BF}" type="datetimeFigureOut">
              <a:rPr lang="es-ES" smtClean="0"/>
              <a:pPr/>
              <a:t>11/01/2010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CEF9-8509-4A0A-9638-300BA37242BF}" type="datetimeFigureOut">
              <a:rPr lang="es-ES" smtClean="0"/>
              <a:pPr/>
              <a:t>11/01/2010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CEF9-8509-4A0A-9638-300BA37242BF}" type="datetimeFigureOut">
              <a:rPr lang="es-ES" smtClean="0"/>
              <a:pPr/>
              <a:t>11/01/2010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CEF9-8509-4A0A-9638-300BA37242BF}" type="datetimeFigureOut">
              <a:rPr lang="es-ES" smtClean="0"/>
              <a:pPr/>
              <a:t>11/01/2010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CEF9-8509-4A0A-9638-300BA37242BF}" type="datetimeFigureOut">
              <a:rPr lang="es-ES" smtClean="0"/>
              <a:pPr/>
              <a:t>11/01/2010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CEF9-8509-4A0A-9638-300BA37242BF}" type="datetimeFigureOut">
              <a:rPr lang="es-ES" smtClean="0"/>
              <a:pPr/>
              <a:t>11/01/2010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CEF9-8509-4A0A-9638-300BA37242BF}" type="datetimeFigureOut">
              <a:rPr lang="es-ES" smtClean="0"/>
              <a:pPr/>
              <a:t>11/01/2010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CEF9-8509-4A0A-9638-300BA37242BF}" type="datetimeFigureOut">
              <a:rPr lang="es-ES" smtClean="0"/>
              <a:pPr/>
              <a:t>11/01/2010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CCEF9-8509-4A0A-9638-300BA37242BF}" type="datetimeFigureOut">
              <a:rPr lang="es-ES" smtClean="0"/>
              <a:pPr/>
              <a:t>11/01/2010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ivacidad-online.net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ES" sz="8800" dirty="0" smtClean="0">
                <a:solidFill>
                  <a:srgbClr val="FF0000"/>
                </a:solidFill>
              </a:rPr>
              <a:t>PRIVACIDAD EN INTERNET</a:t>
            </a:r>
            <a:br>
              <a:rPr lang="es-ES" sz="8800" dirty="0" smtClean="0">
                <a:solidFill>
                  <a:srgbClr val="FF0000"/>
                </a:solidFill>
              </a:rPr>
            </a:br>
            <a:endParaRPr lang="es-ES" sz="8800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Imagen" descr="la_privacidad_2_3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472" y="3666725"/>
            <a:ext cx="8072494" cy="2276874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advTm="755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CONCEPTO DE PRIVACIDAD</a:t>
            </a:r>
            <a:endParaRPr lang="es-E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Cuando se habla de Privacidad se hace referencia al </a:t>
            </a:r>
            <a:r>
              <a:rPr lang="es-ES" i="1" dirty="0" smtClean="0">
                <a:solidFill>
                  <a:srgbClr val="FF0000"/>
                </a:solidFill>
              </a:rPr>
              <a:t>“ámbito de la vida privada que se tiene derecho a proteger de cualquier intromisión”. No obstante, no puede hablarse de un único concepto de privacidad, sino que se trata de un concepto variable en función de los elementos y circunstancias 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5" name="4 Flecha derecha"/>
          <p:cNvSpPr/>
          <p:nvPr/>
        </p:nvSpPr>
        <p:spPr>
          <a:xfrm>
            <a:off x="285720" y="571480"/>
            <a:ext cx="107153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6 Imagen" descr="Internet_Explorer_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71934" y="5372113"/>
            <a:ext cx="3143271" cy="1057282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advTm="13884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REGULACIÓN</a:t>
            </a:r>
            <a:endParaRPr lang="es-E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>
                <a:solidFill>
                  <a:srgbClr val="FF0000"/>
                </a:solidFill>
              </a:rPr>
              <a:t>El derecho fundamental a la intimidad se encuentra reconocido en el </a:t>
            </a:r>
            <a:r>
              <a:rPr lang="es-ES" b="1" dirty="0">
                <a:solidFill>
                  <a:srgbClr val="FF0000"/>
                </a:solidFill>
              </a:rPr>
              <a:t>art. 18 de la Constitución Española de 1978. </a:t>
            </a:r>
          </a:p>
          <a:p>
            <a:r>
              <a:rPr lang="es-ES" dirty="0">
                <a:solidFill>
                  <a:srgbClr val="FF0000"/>
                </a:solidFill>
              </a:rPr>
              <a:t>Por su parte, y en relación a la protección de la intimidad en el ámbito de las nuevas tecnologías, el </a:t>
            </a:r>
            <a:r>
              <a:rPr lang="es-ES" b="1" dirty="0">
                <a:solidFill>
                  <a:srgbClr val="FF0000"/>
                </a:solidFill>
              </a:rPr>
              <a:t>art. 18.4 de la Constitución Española dispone que </a:t>
            </a:r>
            <a:r>
              <a:rPr lang="es-ES" b="1" i="1" dirty="0">
                <a:solidFill>
                  <a:srgbClr val="FF0000"/>
                </a:solidFill>
              </a:rPr>
              <a:t>“la ley limitará el uso de la informática para garantizar el honor y la intimidad personal y familiar de los ciudadanos y el pleno ejercicio de sus derechos”, dando así una regulación expresa desde la norma fundamental del Estado a la protección de la intimidad y la privacidad en el sector de las nuevas tecnologías</a:t>
            </a:r>
            <a:r>
              <a:rPr lang="es-ES" b="1" i="1" dirty="0"/>
              <a:t>. </a:t>
            </a:r>
            <a:endParaRPr lang="es-ES" dirty="0"/>
          </a:p>
        </p:txBody>
      </p:sp>
      <p:sp>
        <p:nvSpPr>
          <p:cNvPr id="5" name="4 Flecha derecha"/>
          <p:cNvSpPr/>
          <p:nvPr/>
        </p:nvSpPr>
        <p:spPr>
          <a:xfrm>
            <a:off x="1857356" y="64291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custDataLst>
      <p:tags r:id="rId1"/>
    </p:custDataLst>
  </p:cSld>
  <p:clrMapOvr>
    <a:masterClrMapping/>
  </p:clrMapOvr>
  <p:transition advTm="26052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33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Medidas para proteger la intimidad en Internet 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2900" dirty="0" smtClean="0">
                <a:solidFill>
                  <a:srgbClr val="FF0000"/>
                </a:solidFill>
              </a:rPr>
              <a:t>Para </a:t>
            </a:r>
            <a:r>
              <a:rPr lang="es-ES" sz="2900" dirty="0">
                <a:solidFill>
                  <a:srgbClr val="FF0000"/>
                </a:solidFill>
              </a:rPr>
              <a:t>una mejor protección de la intimidad en Internet se han de llevar a cabo las siguientes acciones: </a:t>
            </a:r>
          </a:p>
          <a:p>
            <a:r>
              <a:rPr lang="es-ES" sz="2900" dirty="0">
                <a:solidFill>
                  <a:srgbClr val="FF0000"/>
                </a:solidFill>
              </a:rPr>
              <a:t>• Leer detenidamente las Condiciones Generales y legales de aquellos sitios web que se utilizan. </a:t>
            </a:r>
          </a:p>
          <a:p>
            <a:r>
              <a:rPr lang="es-ES" sz="2900" dirty="0">
                <a:solidFill>
                  <a:srgbClr val="FF0000"/>
                </a:solidFill>
              </a:rPr>
              <a:t>Registrarse únicamente en aquellos sitios web en los que se tenga confianza. </a:t>
            </a:r>
          </a:p>
          <a:p>
            <a:r>
              <a:rPr lang="es-ES" sz="2900" dirty="0">
                <a:solidFill>
                  <a:srgbClr val="FF0000"/>
                </a:solidFill>
              </a:rPr>
              <a:t>Ser conscientes de que, en cualquier caso, se debe </a:t>
            </a:r>
            <a:r>
              <a:rPr lang="es-ES" sz="2900" b="1" dirty="0">
                <a:solidFill>
                  <a:srgbClr val="FF0000"/>
                </a:solidFill>
              </a:rPr>
              <a:t>ser informado de forma previa, clara y de fácil comprensión sobre la finalidad para la que se recaban los datos de carácter personal, quién será el Responsable del Tratamiento y cuáles son los derechos de que se dispone</a:t>
            </a:r>
            <a:r>
              <a:rPr lang="es-ES" b="1" dirty="0">
                <a:solidFill>
                  <a:srgbClr val="FF0000"/>
                </a:solidFill>
              </a:rPr>
              <a:t>.</a:t>
            </a:r>
            <a:r>
              <a:rPr lang="es-ES" b="1" dirty="0"/>
              <a:t> </a:t>
            </a:r>
          </a:p>
          <a:p>
            <a:endParaRPr lang="es-ES" dirty="0"/>
          </a:p>
        </p:txBody>
      </p:sp>
      <p:sp>
        <p:nvSpPr>
          <p:cNvPr id="5" name="4 Flecha derecha"/>
          <p:cNvSpPr/>
          <p:nvPr/>
        </p:nvSpPr>
        <p:spPr>
          <a:xfrm>
            <a:off x="0" y="428604"/>
            <a:ext cx="736979" cy="2674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 advTm="20140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Privacidad en las Redes Sociales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L as </a:t>
            </a:r>
            <a:r>
              <a:rPr lang="es-ES" dirty="0">
                <a:solidFill>
                  <a:srgbClr val="FF0000"/>
                </a:solidFill>
              </a:rPr>
              <a:t>conocidas como redes sociales están viendo cómo su número de usuarios aumenta diariamente, llegando algunas de ellas a contar con más de 6 millones de usuarios dados de </a:t>
            </a:r>
            <a:r>
              <a:rPr lang="es-ES" dirty="0" smtClean="0">
                <a:solidFill>
                  <a:srgbClr val="FF0000"/>
                </a:solidFill>
              </a:rPr>
              <a:t>alta. </a:t>
            </a:r>
          </a:p>
          <a:p>
            <a:r>
              <a:rPr lang="es-ES" dirty="0">
                <a:solidFill>
                  <a:srgbClr val="FF0000"/>
                </a:solidFill>
              </a:rPr>
              <a:t>Este tipo de sitios pueden llegar a suponer un importante compromiso desde el punto de vista de la privacidad y la intimidad de los usuarios. </a:t>
            </a:r>
          </a:p>
          <a:p>
            <a:r>
              <a:rPr lang="es-ES" dirty="0">
                <a:solidFill>
                  <a:srgbClr val="FF0000"/>
                </a:solidFill>
              </a:rPr>
              <a:t>En relación con la privacidad, cabe destacar dos problemáticas</a:t>
            </a:r>
            <a:r>
              <a:rPr lang="es-ES" dirty="0" smtClean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r>
              <a:rPr lang="es-ES" dirty="0" smtClean="0">
                <a:solidFill>
                  <a:srgbClr val="FF0000"/>
                </a:solidFill>
              </a:rPr>
              <a:t>    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>
                <a:solidFill>
                  <a:srgbClr val="FF0000"/>
                </a:solidFill>
              </a:rPr>
              <a:t>Por una parte, la </a:t>
            </a:r>
            <a:r>
              <a:rPr lang="es-ES" b="1" dirty="0">
                <a:solidFill>
                  <a:srgbClr val="FF0000"/>
                </a:solidFill>
              </a:rPr>
              <a:t>responsabilidad del buscador, al indexar sitios web con perfiles y datos de carácter personal de los integrantes de la red social</a:t>
            </a:r>
            <a:r>
              <a:rPr lang="es-ES" b="1" dirty="0" smtClean="0">
                <a:solidFill>
                  <a:srgbClr val="FF0000"/>
                </a:solidFill>
              </a:rPr>
              <a:t>. </a:t>
            </a:r>
            <a:endParaRPr lang="es-ES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s-ES" dirty="0" smtClean="0">
                <a:solidFill>
                  <a:srgbClr val="FF0000"/>
                </a:solidFill>
              </a:rPr>
              <a:t>-     </a:t>
            </a:r>
            <a:r>
              <a:rPr lang="es-ES" dirty="0" smtClean="0">
                <a:solidFill>
                  <a:srgbClr val="FF0000"/>
                </a:solidFill>
              </a:rPr>
              <a:t>De </a:t>
            </a:r>
            <a:r>
              <a:rPr lang="es-ES" dirty="0">
                <a:solidFill>
                  <a:srgbClr val="FF0000"/>
                </a:solidFill>
              </a:rPr>
              <a:t>otra parte, la </a:t>
            </a:r>
            <a:r>
              <a:rPr lang="es-ES" b="1" dirty="0">
                <a:solidFill>
                  <a:srgbClr val="FF0000"/>
                </a:solidFill>
              </a:rPr>
              <a:t>responsabilidad de la propia red social, a la hora de disponer de los perfiles de sus integrantes, así como de la realización de publicidad personalizada y contextualizada con la información y los datos que el propio usuario ha introducido en la red. </a:t>
            </a:r>
          </a:p>
          <a:p>
            <a:endParaRPr lang="es-ES" dirty="0"/>
          </a:p>
        </p:txBody>
      </p:sp>
    </p:spTree>
    <p:custDataLst>
      <p:tags r:id="rId1"/>
    </p:custDataLst>
  </p:cSld>
  <p:clrMapOvr>
    <a:masterClrMapping/>
  </p:clrMapOvr>
  <p:transition advTm="19843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7030A0"/>
                </a:solidFill>
              </a:rPr>
              <a:t>ENCUESTA</a:t>
            </a:r>
            <a:br>
              <a:rPr lang="es-ES" dirty="0" smtClean="0">
                <a:solidFill>
                  <a:srgbClr val="7030A0"/>
                </a:solidFill>
              </a:rPr>
            </a:br>
            <a:endParaRPr lang="es-ES" dirty="0">
              <a:solidFill>
                <a:srgbClr val="7030A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Los jóvenes de hasta 20 años son los menos conscientes de las consecuencias reales derivadas de esto. </a:t>
            </a:r>
          </a:p>
          <a:p>
            <a:r>
              <a:rPr lang="es-ES" dirty="0" smtClean="0">
                <a:solidFill>
                  <a:srgbClr val="FF0000"/>
                </a:solidFill>
              </a:rPr>
              <a:t> Este informe </a:t>
            </a:r>
            <a:r>
              <a:rPr lang="es-ES" dirty="0" smtClean="0">
                <a:solidFill>
                  <a:srgbClr val="FF0000"/>
                </a:solidFill>
              </a:rPr>
              <a:t>se ha realizado entre internautas con edades comprendidas entre los 16 y 40 años. La mayoría es consciente del hecho de que los </a:t>
            </a:r>
            <a:r>
              <a:rPr lang="es-ES" dirty="0" smtClean="0">
                <a:solidFill>
                  <a:srgbClr val="FF0000"/>
                </a:solidFill>
                <a:hlinkClick r:id="rId2"/>
              </a:rPr>
              <a:t>datos privados que se publiquen en Internet</a:t>
            </a:r>
            <a:r>
              <a:rPr lang="es-ES" dirty="0" smtClean="0">
                <a:solidFill>
                  <a:srgbClr val="FF0000"/>
                </a:solidFill>
              </a:rPr>
              <a:t> pueden ser vistos por terceros</a:t>
            </a:r>
            <a:r>
              <a:rPr lang="es-ES" dirty="0" smtClean="0">
                <a:solidFill>
                  <a:srgbClr val="FF0000"/>
                </a:solidFill>
              </a:rPr>
              <a:t>.</a:t>
            </a:r>
          </a:p>
          <a:p>
            <a:endParaRPr lang="es-ES" dirty="0" smtClean="0">
              <a:solidFill>
                <a:srgbClr val="FF0000"/>
              </a:solidFill>
            </a:endParaRPr>
          </a:p>
          <a:p>
            <a:r>
              <a:rPr lang="es-ES" dirty="0" smtClean="0">
                <a:solidFill>
                  <a:srgbClr val="FF0000"/>
                </a:solidFill>
              </a:rPr>
              <a:t>De la encuesta también se desprende que los europeos tienen de media 3,3 </a:t>
            </a:r>
            <a:r>
              <a:rPr lang="es-ES" b="1" dirty="0" smtClean="0">
                <a:solidFill>
                  <a:srgbClr val="FF0000"/>
                </a:solidFill>
              </a:rPr>
              <a:t>perfiles en redes sociales</a:t>
            </a:r>
            <a:r>
              <a:rPr lang="es-ES" dirty="0" smtClean="0">
                <a:solidFill>
                  <a:srgbClr val="FF0000"/>
                </a:solidFill>
              </a:rPr>
              <a:t>. Los jóvenes de entre 20 y 30 años son los que tienen de media más perfiles (3,97), seguidos por los de 30 a 40 años (3,7). </a:t>
            </a:r>
          </a:p>
        </p:txBody>
      </p:sp>
    </p:spTree>
  </p:cSld>
  <p:clrMapOvr>
    <a:masterClrMapping/>
  </p:clrMapOvr>
  <p:transition advTm="11435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INTERNET</a:t>
            </a:r>
            <a:br>
              <a:rPr lang="es-ES" dirty="0" smtClean="0">
                <a:solidFill>
                  <a:srgbClr val="FF0000"/>
                </a:solidFill>
              </a:rPr>
            </a:br>
            <a:endParaRPr lang="es-ES" dirty="0">
              <a:solidFill>
                <a:srgbClr val="FF0000"/>
              </a:solidFill>
            </a:endParaRPr>
          </a:p>
        </p:txBody>
      </p:sp>
      <p:pic>
        <p:nvPicPr>
          <p:cNvPr id="4" name="3 Marcador de contenido" descr="INTERNET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71472" y="1785926"/>
            <a:ext cx="8108504" cy="4517409"/>
          </a:xfrm>
        </p:spPr>
      </p:pic>
    </p:spTree>
    <p:custDataLst>
      <p:tags r:id="rId1"/>
    </p:custDataLst>
  </p:cSld>
  <p:clrMapOvr>
    <a:masterClrMapping/>
  </p:clrMapOvr>
  <p:transition advTm="5288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18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90</TotalTime>
  <Words>534</Words>
  <Application>Microsoft Office PowerPoint</Application>
  <PresentationFormat>Presentación en pantalla (4:3)</PresentationFormat>
  <Paragraphs>24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PRIVACIDAD EN INTERNET </vt:lpstr>
      <vt:lpstr>CONCEPTO DE PRIVACIDAD</vt:lpstr>
      <vt:lpstr>REGULACIÓN</vt:lpstr>
      <vt:lpstr> Medidas para proteger la intimidad en Internet  </vt:lpstr>
      <vt:lpstr>Privacidad en las Redes Sociales </vt:lpstr>
      <vt:lpstr>ENCUESTA </vt:lpstr>
      <vt:lpstr>INTERNET 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PRIVACIDAD EN INTERNET</dc:title>
  <dc:creator>Julieta</dc:creator>
  <cp:lastModifiedBy>Julieta</cp:lastModifiedBy>
  <cp:revision>14</cp:revision>
  <dcterms:created xsi:type="dcterms:W3CDTF">2010-01-05T00:37:12Z</dcterms:created>
  <dcterms:modified xsi:type="dcterms:W3CDTF">2010-01-11T23:00:16Z</dcterms:modified>
</cp:coreProperties>
</file>