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6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2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D139AD-40A0-4BF0-9652-817EA13156BE}" type="datetimeFigureOut">
              <a:rPr lang="es-ES" smtClean="0"/>
              <a:pPr/>
              <a:t>17/01/2010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009045-AD81-42A2-A740-0B19421501EA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009045-AD81-42A2-A740-0B19421501EA}" type="slidenum">
              <a:rPr lang="es-ES" smtClean="0"/>
              <a:pPr/>
              <a:t>3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009045-AD81-42A2-A740-0B19421501EA}" type="slidenum">
              <a:rPr lang="es-ES" smtClean="0"/>
              <a:pPr/>
              <a:t>10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CCEF9-8509-4A0A-9638-300BA37242BF}" type="datetimeFigureOut">
              <a:rPr lang="es-ES" smtClean="0"/>
              <a:pPr/>
              <a:t>17/01/2010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DCEC4-0AAC-49CD-A0A9-C5C65B01D84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CCEF9-8509-4A0A-9638-300BA37242BF}" type="datetimeFigureOut">
              <a:rPr lang="es-ES" smtClean="0"/>
              <a:pPr/>
              <a:t>17/01/2010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DCEC4-0AAC-49CD-A0A9-C5C65B01D84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CCEF9-8509-4A0A-9638-300BA37242BF}" type="datetimeFigureOut">
              <a:rPr lang="es-ES" smtClean="0"/>
              <a:pPr/>
              <a:t>17/01/2010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DCEC4-0AAC-49CD-A0A9-C5C65B01D84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CCEF9-8509-4A0A-9638-300BA37242BF}" type="datetimeFigureOut">
              <a:rPr lang="es-ES" smtClean="0"/>
              <a:pPr/>
              <a:t>17/01/2010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DCEC4-0AAC-49CD-A0A9-C5C65B01D84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CCEF9-8509-4A0A-9638-300BA37242BF}" type="datetimeFigureOut">
              <a:rPr lang="es-ES" smtClean="0"/>
              <a:pPr/>
              <a:t>17/01/2010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DCEC4-0AAC-49CD-A0A9-C5C65B01D84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CCEF9-8509-4A0A-9638-300BA37242BF}" type="datetimeFigureOut">
              <a:rPr lang="es-ES" smtClean="0"/>
              <a:pPr/>
              <a:t>17/01/2010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DCEC4-0AAC-49CD-A0A9-C5C65B01D84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CCEF9-8509-4A0A-9638-300BA37242BF}" type="datetimeFigureOut">
              <a:rPr lang="es-ES" smtClean="0"/>
              <a:pPr/>
              <a:t>17/01/2010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DCEC4-0AAC-49CD-A0A9-C5C65B01D84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CCEF9-8509-4A0A-9638-300BA37242BF}" type="datetimeFigureOut">
              <a:rPr lang="es-ES" smtClean="0"/>
              <a:pPr/>
              <a:t>17/01/2010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DCEC4-0AAC-49CD-A0A9-C5C65B01D84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CCEF9-8509-4A0A-9638-300BA37242BF}" type="datetimeFigureOut">
              <a:rPr lang="es-ES" smtClean="0"/>
              <a:pPr/>
              <a:t>17/01/2010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DCEC4-0AAC-49CD-A0A9-C5C65B01D84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CCEF9-8509-4A0A-9638-300BA37242BF}" type="datetimeFigureOut">
              <a:rPr lang="es-ES" smtClean="0"/>
              <a:pPr/>
              <a:t>17/01/2010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DCEC4-0AAC-49CD-A0A9-C5C65B01D84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CCEF9-8509-4A0A-9638-300BA37242BF}" type="datetimeFigureOut">
              <a:rPr lang="es-ES" smtClean="0"/>
              <a:pPr/>
              <a:t>17/01/2010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DCEC4-0AAC-49CD-A0A9-C5C65B01D84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3CCEF9-8509-4A0A-9638-300BA37242BF}" type="datetimeFigureOut">
              <a:rPr lang="es-ES" smtClean="0"/>
              <a:pPr/>
              <a:t>17/01/2010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DCEC4-0AAC-49CD-A0A9-C5C65B01D84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rivacidad-online.net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s-ES" sz="8800" dirty="0" smtClean="0">
                <a:solidFill>
                  <a:srgbClr val="FF0000"/>
                </a:solidFill>
              </a:rPr>
              <a:t>PRIVACIDAD EN INTERNET</a:t>
            </a:r>
            <a:br>
              <a:rPr lang="es-ES" sz="8800" dirty="0" smtClean="0">
                <a:solidFill>
                  <a:srgbClr val="FF0000"/>
                </a:solidFill>
              </a:rPr>
            </a:br>
            <a:endParaRPr lang="es-ES" sz="8800" dirty="0">
              <a:solidFill>
                <a:srgbClr val="FF0000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4" name="3 Imagen" descr="la_privacidad_2_3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1472" y="3666725"/>
            <a:ext cx="8072494" cy="2276874"/>
          </a:xfrm>
          <a:prstGeom prst="rect">
            <a:avLst/>
          </a:prstGeom>
        </p:spPr>
      </p:pic>
    </p:spTree>
  </p:cSld>
  <p:clrMapOvr>
    <a:masterClrMapping/>
  </p:clrMapOvr>
  <p:transition advTm="7550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Delitos informáticos: protección penal de la intimidad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En el art. 18.3 de la Constitución “se garantiza el secreto de las comunicaciones y, especialmente...de las telefónicas, salvo resolución judicial”.   </a:t>
            </a:r>
          </a:p>
          <a:p>
            <a:r>
              <a:rPr lang="es-ES" dirty="0" smtClean="0">
                <a:solidFill>
                  <a:srgbClr val="FF0000"/>
                </a:solidFill>
              </a:rPr>
              <a:t>Se castiga en el artículo 197.1 párrafo segundo, a quien intercepte a otro “sus telecomunicaciones o u [...] escucha, transmisión, grabación o reproducción del sonido o de la imagen, o de cualquier otra señal de comunicación”.   </a:t>
            </a:r>
          </a:p>
          <a:p>
            <a:r>
              <a:rPr lang="es-ES" dirty="0" smtClean="0">
                <a:solidFill>
                  <a:srgbClr val="FF0000"/>
                </a:solidFill>
              </a:rPr>
              <a:t>Pena: Prisión de uno a cuatro años y multa de doce a veinticuatro meses.  </a:t>
            </a:r>
          </a:p>
          <a:p>
            <a:endParaRPr lang="es-E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Delitos informáticos: protección penal de la intimidad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Se castiga en el párrafo primero del artículo 197.3 a los que habiendo realizado alguna de las conductas previstas en los números 1 y 2 “difunden, revelan o ceden a terceros los datos o hechos descubiertos o las imágenes captadas”.  </a:t>
            </a:r>
          </a:p>
          <a:p>
            <a:r>
              <a:rPr lang="es-ES" dirty="0" smtClean="0">
                <a:solidFill>
                  <a:srgbClr val="FF0000"/>
                </a:solidFill>
              </a:rPr>
              <a:t>Pena: Prisión de dos a cinco años.   </a:t>
            </a:r>
          </a:p>
          <a:p>
            <a:pPr>
              <a:buNone/>
            </a:pPr>
            <a:endParaRPr lang="es-E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Delitos informáticos: protección penal de la intimidad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Se contempla el supuesto en el que el sujeto lleva a cabo un acto de difusión, revelación o cesión de datos, hechos o imágenes, concernientes a la intimidad de otro, sin haber tomado parte en la conducta típica básica de acceso ilícito a la intimidad, conforme a los apartados 1 y 2 del artículo 197.  El tipo exige como elemento típico delimitador de la conducta incriminada que el sujeto tuviere conocimiento del origen ilícito de los datos.   </a:t>
            </a:r>
          </a:p>
          <a:p>
            <a:r>
              <a:rPr lang="es-ES" dirty="0" smtClean="0">
                <a:solidFill>
                  <a:srgbClr val="FF0000"/>
                </a:solidFill>
              </a:rPr>
              <a:t>Se trata de un delito de indiscreción, que presenta una autonomía con respecto a las restantes tipicidades presentes</a:t>
            </a:r>
          </a:p>
          <a:p>
            <a:endParaRPr lang="es-E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/>
          <a:lstStyle/>
          <a:p>
            <a:r>
              <a:rPr lang="es-E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CONCEPTO DE PRIVACIDAD</a:t>
            </a:r>
            <a:endParaRPr lang="es-E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FF0000"/>
                </a:solidFill>
              </a:rPr>
              <a:t>Cuando se habla de Privacidad se hace referencia al </a:t>
            </a:r>
            <a:r>
              <a:rPr lang="es-ES" i="1" dirty="0" smtClean="0">
                <a:solidFill>
                  <a:srgbClr val="FF0000"/>
                </a:solidFill>
              </a:rPr>
              <a:t>“ámbito de la vida privada que se tiene derecho a proteger de cualquier intromisión”. No obstante, no puede hablarse de un único concepto de privacidad, sino que se trata de un concepto variable en función de los elementos y circunstancias </a:t>
            </a:r>
            <a:endParaRPr lang="es-ES" dirty="0">
              <a:solidFill>
                <a:srgbClr val="FF0000"/>
              </a:solidFill>
            </a:endParaRPr>
          </a:p>
        </p:txBody>
      </p:sp>
      <p:sp>
        <p:nvSpPr>
          <p:cNvPr id="5" name="4 Flecha derecha"/>
          <p:cNvSpPr/>
          <p:nvPr/>
        </p:nvSpPr>
        <p:spPr>
          <a:xfrm>
            <a:off x="285720" y="571480"/>
            <a:ext cx="1071538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7" name="6 Imagen" descr="Internet_Explorer_7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071934" y="5372113"/>
            <a:ext cx="3143271" cy="1057282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transition advTm="13884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REGULACIÓN</a:t>
            </a:r>
            <a:endParaRPr lang="es-ES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ES" dirty="0">
                <a:solidFill>
                  <a:srgbClr val="FF0000"/>
                </a:solidFill>
              </a:rPr>
              <a:t>El derecho fundamental a la intimidad se encuentra reconocido en el </a:t>
            </a:r>
            <a:r>
              <a:rPr lang="es-ES" b="1" dirty="0">
                <a:solidFill>
                  <a:srgbClr val="FF0000"/>
                </a:solidFill>
              </a:rPr>
              <a:t>art. 18 de la Constitución Española de 1978. </a:t>
            </a:r>
          </a:p>
          <a:p>
            <a:r>
              <a:rPr lang="es-ES" dirty="0">
                <a:solidFill>
                  <a:srgbClr val="FF0000"/>
                </a:solidFill>
              </a:rPr>
              <a:t>Por su parte, y en relación a la protección de la intimidad en el ámbito de las nuevas tecnologías, el </a:t>
            </a:r>
            <a:r>
              <a:rPr lang="es-ES" b="1" dirty="0">
                <a:solidFill>
                  <a:srgbClr val="FF0000"/>
                </a:solidFill>
              </a:rPr>
              <a:t>art. 18.4 de la Constitución Española dispone que </a:t>
            </a:r>
            <a:r>
              <a:rPr lang="es-ES" b="1" i="1" dirty="0">
                <a:solidFill>
                  <a:srgbClr val="FF0000"/>
                </a:solidFill>
              </a:rPr>
              <a:t>“la ley limitará el uso de la informática para garantizar el honor y la intimidad personal y familiar de los ciudadanos y el pleno ejercicio de sus derechos”, dando así una regulación expresa desde la norma fundamental del Estado a la protección de la intimidad y la privacidad en el sector de las nuevas tecnologías</a:t>
            </a:r>
            <a:r>
              <a:rPr lang="es-ES" b="1" i="1" dirty="0"/>
              <a:t>. </a:t>
            </a:r>
            <a:endParaRPr lang="es-ES" dirty="0"/>
          </a:p>
        </p:txBody>
      </p:sp>
      <p:sp>
        <p:nvSpPr>
          <p:cNvPr id="5" name="4 Flecha derecha"/>
          <p:cNvSpPr/>
          <p:nvPr/>
        </p:nvSpPr>
        <p:spPr>
          <a:xfrm>
            <a:off x="1857356" y="64291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custDataLst>
      <p:tags r:id="rId1"/>
    </p:custDataLst>
  </p:cSld>
  <p:clrMapOvr>
    <a:masterClrMapping/>
  </p:clrMapOvr>
  <p:transition advTm="26052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1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2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5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  <p:par>
                                <p:cTn id="16" presetID="33" presetClass="emph" presetSubtype="0" fill="remove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1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18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3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21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/>
            </a:r>
            <a:br>
              <a:rPr lang="es-ES" dirty="0" smtClean="0"/>
            </a:br>
            <a:r>
              <a:rPr lang="es-ES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Medidas para proteger la intimidad en Internet 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sz="2900" dirty="0" smtClean="0">
                <a:solidFill>
                  <a:srgbClr val="FF0000"/>
                </a:solidFill>
              </a:rPr>
              <a:t>Para </a:t>
            </a:r>
            <a:r>
              <a:rPr lang="es-ES" sz="2900" dirty="0">
                <a:solidFill>
                  <a:srgbClr val="FF0000"/>
                </a:solidFill>
              </a:rPr>
              <a:t>una mejor protección de la intimidad en Internet se han de llevar a cabo las siguientes acciones: </a:t>
            </a:r>
          </a:p>
          <a:p>
            <a:r>
              <a:rPr lang="es-ES" sz="2900" dirty="0">
                <a:solidFill>
                  <a:srgbClr val="FF0000"/>
                </a:solidFill>
              </a:rPr>
              <a:t>• Leer detenidamente las Condiciones Generales y legales de aquellos sitios web que se utilizan. </a:t>
            </a:r>
          </a:p>
          <a:p>
            <a:r>
              <a:rPr lang="es-ES" sz="2900" dirty="0">
                <a:solidFill>
                  <a:srgbClr val="FF0000"/>
                </a:solidFill>
              </a:rPr>
              <a:t>Registrarse únicamente en aquellos sitios web en los que se tenga confianza. </a:t>
            </a:r>
          </a:p>
          <a:p>
            <a:r>
              <a:rPr lang="es-ES" sz="2900" dirty="0">
                <a:solidFill>
                  <a:srgbClr val="FF0000"/>
                </a:solidFill>
              </a:rPr>
              <a:t>Ser conscientes de que, en cualquier caso, se debe </a:t>
            </a:r>
            <a:r>
              <a:rPr lang="es-ES" sz="2900" b="1" dirty="0">
                <a:solidFill>
                  <a:srgbClr val="FF0000"/>
                </a:solidFill>
              </a:rPr>
              <a:t>ser informado de forma previa, clara y de fácil comprensión sobre la finalidad para la que se recaban los datos de carácter personal, quién será el Responsable del Tratamiento y cuáles son los derechos de que se dispone</a:t>
            </a:r>
            <a:r>
              <a:rPr lang="es-ES" b="1" dirty="0">
                <a:solidFill>
                  <a:srgbClr val="FF0000"/>
                </a:solidFill>
              </a:rPr>
              <a:t>.</a:t>
            </a:r>
            <a:r>
              <a:rPr lang="es-ES" b="1" dirty="0"/>
              <a:t> </a:t>
            </a:r>
          </a:p>
          <a:p>
            <a:endParaRPr lang="es-ES" dirty="0"/>
          </a:p>
        </p:txBody>
      </p:sp>
      <p:sp>
        <p:nvSpPr>
          <p:cNvPr id="5" name="4 Flecha derecha"/>
          <p:cNvSpPr/>
          <p:nvPr/>
        </p:nvSpPr>
        <p:spPr>
          <a:xfrm>
            <a:off x="0" y="428604"/>
            <a:ext cx="736979" cy="2674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ransition advTm="20140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Privacidad en las Redes Sociales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L as </a:t>
            </a:r>
            <a:r>
              <a:rPr lang="es-ES" dirty="0">
                <a:solidFill>
                  <a:srgbClr val="FF0000"/>
                </a:solidFill>
              </a:rPr>
              <a:t>conocidas como redes sociales están viendo cómo su número de usuarios aumenta diariamente, llegando algunas de ellas a contar con más de 6 millones de usuarios dados de </a:t>
            </a:r>
            <a:r>
              <a:rPr lang="es-ES" dirty="0" smtClean="0">
                <a:solidFill>
                  <a:srgbClr val="FF0000"/>
                </a:solidFill>
              </a:rPr>
              <a:t>alta. </a:t>
            </a:r>
          </a:p>
          <a:p>
            <a:r>
              <a:rPr lang="es-ES" dirty="0">
                <a:solidFill>
                  <a:srgbClr val="FF0000"/>
                </a:solidFill>
              </a:rPr>
              <a:t>Este tipo de sitios pueden llegar a suponer un importante compromiso desde el punto de vista de la privacidad y la intimidad de los usuarios. </a:t>
            </a:r>
          </a:p>
          <a:p>
            <a:r>
              <a:rPr lang="es-ES" dirty="0">
                <a:solidFill>
                  <a:srgbClr val="FF0000"/>
                </a:solidFill>
              </a:rPr>
              <a:t>En relación con la privacidad, cabe destacar dos problemáticas</a:t>
            </a:r>
            <a:r>
              <a:rPr lang="es-ES" dirty="0" smtClean="0">
                <a:solidFill>
                  <a:srgbClr val="FF0000"/>
                </a:solidFill>
              </a:rPr>
              <a:t>:</a:t>
            </a:r>
          </a:p>
          <a:p>
            <a:pPr>
              <a:buNone/>
            </a:pPr>
            <a:r>
              <a:rPr lang="es-ES" dirty="0" smtClean="0">
                <a:solidFill>
                  <a:srgbClr val="FF0000"/>
                </a:solidFill>
              </a:rPr>
              <a:t>     </a:t>
            </a:r>
            <a:r>
              <a:rPr lang="es-ES" dirty="0">
                <a:solidFill>
                  <a:srgbClr val="FF0000"/>
                </a:solidFill>
              </a:rPr>
              <a:t>Por una parte, la </a:t>
            </a:r>
            <a:r>
              <a:rPr lang="es-ES" b="1" dirty="0">
                <a:solidFill>
                  <a:srgbClr val="FF0000"/>
                </a:solidFill>
              </a:rPr>
              <a:t>responsabilidad del buscador, al indexar sitios web con perfiles y datos de carácter personal de los integrantes de la red social</a:t>
            </a:r>
            <a:r>
              <a:rPr lang="es-ES" b="1" dirty="0" smtClean="0">
                <a:solidFill>
                  <a:srgbClr val="FF0000"/>
                </a:solidFill>
              </a:rPr>
              <a:t>. </a:t>
            </a:r>
            <a:endParaRPr lang="es-ES" b="1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s-ES" dirty="0" smtClean="0">
                <a:solidFill>
                  <a:srgbClr val="FF0000"/>
                </a:solidFill>
              </a:rPr>
              <a:t>-     De </a:t>
            </a:r>
            <a:r>
              <a:rPr lang="es-ES" dirty="0">
                <a:solidFill>
                  <a:srgbClr val="FF0000"/>
                </a:solidFill>
              </a:rPr>
              <a:t>otra parte, la </a:t>
            </a:r>
            <a:r>
              <a:rPr lang="es-ES" b="1" dirty="0">
                <a:solidFill>
                  <a:srgbClr val="FF0000"/>
                </a:solidFill>
              </a:rPr>
              <a:t>responsabilidad de la propia red social, a la hora de disponer de los perfiles de sus integrantes, así como de la realización de publicidad personalizada y contextualizada con la información y los datos que el propio usuario ha introducido en la red. </a:t>
            </a:r>
          </a:p>
          <a:p>
            <a:endParaRPr lang="es-ES" dirty="0"/>
          </a:p>
        </p:txBody>
      </p:sp>
    </p:spTree>
    <p:custDataLst>
      <p:tags r:id="rId1"/>
    </p:custDataLst>
  </p:cSld>
  <p:clrMapOvr>
    <a:masterClrMapping/>
  </p:clrMapOvr>
  <p:transition advTm="19843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>
                <a:solidFill>
                  <a:srgbClr val="7030A0"/>
                </a:solidFill>
              </a:rPr>
              <a:t>ENCUESTA</a:t>
            </a:r>
            <a:br>
              <a:rPr lang="es-ES" dirty="0" smtClean="0">
                <a:solidFill>
                  <a:srgbClr val="7030A0"/>
                </a:solidFill>
              </a:rPr>
            </a:br>
            <a:endParaRPr lang="es-ES" dirty="0">
              <a:solidFill>
                <a:srgbClr val="7030A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Los jóvenes de hasta 20 años son los menos conscientes de las consecuencias reales derivadas de esto. </a:t>
            </a:r>
          </a:p>
          <a:p>
            <a:r>
              <a:rPr lang="es-ES" dirty="0" smtClean="0">
                <a:solidFill>
                  <a:srgbClr val="FF0000"/>
                </a:solidFill>
              </a:rPr>
              <a:t> Este informe se ha realizado entre internautas con edades comprendidas entre los 16 y 40 años. La mayoría es consciente del hecho de que los </a:t>
            </a:r>
            <a:r>
              <a:rPr lang="es-ES" dirty="0" smtClean="0">
                <a:solidFill>
                  <a:srgbClr val="FF0000"/>
                </a:solidFill>
                <a:hlinkClick r:id="rId2"/>
              </a:rPr>
              <a:t>datos privados que se publiquen en Internet</a:t>
            </a:r>
            <a:r>
              <a:rPr lang="es-ES" dirty="0" smtClean="0">
                <a:solidFill>
                  <a:srgbClr val="FF0000"/>
                </a:solidFill>
              </a:rPr>
              <a:t> pueden ser vistos por terceros.</a:t>
            </a:r>
          </a:p>
          <a:p>
            <a:endParaRPr lang="es-ES" dirty="0" smtClean="0">
              <a:solidFill>
                <a:srgbClr val="FF0000"/>
              </a:solidFill>
            </a:endParaRPr>
          </a:p>
          <a:p>
            <a:r>
              <a:rPr lang="es-ES" dirty="0" smtClean="0">
                <a:solidFill>
                  <a:srgbClr val="FF0000"/>
                </a:solidFill>
              </a:rPr>
              <a:t>De la encuesta también se desprende que los europeos tienen de media 3,3 </a:t>
            </a:r>
            <a:r>
              <a:rPr lang="es-ES" b="1" dirty="0" smtClean="0">
                <a:solidFill>
                  <a:srgbClr val="FF0000"/>
                </a:solidFill>
              </a:rPr>
              <a:t>perfiles en redes sociales</a:t>
            </a:r>
            <a:r>
              <a:rPr lang="es-ES" dirty="0" smtClean="0">
                <a:solidFill>
                  <a:srgbClr val="FF0000"/>
                </a:solidFill>
              </a:rPr>
              <a:t>. Los jóvenes de entre 20 y 30 años son los que tienen de media más perfiles (3,97), seguidos por los de 30 a 40 años (3,7). </a:t>
            </a:r>
          </a:p>
        </p:txBody>
      </p:sp>
    </p:spTree>
  </p:cSld>
  <p:clrMapOvr>
    <a:masterClrMapping/>
  </p:clrMapOvr>
  <p:transition advTm="11435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INTERNET</a:t>
            </a:r>
            <a:br>
              <a:rPr lang="es-ES" dirty="0" smtClean="0">
                <a:solidFill>
                  <a:srgbClr val="FF0000"/>
                </a:solidFill>
              </a:rPr>
            </a:br>
            <a:endParaRPr lang="es-ES" dirty="0">
              <a:solidFill>
                <a:srgbClr val="FF0000"/>
              </a:solidFill>
            </a:endParaRPr>
          </a:p>
        </p:txBody>
      </p:sp>
      <p:pic>
        <p:nvPicPr>
          <p:cNvPr id="4" name="3 Marcador de contenido" descr="INTERNET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571472" y="1785926"/>
            <a:ext cx="8108504" cy="4517409"/>
          </a:xfrm>
        </p:spPr>
      </p:pic>
    </p:spTree>
    <p:custDataLst>
      <p:tags r:id="rId1"/>
    </p:custDataLst>
  </p:cSld>
  <p:clrMapOvr>
    <a:masterClrMapping/>
  </p:clrMapOvr>
  <p:transition advTm="5288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3" presetClass="emph" presetSubtype="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>
                                      <p:cBhvr>
                                        <p:cTn id="7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" dur="1500" accel="50000" autoRev="1" fill="hold" tmFilter="0, 0; .33333, 1; 1, 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100000" y="14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El fiscal de delitos informáticos de Granada, Francisco Hernández, ha alertado de que las redes sociales y las comunidades virtuales "debilitan el concepto de intimidad", especialmente en el caso de los menores, que exponen información e imágenes sobre su vida personal de forma voluntaria.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endParaRPr lang="es-ES" dirty="0">
              <a:solidFill>
                <a:srgbClr val="FF0000"/>
              </a:solidFill>
            </a:endParaRPr>
          </a:p>
        </p:txBody>
      </p:sp>
      <p:pic>
        <p:nvPicPr>
          <p:cNvPr id="4" name="3 Marcador de contenido" descr="foto_103583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l="24490" r="24490"/>
          <a:stretch>
            <a:fillRect/>
          </a:stretch>
        </p:blipFill>
        <p:spPr>
          <a:xfrm>
            <a:off x="571472" y="612774"/>
            <a:ext cx="8072494" cy="5245117"/>
          </a:xfrm>
        </p:spPr>
      </p:pic>
      <p:sp>
        <p:nvSpPr>
          <p:cNvPr id="8" name="7 Marcador de texto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s-ES" b="1" dirty="0" smtClean="0"/>
              <a:t>El fiscal de delitos informáticos de Granada, Francisco Hernández, ha alertado de que las redes sociales y las comunidades virtuales "debilitan el concepto de intimidad", especialmente en el caso de los menores, que exponen información e imágenes sobre su vida personal de forma voluntaria.</a:t>
            </a:r>
          </a:p>
          <a:p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>
                <a:solidFill>
                  <a:srgbClr val="0070C0"/>
                </a:solidFill>
              </a:rPr>
              <a:t>Delitos informáticos: protección penal de la intimidad</a:t>
            </a:r>
            <a:endParaRPr lang="es-ES" dirty="0">
              <a:solidFill>
                <a:srgbClr val="0070C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ES" dirty="0" smtClean="0">
                <a:solidFill>
                  <a:srgbClr val="FF0000"/>
                </a:solidFill>
              </a:rPr>
              <a:t>El artículo  197.2  supone una novedad “Las mismas penas se impondrán al que, sin estar autorizado, se apodere, utilice o modifique, en perjuicio de tercero, datos reservados de carácter personal o familiar de otro que se hallen registrados en ficheros o soportes informáticos, electrónicos o telemáticos, o en cualquier otro tipo de archivo o registro público o privado”. Iguales penas se impondrán a quien sin estar autorizados, acceda por cualquier medio a los mismos y a quien los altere o utilice en perjuicio del titular de los datos o de un tercero”.   </a:t>
            </a:r>
          </a:p>
          <a:p>
            <a:r>
              <a:rPr lang="es-ES" dirty="0" smtClean="0">
                <a:solidFill>
                  <a:srgbClr val="FF0000"/>
                </a:solidFill>
              </a:rPr>
              <a:t>Pena: Prisión de una a cuatro años y multa de doce a veinticuatro meses.   </a:t>
            </a:r>
          </a:p>
          <a:p>
            <a:r>
              <a:rPr lang="es-ES" dirty="0" smtClean="0">
                <a:solidFill>
                  <a:srgbClr val="FF0000"/>
                </a:solidFill>
              </a:rPr>
              <a:t/>
            </a:r>
            <a:br>
              <a:rPr lang="es-ES" dirty="0" smtClean="0">
                <a:solidFill>
                  <a:srgbClr val="FF0000"/>
                </a:solidFill>
              </a:rPr>
            </a:br>
            <a:endParaRPr lang="es-E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5|0.1|0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|0.2|0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"/>
</p:tagLst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178</TotalTime>
  <Words>801</Words>
  <Application>Microsoft Office PowerPoint</Application>
  <PresentationFormat>Presentación en pantalla (4:3)</PresentationFormat>
  <Paragraphs>42</Paragraphs>
  <Slides>12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Tema de Office</vt:lpstr>
      <vt:lpstr>PRIVACIDAD EN INTERNET </vt:lpstr>
      <vt:lpstr>CONCEPTO DE PRIVACIDAD</vt:lpstr>
      <vt:lpstr>REGULACIÓN</vt:lpstr>
      <vt:lpstr> Medidas para proteger la intimidad en Internet  </vt:lpstr>
      <vt:lpstr>Privacidad en las Redes Sociales </vt:lpstr>
      <vt:lpstr>ENCUESTA </vt:lpstr>
      <vt:lpstr>INTERNET </vt:lpstr>
      <vt:lpstr>El fiscal de delitos informáticos de Granada, Francisco Hernández, ha alertado de que las redes sociales y las comunidades virtuales "debilitan el concepto de intimidad", especialmente en el caso de los menores, que exponen información e imágenes sobre su vida personal de forma voluntaria.  </vt:lpstr>
      <vt:lpstr>Delitos informáticos: protección penal de la intimidad</vt:lpstr>
      <vt:lpstr>Delitos informáticos: protección penal de la intimidad</vt:lpstr>
      <vt:lpstr>Delitos informáticos: protección penal de la intimidad</vt:lpstr>
      <vt:lpstr>Delitos informáticos: protección penal de la intimidad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PRIVACIDAD EN INTERNET</dc:title>
  <dc:creator>Julieta</dc:creator>
  <cp:lastModifiedBy>Julieta</cp:lastModifiedBy>
  <cp:revision>24</cp:revision>
  <dcterms:created xsi:type="dcterms:W3CDTF">2010-01-05T00:37:12Z</dcterms:created>
  <dcterms:modified xsi:type="dcterms:W3CDTF">2010-01-17T20:36:37Z</dcterms:modified>
</cp:coreProperties>
</file>