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3" r:id="rId2"/>
    <p:sldId id="256" r:id="rId3"/>
    <p:sldId id="257" r:id="rId4"/>
    <p:sldId id="258" r:id="rId5"/>
    <p:sldId id="259" r:id="rId6"/>
    <p:sldId id="262" r:id="rId7"/>
    <p:sldId id="260" r:id="rId8"/>
    <p:sldId id="261" r:id="rId9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_tradnl"/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Gasto</a:t>
            </a:r>
            <a:endParaRPr lang="en-US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explosion val="25"/>
          <c:cat>
            <c:strRef>
              <c:f>Hoja1!$A$2:$A$8</c:f>
              <c:strCache>
                <c:ptCount val="7"/>
                <c:pt idx="0">
                  <c:v>Hostelería </c:v>
                </c:pt>
                <c:pt idx="1">
                  <c:v>Transporte  </c:v>
                </c:pt>
                <c:pt idx="2">
                  <c:v>Pirotecnia </c:v>
                </c:pt>
                <c:pt idx="3">
                  <c:v>Fotografía </c:v>
                </c:pt>
                <c:pt idx="4">
                  <c:v>Peluquería </c:v>
                </c:pt>
                <c:pt idx="5">
                  <c:v>Floristería </c:v>
                </c:pt>
                <c:pt idx="6">
                  <c:v>Publicidad</c:v>
                </c:pt>
              </c:strCache>
            </c:strRef>
          </c:cat>
          <c:val>
            <c:numRef>
              <c:f>Hoja1!$B$2:$B$8</c:f>
              <c:numCache>
                <c:formatCode>#,##0</c:formatCode>
                <c:ptCount val="7"/>
                <c:pt idx="0">
                  <c:v>541687500</c:v>
                </c:pt>
                <c:pt idx="1">
                  <c:v>31320000</c:v>
                </c:pt>
                <c:pt idx="2">
                  <c:v>2670748</c:v>
                </c:pt>
                <c:pt idx="3">
                  <c:v>759680</c:v>
                </c:pt>
                <c:pt idx="4">
                  <c:v>3306000</c:v>
                </c:pt>
                <c:pt idx="5">
                  <c:v>1178502</c:v>
                </c:pt>
                <c:pt idx="6">
                  <c:v>86604788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s-ES_tradnl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8FAECE-5F9C-48E3-9003-4563342BA3CA}" type="datetimeFigureOut">
              <a:rPr lang="es-ES_tradnl" smtClean="0"/>
              <a:pPr/>
              <a:t>13/12/2009</a:t>
            </a:fld>
            <a:endParaRPr lang="es-ES_tradn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9C3D6-FA5D-4270-A16C-69C9E2A28D5B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2EAB2F0-03F0-4EB9-AD12-ACF7641A6803}" type="datetime1">
              <a:rPr lang="es-ES_tradnl" smtClean="0"/>
              <a:pPr/>
              <a:t>13/12/2009</a:t>
            </a:fld>
            <a:endParaRPr lang="es-ES_tradn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s-ES_tradnl" smtClean="0"/>
              <a:t>Sergio López</a:t>
            </a:r>
            <a:endParaRPr lang="es-ES_tradn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9A4C26-2B99-48F8-A1E0-BD48F5081418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randomBar/>
    <p:sndAc>
      <p:stSnd>
        <p:snd r:embed="rId1" name="click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C3DF2E-22BE-4E4E-8A26-9E748FCC24E8}" type="datetime1">
              <a:rPr lang="es-ES_tradnl" smtClean="0"/>
              <a:pPr/>
              <a:t>13/12/2009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_tradnl" smtClean="0"/>
              <a:t>Sergio López</a:t>
            </a: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9A4C26-2B99-48F8-A1E0-BD48F5081418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randomBar/>
    <p:sndAc>
      <p:stSnd>
        <p:snd r:embed="rId1" name="click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D485B3-8984-47F4-AB70-95AA3CA54CA5}" type="datetime1">
              <a:rPr lang="es-ES_tradnl" smtClean="0"/>
              <a:pPr/>
              <a:t>13/12/2009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_tradnl" smtClean="0"/>
              <a:t>Sergio López</a:t>
            </a: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9A4C26-2B99-48F8-A1E0-BD48F5081418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randomBar/>
    <p:sndAc>
      <p:stSnd>
        <p:snd r:embed="rId1" name="click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8E0704-48D3-4B6F-8954-4D6A9742F875}" type="datetime1">
              <a:rPr lang="es-ES_tradnl" smtClean="0"/>
              <a:pPr/>
              <a:t>13/12/2009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_tradnl" smtClean="0"/>
              <a:t>Sergio López</a:t>
            </a: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9A4C26-2B99-48F8-A1E0-BD48F5081418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  <p:transition>
    <p:randomBar/>
    <p:sndAc>
      <p:stSnd>
        <p:snd r:embed="rId1" name="click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C1609A-F92E-417F-BF23-EDA8E33E4EDD}" type="datetime1">
              <a:rPr lang="es-ES_tradnl" smtClean="0"/>
              <a:pPr/>
              <a:t>13/12/2009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_tradnl" smtClean="0"/>
              <a:t>Sergio López</a:t>
            </a: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9A4C26-2B99-48F8-A1E0-BD48F5081418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Bar/>
    <p:sndAc>
      <p:stSnd>
        <p:snd r:embed="rId1" name="click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8D6A96-76C1-4DB4-9258-3D00AA6D414B}" type="datetime1">
              <a:rPr lang="es-ES_tradnl" smtClean="0"/>
              <a:pPr/>
              <a:t>13/12/2009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_tradnl" smtClean="0"/>
              <a:t>Sergio López</a:t>
            </a:r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9A4C26-2B99-48F8-A1E0-BD48F5081418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Bar/>
    <p:sndAc>
      <p:stSnd>
        <p:snd r:embed="rId1" name="click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F088BE-3AAE-4C60-8712-A0F5D2EA9631}" type="datetime1">
              <a:rPr lang="es-ES_tradnl" smtClean="0"/>
              <a:pPr/>
              <a:t>13/12/2009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_tradnl" smtClean="0"/>
              <a:t>Sergio López</a:t>
            </a:r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9A4C26-2B99-48F8-A1E0-BD48F5081418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Bar/>
    <p:sndAc>
      <p:stSnd>
        <p:snd r:embed="rId1" name="click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C78EE2-BCB1-4D01-A9EF-4DACE9A14E79}" type="datetime1">
              <a:rPr lang="es-ES_tradnl" smtClean="0"/>
              <a:pPr/>
              <a:t>13/12/2009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_tradnl" smtClean="0"/>
              <a:t>Sergio López</a:t>
            </a:r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9A4C26-2B99-48F8-A1E0-BD48F5081418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Bar/>
    <p:sndAc>
      <p:stSnd>
        <p:snd r:embed="rId1" name="click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5F8B91-45B8-4D4B-97B0-E51DBB8A9DD8}" type="datetime1">
              <a:rPr lang="es-ES_tradnl" smtClean="0"/>
              <a:pPr/>
              <a:t>13/12/2009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_tradnl" smtClean="0"/>
              <a:t>Sergio López</a:t>
            </a:r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9A4C26-2B99-48F8-A1E0-BD48F5081418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  <p:transition>
    <p:randomBar/>
    <p:sndAc>
      <p:stSnd>
        <p:snd r:embed="rId1" name="click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09F6429-A2DA-47B3-B713-299D97FEA173}" type="datetime1">
              <a:rPr lang="es-ES_tradnl" smtClean="0"/>
              <a:pPr/>
              <a:t>13/12/2009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s-ES_tradnl" smtClean="0"/>
              <a:t>Sergio López</a:t>
            </a:r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9A4C26-2B99-48F8-A1E0-BD48F5081418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Bar/>
    <p:sndAc>
      <p:stSnd>
        <p:snd r:embed="rId1" name="click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B5AE4A2-F852-457B-9D8D-6538909A8201}" type="datetime1">
              <a:rPr lang="es-ES_tradnl" smtClean="0"/>
              <a:pPr/>
              <a:t>13/12/2009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s-ES_tradnl" smtClean="0"/>
              <a:t>Sergio López</a:t>
            </a:r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9A4C26-2B99-48F8-A1E0-BD48F5081418}" type="slidenum">
              <a:rPr lang="es-ES_tradnl" smtClean="0"/>
              <a:pPr/>
              <a:t>‹Nº›</a:t>
            </a:fld>
            <a:endParaRPr lang="es-ES_tradn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Bar/>
    <p:sndAc>
      <p:stSnd>
        <p:snd r:embed="rId1" name="click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C836EAB-C0DA-4D50-968E-74175DC656FC}" type="datetime1">
              <a:rPr lang="es-ES_tradnl" smtClean="0"/>
              <a:pPr/>
              <a:t>13/12/2009</a:t>
            </a:fld>
            <a:endParaRPr lang="es-ES_tradn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s-ES_tradnl" smtClean="0"/>
              <a:t>Sergio López</a:t>
            </a:r>
            <a:endParaRPr lang="es-ES_tradn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19A4C26-2B99-48F8-A1E0-BD48F5081418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randomBar/>
    <p:sndAc>
      <p:stSnd>
        <p:snd r:embed="rId13" name="click.wav"/>
      </p:stSnd>
    </p:sndAc>
  </p:transition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42000"/>
            <a:lum/>
          </a:blip>
          <a:srcRect/>
          <a:stretch>
            <a:fillRect t="-32000" b="-3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Sergio López</a:t>
            </a:r>
            <a:endParaRPr lang="es-ES_tradnl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4C26-2B99-48F8-A1E0-BD48F5081418}" type="slidenum">
              <a:rPr lang="es-ES_tradnl" smtClean="0"/>
              <a:pPr/>
              <a:t>1</a:t>
            </a:fld>
            <a:endParaRPr lang="es-ES_tradnl"/>
          </a:p>
        </p:txBody>
      </p:sp>
      <p:sp>
        <p:nvSpPr>
          <p:cNvPr id="5" name="4 Rectángulo"/>
          <p:cNvSpPr/>
          <p:nvPr/>
        </p:nvSpPr>
        <p:spPr>
          <a:xfrm>
            <a:off x="0" y="2500306"/>
            <a:ext cx="9144000" cy="92333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Fallas de Valencia</a:t>
            </a:r>
            <a:endParaRPr lang="es-E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0" y="4714884"/>
            <a:ext cx="6429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/>
              <a:t>Sergio López Fernández </a:t>
            </a:r>
            <a:r>
              <a:rPr lang="es-ES_tradnl" dirty="0" smtClean="0"/>
              <a:t>               Grupo R</a:t>
            </a:r>
            <a:endParaRPr lang="es-ES_tradnl" dirty="0"/>
          </a:p>
        </p:txBody>
      </p:sp>
    </p:spTree>
  </p:cSld>
  <p:clrMapOvr>
    <a:masterClrMapping/>
  </p:clrMapOvr>
  <p:transition>
    <p:randomBar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4C26-2B99-48F8-A1E0-BD48F5081418}" type="slidenum">
              <a:rPr lang="es-ES_tradnl" smtClean="0"/>
              <a:pPr/>
              <a:t>2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Sergio López</a:t>
            </a:r>
            <a:endParaRPr lang="es-ES_tradnl"/>
          </a:p>
        </p:txBody>
      </p:sp>
      <p:sp>
        <p:nvSpPr>
          <p:cNvPr id="4" name="3 CuadroTexto"/>
          <p:cNvSpPr txBox="1"/>
          <p:nvPr/>
        </p:nvSpPr>
        <p:spPr>
          <a:xfrm>
            <a:off x="285720" y="357166"/>
            <a:ext cx="885828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u="sng" dirty="0" smtClean="0">
                <a:solidFill>
                  <a:schemeClr val="accent6">
                    <a:lumMod val="75000"/>
                  </a:schemeClr>
                </a:solidFill>
              </a:rPr>
              <a:t>Origen:</a:t>
            </a:r>
          </a:p>
          <a:p>
            <a:endParaRPr lang="es-ES_tradnl" dirty="0"/>
          </a:p>
          <a:p>
            <a:endParaRPr lang="es-ES_tradnl" dirty="0" smtClean="0"/>
          </a:p>
          <a:p>
            <a:endParaRPr lang="es-ES_tradnl" dirty="0"/>
          </a:p>
          <a:p>
            <a:r>
              <a:rPr lang="es-ES_tradnl" sz="2400" dirty="0" smtClean="0"/>
              <a:t>-Tiene su origen en la costumbre que tenían los carpinteros de hacer limpieza en sus talleres cuando llegaba el buen tiempo. Sacaban restos de madera que apilaban en las calles y a los cuales prendían fuego. </a:t>
            </a:r>
          </a:p>
          <a:p>
            <a:endParaRPr lang="es-ES_tradnl" sz="2400" dirty="0"/>
          </a:p>
          <a:p>
            <a:endParaRPr lang="es-ES_tradnl" sz="2400" dirty="0" smtClean="0"/>
          </a:p>
          <a:p>
            <a:endParaRPr lang="es-ES_tradnl" sz="2400" dirty="0"/>
          </a:p>
          <a:p>
            <a:endParaRPr lang="es-ES_tradnl" sz="2400" dirty="0" smtClean="0"/>
          </a:p>
          <a:p>
            <a:endParaRPr lang="es-ES_tradnl" sz="2400" dirty="0"/>
          </a:p>
          <a:p>
            <a:r>
              <a:rPr lang="es-ES_tradnl" sz="2400" dirty="0" smtClean="0"/>
              <a:t>–Con el tiempo los vecinos empezaron a hacer lo mismo con muebles viejo y otros objetos inservibles. </a:t>
            </a:r>
          </a:p>
          <a:p>
            <a:endParaRPr lang="es-ES_tradnl" dirty="0" smtClean="0"/>
          </a:p>
          <a:p>
            <a:endParaRPr lang="es-ES_tradnl" dirty="0"/>
          </a:p>
          <a:p>
            <a:endParaRPr lang="es-ES_tradnl" dirty="0" smtClean="0"/>
          </a:p>
        </p:txBody>
      </p:sp>
      <p:sp>
        <p:nvSpPr>
          <p:cNvPr id="5" name="4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8215338" y="6072206"/>
            <a:ext cx="285752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ransition>
    <p:randomBar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Sergio López</a:t>
            </a:r>
            <a:endParaRPr lang="es-ES_tradnl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4C26-2B99-48F8-A1E0-BD48F5081418}" type="slidenum">
              <a:rPr lang="es-ES_tradnl" smtClean="0"/>
              <a:pPr/>
              <a:t>3</a:t>
            </a:fld>
            <a:endParaRPr lang="es-ES_tradnl"/>
          </a:p>
        </p:txBody>
      </p:sp>
      <p:sp>
        <p:nvSpPr>
          <p:cNvPr id="4" name="3 Rectángulo"/>
          <p:cNvSpPr/>
          <p:nvPr/>
        </p:nvSpPr>
        <p:spPr>
          <a:xfrm>
            <a:off x="428596" y="500042"/>
            <a:ext cx="82867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400" dirty="0" smtClean="0"/>
              <a:t>-Esto se convirtió en una fiesta popular y lo que en un primer momento eran muebles poco a poco se transformaron en “ninots” que representaban la sociedad en la que vivían, lo que provocó el disgusto de la burguesía y del clero (generalmente ironizaban sobre ellos).  </a:t>
            </a:r>
            <a:endParaRPr lang="es-ES_tradnl" sz="2400" dirty="0"/>
          </a:p>
        </p:txBody>
      </p:sp>
      <p:pic>
        <p:nvPicPr>
          <p:cNvPr id="5" name="4 Imagen" descr="historia_390_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8860" y="2857496"/>
            <a:ext cx="4227159" cy="3143272"/>
          </a:xfrm>
          <a:prstGeom prst="rect">
            <a:avLst/>
          </a:prstGeom>
        </p:spPr>
      </p:pic>
      <p:sp>
        <p:nvSpPr>
          <p:cNvPr id="6" name="5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8215338" y="6072206"/>
            <a:ext cx="285752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7" name="6 Botón de acción: Hacia atrás o Anterior">
            <a:hlinkClick r:id="" action="ppaction://hlinkshowjump?jump=previousslide" highlightClick="1"/>
          </p:cNvPr>
          <p:cNvSpPr/>
          <p:nvPr/>
        </p:nvSpPr>
        <p:spPr>
          <a:xfrm>
            <a:off x="7715272" y="6072206"/>
            <a:ext cx="285752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ransition>
    <p:randomBar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Sergio López</a:t>
            </a:r>
            <a:endParaRPr lang="es-ES_tradnl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4C26-2B99-48F8-A1E0-BD48F5081418}" type="slidenum">
              <a:rPr lang="es-ES_tradnl" smtClean="0"/>
              <a:pPr/>
              <a:t>4</a:t>
            </a:fld>
            <a:endParaRPr lang="es-ES_tradnl"/>
          </a:p>
        </p:txBody>
      </p:sp>
      <p:sp>
        <p:nvSpPr>
          <p:cNvPr id="4" name="3 CuadroTexto"/>
          <p:cNvSpPr txBox="1"/>
          <p:nvPr/>
        </p:nvSpPr>
        <p:spPr>
          <a:xfrm>
            <a:off x="285720" y="285728"/>
            <a:ext cx="88582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u="sng" dirty="0" smtClean="0">
                <a:solidFill>
                  <a:schemeClr val="accent6">
                    <a:lumMod val="75000"/>
                  </a:schemeClr>
                </a:solidFill>
              </a:rPr>
              <a:t>Semana fallera:</a:t>
            </a:r>
          </a:p>
          <a:p>
            <a:endParaRPr lang="es-ES_tradnl" dirty="0"/>
          </a:p>
          <a:p>
            <a:r>
              <a:rPr lang="es-ES_tradnl" sz="2200" dirty="0" smtClean="0"/>
              <a:t>-Día 15. La </a:t>
            </a:r>
            <a:r>
              <a:rPr lang="es-ES_tradnl" sz="2200" dirty="0" err="1" smtClean="0"/>
              <a:t>plantà</a:t>
            </a:r>
            <a:r>
              <a:rPr lang="es-ES_tradnl" sz="2200" dirty="0" smtClean="0"/>
              <a:t>: es el acto de erigir los monumentos falleros.</a:t>
            </a:r>
          </a:p>
          <a:p>
            <a:endParaRPr lang="es-ES_tradnl" sz="2200" dirty="0" smtClean="0"/>
          </a:p>
          <a:p>
            <a:r>
              <a:rPr lang="es-ES_tradnl" sz="2200" dirty="0" smtClean="0"/>
              <a:t>-Día 16. Recogida de premios: En este día se inicia la recogida de premios de las fallas infantiles, siendo para el día siguiente la entrega del resto de categorías.</a:t>
            </a:r>
          </a:p>
          <a:p>
            <a:endParaRPr lang="es-ES_tradnl" sz="2200" dirty="0" smtClean="0"/>
          </a:p>
          <a:p>
            <a:r>
              <a:rPr lang="es-ES_tradnl" sz="2200" dirty="0" smtClean="0"/>
              <a:t>-Días 17 y 18. </a:t>
            </a:r>
            <a:r>
              <a:rPr lang="es-ES_tradnl" sz="2200" dirty="0" err="1" smtClean="0"/>
              <a:t>L’Ofrena</a:t>
            </a:r>
            <a:r>
              <a:rPr lang="es-ES_tradnl" sz="2200" dirty="0" smtClean="0"/>
              <a:t>: se lleva a cabo la ofrenda a la Virgen de los Desamparados, consistente en crear un gran manto de flores que cubra a la Virgen.</a:t>
            </a:r>
          </a:p>
          <a:p>
            <a:endParaRPr lang="es-ES_tradnl" dirty="0" smtClean="0"/>
          </a:p>
        </p:txBody>
      </p:sp>
      <p:pic>
        <p:nvPicPr>
          <p:cNvPr id="5" name="4 Imagen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9124" y="4143380"/>
            <a:ext cx="1943114" cy="2286016"/>
          </a:xfrm>
          <a:prstGeom prst="rect">
            <a:avLst/>
          </a:prstGeom>
        </p:spPr>
      </p:pic>
      <p:sp>
        <p:nvSpPr>
          <p:cNvPr id="6" name="5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8215338" y="6072206"/>
            <a:ext cx="285752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7" name="6 Botón de acción: Hacia atrás o Anterior">
            <a:hlinkClick r:id="" action="ppaction://hlinkshowjump?jump=previousslide" highlightClick="1"/>
          </p:cNvPr>
          <p:cNvSpPr/>
          <p:nvPr/>
        </p:nvSpPr>
        <p:spPr>
          <a:xfrm>
            <a:off x="7715272" y="6072206"/>
            <a:ext cx="285752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ransition>
    <p:randomBar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Sergio López</a:t>
            </a:r>
            <a:endParaRPr lang="es-ES_tradnl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4C26-2B99-48F8-A1E0-BD48F5081418}" type="slidenum">
              <a:rPr lang="es-ES_tradnl" smtClean="0"/>
              <a:pPr/>
              <a:t>5</a:t>
            </a:fld>
            <a:endParaRPr lang="es-ES_tradnl"/>
          </a:p>
        </p:txBody>
      </p:sp>
      <p:sp>
        <p:nvSpPr>
          <p:cNvPr id="4" name="3 Rectángulo"/>
          <p:cNvSpPr/>
          <p:nvPr/>
        </p:nvSpPr>
        <p:spPr>
          <a:xfrm>
            <a:off x="0" y="571480"/>
            <a:ext cx="885828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2300" dirty="0" smtClean="0"/>
              <a:t>-Noche del 18. La </a:t>
            </a:r>
            <a:r>
              <a:rPr lang="es-ES_tradnl" sz="2300" dirty="0" err="1" smtClean="0"/>
              <a:t>Nit</a:t>
            </a:r>
            <a:r>
              <a:rPr lang="es-ES_tradnl" sz="2300" dirty="0" smtClean="0"/>
              <a:t> del </a:t>
            </a:r>
            <a:r>
              <a:rPr lang="es-ES_tradnl" sz="2300" dirty="0" err="1" smtClean="0"/>
              <a:t>Foc</a:t>
            </a:r>
            <a:r>
              <a:rPr lang="es-ES_tradnl" sz="2300" dirty="0" smtClean="0"/>
              <a:t>: es el espectáculo pirotécnico mas importante, que tiene lugar en el cauce viejo del rio.</a:t>
            </a:r>
          </a:p>
          <a:p>
            <a:endParaRPr lang="es-ES_tradnl" sz="2300" dirty="0" smtClean="0"/>
          </a:p>
          <a:p>
            <a:r>
              <a:rPr lang="es-ES_tradnl" sz="2300" dirty="0" smtClean="0"/>
              <a:t>-Día 19. La </a:t>
            </a:r>
            <a:r>
              <a:rPr lang="es-ES_tradnl" sz="2300" dirty="0" err="1" smtClean="0"/>
              <a:t>Nit</a:t>
            </a:r>
            <a:r>
              <a:rPr lang="es-ES_tradnl" sz="2300" dirty="0" smtClean="0"/>
              <a:t> de la </a:t>
            </a:r>
            <a:r>
              <a:rPr lang="es-ES_tradnl" sz="2300" dirty="0" err="1" smtClean="0"/>
              <a:t>Cremà</a:t>
            </a:r>
            <a:r>
              <a:rPr lang="es-ES_tradnl" sz="2300" dirty="0" smtClean="0"/>
              <a:t>: es el acto de clausura de las fiestas, consiste en la quema de los monumentos falleros plantados en las calles.</a:t>
            </a:r>
            <a:endParaRPr lang="es-ES_tradnl" sz="2300" dirty="0"/>
          </a:p>
        </p:txBody>
      </p:sp>
      <p:pic>
        <p:nvPicPr>
          <p:cNvPr id="5" name="4 Imagen" descr="imagesCAZFAS3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240" y="3000372"/>
            <a:ext cx="2636657" cy="3071834"/>
          </a:xfrm>
          <a:prstGeom prst="rect">
            <a:avLst/>
          </a:prstGeom>
        </p:spPr>
      </p:pic>
      <p:sp>
        <p:nvSpPr>
          <p:cNvPr id="6" name="5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8215338" y="6072206"/>
            <a:ext cx="285752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7" name="6 Botón de acción: Hacia atrás o Anterior">
            <a:hlinkClick r:id="" action="ppaction://hlinkshowjump?jump=previousslide" highlightClick="1"/>
          </p:cNvPr>
          <p:cNvSpPr/>
          <p:nvPr/>
        </p:nvSpPr>
        <p:spPr>
          <a:xfrm>
            <a:off x="7715272" y="6072206"/>
            <a:ext cx="285752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ransition>
    <p:randomBar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Sergio López</a:t>
            </a:r>
            <a:endParaRPr lang="es-ES_tradnl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4C26-2B99-48F8-A1E0-BD48F5081418}" type="slidenum">
              <a:rPr lang="es-ES_tradnl" smtClean="0"/>
              <a:pPr/>
              <a:t>6</a:t>
            </a:fld>
            <a:endParaRPr lang="es-ES_tradnl"/>
          </a:p>
        </p:txBody>
      </p:sp>
      <p:sp>
        <p:nvSpPr>
          <p:cNvPr id="4" name="3 CuadroTexto"/>
          <p:cNvSpPr txBox="1"/>
          <p:nvPr/>
        </p:nvSpPr>
        <p:spPr>
          <a:xfrm>
            <a:off x="285720" y="357166"/>
            <a:ext cx="88582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u="sng" dirty="0" err="1" smtClean="0">
                <a:solidFill>
                  <a:schemeClr val="accent6">
                    <a:lumMod val="75000"/>
                  </a:schemeClr>
                </a:solidFill>
              </a:rPr>
              <a:t>Mascletà</a:t>
            </a:r>
            <a:r>
              <a:rPr lang="es-ES_tradnl" sz="2400" b="1" u="sng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</a:p>
          <a:p>
            <a:endParaRPr lang="es-ES_tradnl" dirty="0" smtClean="0"/>
          </a:p>
          <a:p>
            <a:endParaRPr lang="es-ES_tradnl" dirty="0" smtClean="0"/>
          </a:p>
          <a:p>
            <a:r>
              <a:rPr lang="es-ES_tradnl" sz="2000" dirty="0" smtClean="0"/>
              <a:t>Es un disparo pirotécnico que conforma una composición muy ruidosa y </a:t>
            </a:r>
            <a:r>
              <a:rPr lang="es-ES_tradnl" sz="2000" dirty="0" smtClean="0"/>
              <a:t>rítmica. Se </a:t>
            </a:r>
            <a:r>
              <a:rPr lang="es-ES_tradnl" sz="2000" dirty="0" smtClean="0"/>
              <a:t>disparan desde el 1 de Marzo hasta el final de las fiestas. Recibe su denominación de los </a:t>
            </a:r>
            <a:r>
              <a:rPr lang="es-ES_tradnl" sz="2000" dirty="0" err="1" smtClean="0"/>
              <a:t>masclets</a:t>
            </a:r>
            <a:r>
              <a:rPr lang="es-ES_tradnl" sz="2000" dirty="0" smtClean="0"/>
              <a:t> (petardos de una gran potencia sonora) ligados mediante una mecha conformando una línea o traca. La más famosa es la de la plaza del ayuntamiento.</a:t>
            </a:r>
            <a:endParaRPr lang="es-ES_tradnl" sz="2000" dirty="0"/>
          </a:p>
        </p:txBody>
      </p:sp>
      <p:pic>
        <p:nvPicPr>
          <p:cNvPr id="5" name="4 Imagen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3143248"/>
            <a:ext cx="3151814" cy="2357454"/>
          </a:xfrm>
          <a:prstGeom prst="rect">
            <a:avLst/>
          </a:prstGeom>
        </p:spPr>
      </p:pic>
      <p:pic>
        <p:nvPicPr>
          <p:cNvPr id="6" name="5 Imagen" descr="images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6380" y="3143248"/>
            <a:ext cx="2246253" cy="2357454"/>
          </a:xfrm>
          <a:prstGeom prst="rect">
            <a:avLst/>
          </a:prstGeom>
        </p:spPr>
      </p:pic>
      <p:sp>
        <p:nvSpPr>
          <p:cNvPr id="7" name="6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8215338" y="6072206"/>
            <a:ext cx="285752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8" name="7 Botón de acción: Hacia atrás o Anterior">
            <a:hlinkClick r:id="" action="ppaction://hlinkshowjump?jump=previousslide" highlightClick="1"/>
          </p:cNvPr>
          <p:cNvSpPr/>
          <p:nvPr/>
        </p:nvSpPr>
        <p:spPr>
          <a:xfrm>
            <a:off x="7715272" y="6072206"/>
            <a:ext cx="285752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ransition>
    <p:randomBar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Sergio López</a:t>
            </a:r>
            <a:endParaRPr lang="es-ES_tradnl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4C26-2B99-48F8-A1E0-BD48F5081418}" type="slidenum">
              <a:rPr lang="es-ES_tradnl" smtClean="0"/>
              <a:pPr/>
              <a:t>7</a:t>
            </a:fld>
            <a:endParaRPr lang="es-ES_tradnl"/>
          </a:p>
        </p:txBody>
      </p:sp>
      <p:sp>
        <p:nvSpPr>
          <p:cNvPr id="4" name="3 CuadroTexto"/>
          <p:cNvSpPr txBox="1"/>
          <p:nvPr/>
        </p:nvSpPr>
        <p:spPr>
          <a:xfrm>
            <a:off x="285720" y="357166"/>
            <a:ext cx="73581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Estos son algunos </a:t>
            </a:r>
            <a:r>
              <a:rPr lang="es-ES_tradnl" sz="2400" u="sng" dirty="0" smtClean="0"/>
              <a:t>datos económicos </a:t>
            </a:r>
            <a:r>
              <a:rPr lang="es-ES_tradnl" sz="2400" dirty="0" smtClean="0"/>
              <a:t>sobre el gasto en algunos sectores durante el año 2008:</a:t>
            </a:r>
            <a:endParaRPr lang="es-ES_tradnl" sz="2400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500034" y="1714488"/>
          <a:ext cx="8358246" cy="35818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9562"/>
                <a:gridCol w="2089562"/>
                <a:gridCol w="2089562"/>
                <a:gridCol w="2089560"/>
              </a:tblGrid>
              <a:tr h="428628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Sector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Neto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IVA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Total</a:t>
                      </a:r>
                      <a:endParaRPr lang="es-ES_tradnl" dirty="0"/>
                    </a:p>
                  </a:txBody>
                  <a:tcPr/>
                </a:tc>
              </a:tr>
              <a:tr h="450455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Hostelería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506.250.000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35.437.500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541.687.500</a:t>
                      </a:r>
                      <a:endParaRPr lang="es-ES_tradnl" dirty="0"/>
                    </a:p>
                  </a:txBody>
                  <a:tcPr/>
                </a:tc>
              </a:tr>
              <a:tr h="450455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Transporte 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27.000.000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4.320.000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31.320.000</a:t>
                      </a:r>
                      <a:endParaRPr lang="es-ES_tradnl" dirty="0"/>
                    </a:p>
                  </a:txBody>
                  <a:tcPr/>
                </a:tc>
              </a:tr>
              <a:tr h="450455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Pirotecnia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2.302.369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368.379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2.670.748</a:t>
                      </a:r>
                      <a:endParaRPr lang="es-ES_tradnl" dirty="0"/>
                    </a:p>
                  </a:txBody>
                  <a:tcPr/>
                </a:tc>
              </a:tr>
              <a:tr h="450455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Fotografía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654.897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104.783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759.680</a:t>
                      </a:r>
                      <a:endParaRPr lang="es-ES_tradnl" dirty="0"/>
                    </a:p>
                  </a:txBody>
                  <a:tcPr/>
                </a:tc>
              </a:tr>
              <a:tr h="450455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Peluquería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2.850.000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456.000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3.306.000</a:t>
                      </a:r>
                      <a:endParaRPr lang="es-ES_tradnl" dirty="0"/>
                    </a:p>
                  </a:txBody>
                  <a:tcPr/>
                </a:tc>
              </a:tr>
              <a:tr h="450455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Floristería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1.015.950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162.552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1.178.502</a:t>
                      </a:r>
                      <a:endParaRPr lang="es-ES_tradnl" dirty="0"/>
                    </a:p>
                  </a:txBody>
                  <a:tcPr/>
                </a:tc>
              </a:tr>
              <a:tr h="450455">
                <a:tc>
                  <a:txBody>
                    <a:bodyPr/>
                    <a:lstStyle/>
                    <a:p>
                      <a:r>
                        <a:rPr lang="es-ES_tradnl" dirty="0" smtClean="0"/>
                        <a:t>Publicidad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74.659.300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11.945.488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 smtClean="0"/>
                        <a:t>86.604.788</a:t>
                      </a:r>
                      <a:endParaRPr lang="es-ES_tradn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8215338" y="6072206"/>
            <a:ext cx="285752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7" name="6 Botón de acción: Hacia atrás o Anterior">
            <a:hlinkClick r:id="" action="ppaction://hlinkshowjump?jump=previousslide" highlightClick="1"/>
          </p:cNvPr>
          <p:cNvSpPr/>
          <p:nvPr/>
        </p:nvSpPr>
        <p:spPr>
          <a:xfrm>
            <a:off x="7715272" y="6072206"/>
            <a:ext cx="285752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ransition>
    <p:randomBar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_tradnl" smtClean="0"/>
              <a:t>Sergio López</a:t>
            </a:r>
            <a:endParaRPr lang="es-ES_tradnl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A4C26-2B99-48F8-A1E0-BD48F5081418}" type="slidenum">
              <a:rPr lang="es-ES_tradnl" smtClean="0"/>
              <a:pPr/>
              <a:t>8</a:t>
            </a:fld>
            <a:endParaRPr lang="es-ES_tradnl"/>
          </a:p>
        </p:txBody>
      </p:sp>
      <p:graphicFrame>
        <p:nvGraphicFramePr>
          <p:cNvPr id="4" name="3 Gráfico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428596" y="357166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dirty="0" smtClean="0"/>
              <a:t>Gráficamente</a:t>
            </a:r>
            <a:r>
              <a:rPr lang="es-ES_tradnl" dirty="0" smtClean="0"/>
              <a:t>:</a:t>
            </a:r>
            <a:endParaRPr lang="es-ES_tradnl" dirty="0"/>
          </a:p>
        </p:txBody>
      </p:sp>
      <p:sp>
        <p:nvSpPr>
          <p:cNvPr id="6" name="5 Botón de acción: Hacia delante o Siguiente">
            <a:hlinkClick r:id="" action="ppaction://hlinkshowjump?jump=nextslide" highlightClick="1"/>
          </p:cNvPr>
          <p:cNvSpPr/>
          <p:nvPr/>
        </p:nvSpPr>
        <p:spPr>
          <a:xfrm>
            <a:off x="8215338" y="6072206"/>
            <a:ext cx="285752" cy="2857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7" name="6 Botón de acción: Hacia atrás o Anterior">
            <a:hlinkClick r:id="" action="ppaction://hlinkshowjump?jump=previousslide" highlightClick="1"/>
          </p:cNvPr>
          <p:cNvSpPr/>
          <p:nvPr/>
        </p:nvSpPr>
        <p:spPr>
          <a:xfrm>
            <a:off x="7715272" y="6072206"/>
            <a:ext cx="285752" cy="28575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ransition>
    <p:randomBar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227</TotalTime>
  <Words>406</Words>
  <Application>Microsoft Office PowerPoint</Application>
  <PresentationFormat>Presentación en pantalla (4:3)</PresentationFormat>
  <Paragraphs>80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Concurrencia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 </dc:creator>
  <cp:lastModifiedBy> </cp:lastModifiedBy>
  <cp:revision>25</cp:revision>
  <dcterms:created xsi:type="dcterms:W3CDTF">2009-11-23T18:45:39Z</dcterms:created>
  <dcterms:modified xsi:type="dcterms:W3CDTF">2009-12-13T22:30:31Z</dcterms:modified>
</cp:coreProperties>
</file>