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8"/>
  </p:notesMasterIdLst>
  <p:sldIdLst>
    <p:sldId id="256" r:id="rId2"/>
    <p:sldId id="290" r:id="rId3"/>
    <p:sldId id="289" r:id="rId4"/>
    <p:sldId id="263" r:id="rId5"/>
    <p:sldId id="264" r:id="rId6"/>
    <p:sldId id="257" r:id="rId7"/>
    <p:sldId id="262" r:id="rId8"/>
    <p:sldId id="265" r:id="rId9"/>
    <p:sldId id="266" r:id="rId10"/>
    <p:sldId id="261" r:id="rId11"/>
    <p:sldId id="291" r:id="rId12"/>
    <p:sldId id="258" r:id="rId13"/>
    <p:sldId id="267" r:id="rId14"/>
    <p:sldId id="296" r:id="rId15"/>
    <p:sldId id="297" r:id="rId16"/>
    <p:sldId id="298" r:id="rId17"/>
    <p:sldId id="299" r:id="rId18"/>
    <p:sldId id="300" r:id="rId19"/>
    <p:sldId id="301" r:id="rId20"/>
    <p:sldId id="259" r:id="rId21"/>
    <p:sldId id="268" r:id="rId22"/>
    <p:sldId id="269" r:id="rId23"/>
    <p:sldId id="270" r:id="rId24"/>
    <p:sldId id="271" r:id="rId25"/>
    <p:sldId id="272" r:id="rId26"/>
    <p:sldId id="273" r:id="rId27"/>
    <p:sldId id="292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21" r:id="rId48"/>
    <p:sldId id="322" r:id="rId49"/>
    <p:sldId id="323" r:id="rId50"/>
    <p:sldId id="274" r:id="rId51"/>
    <p:sldId id="275" r:id="rId52"/>
    <p:sldId id="276" r:id="rId53"/>
    <p:sldId id="277" r:id="rId54"/>
    <p:sldId id="278" r:id="rId55"/>
    <p:sldId id="279" r:id="rId56"/>
    <p:sldId id="280" r:id="rId57"/>
    <p:sldId id="293" r:id="rId58"/>
    <p:sldId id="324" r:id="rId59"/>
    <p:sldId id="325" r:id="rId60"/>
    <p:sldId id="326" r:id="rId61"/>
    <p:sldId id="327" r:id="rId62"/>
    <p:sldId id="328" r:id="rId63"/>
    <p:sldId id="329" r:id="rId64"/>
    <p:sldId id="330" r:id="rId65"/>
    <p:sldId id="295" r:id="rId66"/>
    <p:sldId id="260" r:id="rId6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12" autoAdjust="0"/>
    <p:restoredTop sz="94660"/>
  </p:normalViewPr>
  <p:slideViewPr>
    <p:cSldViewPr>
      <p:cViewPr>
        <p:scale>
          <a:sx n="71" d="100"/>
          <a:sy n="71" d="100"/>
        </p:scale>
        <p:origin x="-54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BB790-49B3-4FBF-93A5-0A728C59D653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20A26-EA2B-4919-B01D-168DE30DC37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3933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A20A26-EA2B-4919-B01D-168DE30DC376}" type="slidenum">
              <a:rPr lang="es-ES" smtClean="0"/>
              <a:t>42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7176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63B9685-8214-4042-A646-2A0BE00F67C0}" type="datetimeFigureOut">
              <a:rPr lang="es-ES" smtClean="0"/>
              <a:t>05/03/2015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805F45B-54F4-4C10-A6DA-D5543B55C696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0.xml"/><Relationship Id="rId11" Type="http://schemas.openxmlformats.org/officeDocument/2006/relationships/image" Target="../media/image9.png"/><Relationship Id="rId5" Type="http://schemas.openxmlformats.org/officeDocument/2006/relationships/image" Target="../media/image6.jpeg"/><Relationship Id="rId10" Type="http://schemas.openxmlformats.org/officeDocument/2006/relationships/slide" Target="slide66.xml"/><Relationship Id="rId4" Type="http://schemas.openxmlformats.org/officeDocument/2006/relationships/slide" Target="slide20.xml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slide" Target="slide13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12.xml"/><Relationship Id="rId7" Type="http://schemas.openxmlformats.org/officeDocument/2006/relationships/slide" Target="slide1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12.xml"/><Relationship Id="rId7" Type="http://schemas.openxmlformats.org/officeDocument/2006/relationships/slide" Target="slide15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Layout" Target="../slideLayouts/slideLayout2.xml"/><Relationship Id="rId7" Type="http://schemas.openxmlformats.org/officeDocument/2006/relationships/slide" Target="slide6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2.png"/><Relationship Id="rId5" Type="http://schemas.openxmlformats.org/officeDocument/2006/relationships/slide" Target="slide12.xml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slide" Target="slide1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12.xml"/><Relationship Id="rId7" Type="http://schemas.openxmlformats.org/officeDocument/2006/relationships/slide" Target="slide17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12.xml"/><Relationship Id="rId7" Type="http://schemas.openxmlformats.org/officeDocument/2006/relationships/slide" Target="slide8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18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" Target="slide12.xml"/><Relationship Id="rId7" Type="http://schemas.openxmlformats.org/officeDocument/2006/relationships/slide" Target="slide19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slide" Target="slide1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slide" Target="slide10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4.png"/><Relationship Id="rId5" Type="http://schemas.openxmlformats.org/officeDocument/2006/relationships/slide" Target="slide3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7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10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2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28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slide" Target="slide12.xml"/><Relationship Id="rId7" Type="http://schemas.openxmlformats.org/officeDocument/2006/relationships/slide" Target="slide2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29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3" Type="http://schemas.openxmlformats.org/officeDocument/2006/relationships/slide" Target="slide12.xml"/><Relationship Id="rId7" Type="http://schemas.openxmlformats.org/officeDocument/2006/relationships/slide" Target="slide2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30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1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0.png"/><Relationship Id="rId11" Type="http://schemas.openxmlformats.org/officeDocument/2006/relationships/image" Target="../media/image12.png"/><Relationship Id="rId5" Type="http://schemas.openxmlformats.org/officeDocument/2006/relationships/slide" Target="slide12.xml"/><Relationship Id="rId10" Type="http://schemas.openxmlformats.org/officeDocument/2006/relationships/slide" Target="slide22.xml"/><Relationship Id="rId4" Type="http://schemas.openxmlformats.org/officeDocument/2006/relationships/image" Target="../media/image6.jpeg"/><Relationship Id="rId9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2.xml"/><Relationship Id="rId7" Type="http://schemas.openxmlformats.org/officeDocument/2006/relationships/slide" Target="slide2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32.xml"/><Relationship Id="rId4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12.xml"/><Relationship Id="rId7" Type="http://schemas.openxmlformats.org/officeDocument/2006/relationships/slide" Target="slide26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33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10.png"/><Relationship Id="rId7" Type="http://schemas.openxmlformats.org/officeDocument/2006/relationships/slide" Target="slide27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34.xml"/><Relationship Id="rId4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slide" Target="slide25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4.png"/><Relationship Id="rId5" Type="http://schemas.openxmlformats.org/officeDocument/2006/relationships/slide" Target="slide3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1.xml"/><Relationship Id="rId4" Type="http://schemas.openxmlformats.org/officeDocument/2006/relationships/image" Target="../media/image1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2.xml"/><Relationship Id="rId4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3.xml"/><Relationship Id="rId4" Type="http://schemas.openxmlformats.org/officeDocument/2006/relationships/image" Target="../media/image1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4.xml"/><Relationship Id="rId4" Type="http://schemas.openxmlformats.org/officeDocument/2006/relationships/image" Target="../media/image1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5.xml"/><Relationship Id="rId4" Type="http://schemas.openxmlformats.org/officeDocument/2006/relationships/image" Target="../media/image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6.xml"/><Relationship Id="rId4" Type="http://schemas.openxmlformats.org/officeDocument/2006/relationships/image" Target="../media/image1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27.xml"/><Relationship Id="rId4" Type="http://schemas.openxmlformats.org/officeDocument/2006/relationships/image" Target="../media/image1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36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3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slide" Target="slide12.xml"/><Relationship Id="rId7" Type="http://schemas.openxmlformats.org/officeDocument/2006/relationships/slide" Target="slide37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4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3" Type="http://schemas.openxmlformats.org/officeDocument/2006/relationships/slide" Target="slide12.xml"/><Relationship Id="rId7" Type="http://schemas.openxmlformats.org/officeDocument/2006/relationships/slide" Target="slide38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5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slide" Target="slide46.xml"/><Relationship Id="rId2" Type="http://schemas.microsoft.com/office/2007/relationships/media" Target="../media/media6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4.png"/><Relationship Id="rId5" Type="http://schemas.openxmlformats.org/officeDocument/2006/relationships/slide" Target="slide12.xml"/><Relationship Id="rId10" Type="http://schemas.openxmlformats.org/officeDocument/2006/relationships/slide" Target="slide37.xml"/><Relationship Id="rId4" Type="http://schemas.openxmlformats.org/officeDocument/2006/relationships/image" Target="../media/image19.jpeg"/><Relationship Id="rId9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12.xml"/><Relationship Id="rId7" Type="http://schemas.openxmlformats.org/officeDocument/2006/relationships/slide" Target="slide40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7.xml"/><Relationship Id="rId4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3" Type="http://schemas.openxmlformats.org/officeDocument/2006/relationships/slide" Target="slide12.xml"/><Relationship Id="rId7" Type="http://schemas.openxmlformats.org/officeDocument/2006/relationships/slide" Target="slide4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8.xml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40.xml"/><Relationship Id="rId3" Type="http://schemas.openxmlformats.org/officeDocument/2006/relationships/slide" Target="slide12.xml"/><Relationship Id="rId7" Type="http://schemas.openxmlformats.org/officeDocument/2006/relationships/slide" Target="slide4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49.xml"/><Relationship Id="rId4" Type="http://schemas.openxmlformats.org/officeDocument/2006/relationships/image" Target="../media/image10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slide" Target="slide41.xml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36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37.xml"/><Relationship Id="rId4" Type="http://schemas.openxmlformats.org/officeDocument/2006/relationships/image" Target="../media/image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38.xml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39.xml"/><Relationship Id="rId4" Type="http://schemas.openxmlformats.org/officeDocument/2006/relationships/image" Target="../media/image1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40.xml"/><Relationship Id="rId4" Type="http://schemas.openxmlformats.org/officeDocument/2006/relationships/image" Target="../media/image1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41.xml"/><Relationship Id="rId4" Type="http://schemas.openxmlformats.org/officeDocument/2006/relationships/image" Target="../media/image1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42.xml"/><Relationship Id="rId4" Type="http://schemas.openxmlformats.org/officeDocument/2006/relationships/image" Target="../media/image1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51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58.xml"/><Relationship Id="rId4" Type="http://schemas.openxmlformats.org/officeDocument/2006/relationships/image" Target="../media/image10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slide" Target="slide50.xml"/><Relationship Id="rId3" Type="http://schemas.openxmlformats.org/officeDocument/2006/relationships/slide" Target="slide12.xml"/><Relationship Id="rId7" Type="http://schemas.openxmlformats.org/officeDocument/2006/relationships/slide" Target="slide5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59.xml"/><Relationship Id="rId4" Type="http://schemas.openxmlformats.org/officeDocument/2006/relationships/image" Target="../media/image10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51.xml"/><Relationship Id="rId3" Type="http://schemas.openxmlformats.org/officeDocument/2006/relationships/slide" Target="slide12.xml"/><Relationship Id="rId7" Type="http://schemas.openxmlformats.org/officeDocument/2006/relationships/slide" Target="slide5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60.xml"/><Relationship Id="rId4" Type="http://schemas.openxmlformats.org/officeDocument/2006/relationships/image" Target="../media/image10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2.xml"/><Relationship Id="rId7" Type="http://schemas.openxmlformats.org/officeDocument/2006/relationships/slide" Target="slide61.xml"/><Relationship Id="rId2" Type="http://schemas.microsoft.com/office/2007/relationships/media" Target="../media/media8.mp3"/><Relationship Id="rId1" Type="http://schemas.openxmlformats.org/officeDocument/2006/relationships/audio" Target="NULL" TargetMode="External"/><Relationship Id="rId6" Type="http://schemas.openxmlformats.org/officeDocument/2006/relationships/image" Target="../media/image10.png"/><Relationship Id="rId11" Type="http://schemas.openxmlformats.org/officeDocument/2006/relationships/image" Target="../media/image12.png"/><Relationship Id="rId5" Type="http://schemas.openxmlformats.org/officeDocument/2006/relationships/slide" Target="slide12.xml"/><Relationship Id="rId10" Type="http://schemas.openxmlformats.org/officeDocument/2006/relationships/slide" Target="slide52.xml"/><Relationship Id="rId4" Type="http://schemas.openxmlformats.org/officeDocument/2006/relationships/image" Target="../media/image21.jpeg"/><Relationship Id="rId9" Type="http://schemas.openxmlformats.org/officeDocument/2006/relationships/slide" Target="slide54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slide" Target="slide53.xml"/><Relationship Id="rId3" Type="http://schemas.openxmlformats.org/officeDocument/2006/relationships/slide" Target="slide12.xml"/><Relationship Id="rId7" Type="http://schemas.openxmlformats.org/officeDocument/2006/relationships/slide" Target="slide55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62.xml"/><Relationship Id="rId4" Type="http://schemas.openxmlformats.org/officeDocument/2006/relationships/image" Target="../media/image10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slide" Target="slide54.xml"/><Relationship Id="rId3" Type="http://schemas.openxmlformats.org/officeDocument/2006/relationships/slide" Target="slide12.xml"/><Relationship Id="rId7" Type="http://schemas.openxmlformats.org/officeDocument/2006/relationships/slide" Target="slide56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63.xml"/><Relationship Id="rId4" Type="http://schemas.openxmlformats.org/officeDocument/2006/relationships/image" Target="../media/image10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slide" Target="slide55.xml"/><Relationship Id="rId3" Type="http://schemas.openxmlformats.org/officeDocument/2006/relationships/slide" Target="slide12.xml"/><Relationship Id="rId7" Type="http://schemas.openxmlformats.org/officeDocument/2006/relationships/slide" Target="slide57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slide" Target="slide64.xml"/><Relationship Id="rId4" Type="http://schemas.openxmlformats.org/officeDocument/2006/relationships/image" Target="../media/image10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slide" Target="slide65.xml"/><Relationship Id="rId3" Type="http://schemas.openxmlformats.org/officeDocument/2006/relationships/slideLayout" Target="../slideLayouts/slideLayout2.xml"/><Relationship Id="rId7" Type="http://schemas.openxmlformats.org/officeDocument/2006/relationships/slide" Target="slide55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3.png"/><Relationship Id="rId5" Type="http://schemas.openxmlformats.org/officeDocument/2006/relationships/slide" Target="slide3.xml"/><Relationship Id="rId4" Type="http://schemas.openxmlformats.org/officeDocument/2006/relationships/image" Target="../media/image21.jpeg"/><Relationship Id="rId9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1.xml"/><Relationship Id="rId4" Type="http://schemas.openxmlformats.org/officeDocument/2006/relationships/image" Target="../media/image1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2.xml"/><Relationship Id="rId4" Type="http://schemas.openxmlformats.org/officeDocument/2006/relationships/image" Target="../media/image1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3.xml"/><Relationship Id="rId4" Type="http://schemas.openxmlformats.org/officeDocument/2006/relationships/image" Target="../media/image1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4.xml"/><Relationship Id="rId4" Type="http://schemas.openxmlformats.org/officeDocument/2006/relationships/image" Target="../media/image1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5.xml"/><Relationship Id="rId4" Type="http://schemas.openxmlformats.org/officeDocument/2006/relationships/image" Target="../media/image1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6.xml"/><Relationship Id="rId4" Type="http://schemas.openxmlformats.org/officeDocument/2006/relationships/image" Target="../media/image1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5" Type="http://schemas.openxmlformats.org/officeDocument/2006/relationships/slide" Target="slide57.xml"/><Relationship Id="rId4" Type="http://schemas.openxmlformats.org/officeDocument/2006/relationships/image" Target="../media/image14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12" Type="http://schemas.openxmlformats.org/officeDocument/2006/relationships/image" Target="../media/image12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slide" Target="slide3.xml"/><Relationship Id="rId11" Type="http://schemas.openxmlformats.org/officeDocument/2006/relationships/slide" Target="slide66.xml"/><Relationship Id="rId5" Type="http://schemas.openxmlformats.org/officeDocument/2006/relationships/image" Target="../media/image24.jpeg"/><Relationship Id="rId10" Type="http://schemas.openxmlformats.org/officeDocument/2006/relationships/image" Target="../media/image6.jpeg"/><Relationship Id="rId4" Type="http://schemas.openxmlformats.org/officeDocument/2006/relationships/slide" Target="slide65.xml"/><Relationship Id="rId9" Type="http://schemas.openxmlformats.org/officeDocument/2006/relationships/image" Target="../media/image5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9.png"/><Relationship Id="rId5" Type="http://schemas.openxmlformats.org/officeDocument/2006/relationships/slide" Target="slide3.xm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4.bp.blogspot.com/-TVHiVTXCOWE/UdOOf5hmYxI/AAAAAAAB1p0/ykJqu1XRHF4/s1600/ilustraci%C3%B3n-de-animales-del-zool%C3%B3gico-zoo-animals-ilustr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9144000" cy="4248472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  <a:solidFill>
            <a:schemeClr val="tx2">
              <a:lumMod val="60000"/>
              <a:lumOff val="40000"/>
            </a:schemeClr>
          </a:solidFill>
          <a:effectLst/>
        </p:spPr>
        <p:txBody>
          <a:bodyPr>
            <a:normAutofit/>
          </a:bodyPr>
          <a:lstStyle/>
          <a:p>
            <a:pPr algn="ctr"/>
            <a:r>
              <a:rPr lang="es-ES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ANIMALES</a:t>
            </a:r>
            <a:endParaRPr lang="es-ES" sz="8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5870104"/>
            <a:ext cx="4320480" cy="987896"/>
          </a:xfrm>
        </p:spPr>
        <p:txBody>
          <a:bodyPr>
            <a:normAutofit fontScale="92500"/>
          </a:bodyPr>
          <a:lstStyle/>
          <a:p>
            <a:r>
              <a:rPr lang="es-ES" sz="2800" b="1" dirty="0" err="1" smtClean="0">
                <a:solidFill>
                  <a:schemeClr val="tx1"/>
                </a:solidFill>
              </a:rPr>
              <a:t>Maibelys</a:t>
            </a:r>
            <a:r>
              <a:rPr lang="es-ES" sz="2800" b="1" dirty="0" smtClean="0">
                <a:solidFill>
                  <a:schemeClr val="tx1"/>
                </a:solidFill>
              </a:rPr>
              <a:t> Hernández </a:t>
            </a:r>
            <a:r>
              <a:rPr lang="es-ES" sz="2800" b="1" dirty="0" err="1" smtClean="0">
                <a:solidFill>
                  <a:schemeClr val="tx1"/>
                </a:solidFill>
              </a:rPr>
              <a:t>Fáez</a:t>
            </a:r>
            <a:endParaRPr lang="es-ES" sz="2800" b="1" dirty="0" smtClean="0">
              <a:solidFill>
                <a:schemeClr val="tx1"/>
              </a:solidFill>
            </a:endParaRPr>
          </a:p>
          <a:p>
            <a:r>
              <a:rPr lang="es-ES" sz="2800" b="1" dirty="0" smtClean="0">
                <a:solidFill>
                  <a:schemeClr val="tx1"/>
                </a:solidFill>
              </a:rPr>
              <a:t>Silvia Navarro Artigado</a:t>
            </a:r>
            <a:endParaRPr lang="es-ES" sz="2800" b="1" dirty="0">
              <a:solidFill>
                <a:schemeClr val="tx1"/>
              </a:solidFill>
            </a:endParaRPr>
          </a:p>
        </p:txBody>
      </p:sp>
      <p:pic>
        <p:nvPicPr>
          <p:cNvPr id="18436" name="Picture 4" descr="http://www.raspberrypi.org/wp-content/uploads/2014/03/creative_commo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41513" y="5745057"/>
            <a:ext cx="3419872" cy="11129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2165" y="476672"/>
            <a:ext cx="7024744" cy="1143000"/>
          </a:xfrm>
        </p:spPr>
        <p:txBody>
          <a:bodyPr/>
          <a:lstStyle/>
          <a:p>
            <a:r>
              <a:rPr lang="es-ES" dirty="0" smtClean="0"/>
              <a:t>Bienvenido/a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3608" y="2060848"/>
            <a:ext cx="6777317" cy="3508977"/>
          </a:xfrm>
        </p:spPr>
        <p:txBody>
          <a:bodyPr/>
          <a:lstStyle/>
          <a:p>
            <a:pPr marL="0" indent="0">
              <a:buNone/>
            </a:pPr>
            <a:r>
              <a:rPr lang="es-ES" dirty="0" smtClean="0"/>
              <a:t>Vamos a trabajar una serie de palabras referidas al campo semántico de los ”animales”, a través de una serie de actividades que faciliten su producción. </a:t>
            </a: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1763688" y="4055050"/>
            <a:ext cx="5184576" cy="1728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8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¿Estás preparado/a? </a:t>
            </a:r>
            <a:endParaRPr lang="es-ES" sz="8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4 Flecha derecha">
            <a:hlinkClick r:id="rId4" action="ppaction://hlinksldjump"/>
          </p:cNvPr>
          <p:cNvSpPr/>
          <p:nvPr/>
        </p:nvSpPr>
        <p:spPr>
          <a:xfrm>
            <a:off x="7668344" y="574028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68144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24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Seleccione alguno de los siguientes animales: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8187475"/>
              </p:ext>
            </p:extLst>
          </p:nvPr>
        </p:nvGraphicFramePr>
        <p:xfrm>
          <a:off x="827584" y="1916832"/>
          <a:ext cx="7272808" cy="4176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04"/>
                <a:gridCol w="3636404"/>
              </a:tblGrid>
              <a:tr h="2088232">
                <a:tc>
                  <a:txBody>
                    <a:bodyPr/>
                    <a:lstStyle/>
                    <a:p>
                      <a:pPr algn="ctr"/>
                      <a:endParaRPr lang="es-E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400" b="1" dirty="0" smtClean="0"/>
                        <a:t> </a:t>
                      </a:r>
                      <a:endParaRPr lang="es-ES" sz="2400" b="1" dirty="0"/>
                    </a:p>
                  </a:txBody>
                  <a:tcPr/>
                </a:tc>
              </a:tr>
              <a:tr h="2088232">
                <a:tc>
                  <a:txBody>
                    <a:bodyPr/>
                    <a:lstStyle/>
                    <a:p>
                      <a:pPr algn="ctr"/>
                      <a:r>
                        <a:rPr lang="es-ES" sz="2400" b="1" dirty="0" smtClean="0"/>
                        <a:t> </a:t>
                      </a:r>
                      <a:endParaRPr lang="es-E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ES" sz="2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http://zaragozaciudad.net/blogcarmen/upload/20090313181212-perro25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6217" y="2076863"/>
            <a:ext cx="2039158" cy="1750875"/>
          </a:xfrm>
          <a:prstGeom prst="rect">
            <a:avLst/>
          </a:prstGeom>
          <a:noFill/>
        </p:spPr>
      </p:pic>
      <p:pic>
        <p:nvPicPr>
          <p:cNvPr id="6" name="Picture 4" descr="http://www.eluniversal.com.mx/img/2010/06/Gra/vaca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73283"/>
            <a:ext cx="2209044" cy="155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bioenciclopedia.com/wp-content/uploads/2012/03/elefante-africano-adulto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217703"/>
            <a:ext cx="2232248" cy="170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fondosdepantallaya.com/bulkupload/fondos-de-caballos/Animales/Caballos/Caballo%20Fino_1024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465" y="4216868"/>
            <a:ext cx="2338338" cy="164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iconizer.net/files/Ultimate_Gnome/orig/application-exit.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86950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34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47656" y="404664"/>
            <a:ext cx="7024744" cy="1143000"/>
          </a:xfrm>
        </p:spPr>
        <p:txBody>
          <a:bodyPr/>
          <a:lstStyle/>
          <a:p>
            <a:r>
              <a:rPr lang="es-ES" dirty="0" smtClean="0"/>
              <a:t>¿Qué es?</a:t>
            </a:r>
            <a:endParaRPr lang="es-ES" dirty="0"/>
          </a:p>
        </p:txBody>
      </p:sp>
      <p:pic>
        <p:nvPicPr>
          <p:cNvPr id="1026" name="Picture 2" descr="http://zaragozaciudad.net/blogcarmen/upload/20090313181212-perro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8427" y="1412776"/>
            <a:ext cx="3960440" cy="3743325"/>
          </a:xfrm>
          <a:prstGeom prst="rect">
            <a:avLst/>
          </a:prstGeom>
          <a:noFill/>
        </p:spPr>
      </p:pic>
      <p:pic>
        <p:nvPicPr>
          <p:cNvPr id="1028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5452254"/>
            <a:ext cx="1008113" cy="1008113"/>
          </a:xfrm>
          <a:prstGeom prst="rect">
            <a:avLst/>
          </a:prstGeom>
          <a:noFill/>
        </p:spPr>
      </p:pic>
      <p:pic>
        <p:nvPicPr>
          <p:cNvPr id="1030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148063" y="5505306"/>
            <a:ext cx="863961" cy="864097"/>
          </a:xfrm>
          <a:prstGeom prst="ellipse">
            <a:avLst/>
          </a:prstGeom>
          <a:noFill/>
        </p:spPr>
      </p:pic>
      <p:sp>
        <p:nvSpPr>
          <p:cNvPr id="6" name="5 Flecha derecha">
            <a:hlinkClick r:id="rId7" action="ppaction://hlinksldjump"/>
          </p:cNvPr>
          <p:cNvSpPr/>
          <p:nvPr/>
        </p:nvSpPr>
        <p:spPr>
          <a:xfrm>
            <a:off x="7524328" y="572654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75648" y="404664"/>
            <a:ext cx="7024744" cy="1143000"/>
          </a:xfrm>
        </p:spPr>
        <p:txBody>
          <a:bodyPr/>
          <a:lstStyle/>
          <a:p>
            <a:r>
              <a:rPr lang="es-ES" dirty="0" smtClean="0"/>
              <a:t>Empieza por “P”</a:t>
            </a:r>
            <a:endParaRPr lang="es-ES" dirty="0"/>
          </a:p>
        </p:txBody>
      </p:sp>
      <p:pic>
        <p:nvPicPr>
          <p:cNvPr id="4" name="Picture 2" descr="http://zaragozaciudad.net/blogcarmen/upload/20090313181212-perro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3412" y="1412776"/>
            <a:ext cx="3391827" cy="3976625"/>
          </a:xfrm>
          <a:prstGeom prst="rect">
            <a:avLst/>
          </a:prstGeom>
          <a:noFill/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23412" y="5547209"/>
            <a:ext cx="936105" cy="936105"/>
          </a:xfrm>
          <a:prstGeom prst="rect">
            <a:avLst/>
          </a:prstGeom>
          <a:noFill/>
        </p:spPr>
      </p:pic>
      <p:sp>
        <p:nvSpPr>
          <p:cNvPr id="7" name="6 Flecha derecha">
            <a:hlinkClick r:id="rId5" action="ppaction://hlinksldjump"/>
          </p:cNvPr>
          <p:cNvSpPr/>
          <p:nvPr/>
        </p:nvSpPr>
        <p:spPr>
          <a:xfrm>
            <a:off x="7596336" y="579021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6" action="ppaction://hlinksldjump"/>
          </p:cNvPr>
          <p:cNvSpPr/>
          <p:nvPr/>
        </p:nvSpPr>
        <p:spPr>
          <a:xfrm rot="10800000">
            <a:off x="637094" y="577845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5436096" y="5547209"/>
            <a:ext cx="863961" cy="864097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98458" y="548680"/>
            <a:ext cx="5589766" cy="936104"/>
          </a:xfrm>
        </p:spPr>
        <p:txBody>
          <a:bodyPr/>
          <a:lstStyle/>
          <a:p>
            <a:r>
              <a:rPr lang="es-ES" dirty="0" smtClean="0"/>
              <a:t>Empieza por “Pe”</a:t>
            </a:r>
            <a:endParaRPr lang="es-ES" dirty="0"/>
          </a:p>
        </p:txBody>
      </p:sp>
      <p:pic>
        <p:nvPicPr>
          <p:cNvPr id="4" name="Picture 2" descr="http://zaragozaciudad.net/blogcarmen/upload/20090313181212-perro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484784"/>
            <a:ext cx="3319819" cy="3892202"/>
          </a:xfrm>
          <a:prstGeom prst="rect">
            <a:avLst/>
          </a:prstGeom>
          <a:noFill/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561856"/>
            <a:ext cx="990872" cy="990872"/>
          </a:xfrm>
          <a:prstGeom prst="rect">
            <a:avLst/>
          </a:prstGeom>
          <a:noFill/>
        </p:spPr>
      </p:pic>
      <p:sp>
        <p:nvSpPr>
          <p:cNvPr id="7" name="6 Flecha derecha">
            <a:hlinkClick r:id="rId5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6" action="ppaction://hlinksldjump"/>
          </p:cNvPr>
          <p:cNvSpPr/>
          <p:nvPr/>
        </p:nvSpPr>
        <p:spPr>
          <a:xfrm>
            <a:off x="7452320" y="58052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4932040" y="5581907"/>
            <a:ext cx="863961" cy="864097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31166" y="548680"/>
            <a:ext cx="8229600" cy="1143000"/>
          </a:xfrm>
        </p:spPr>
        <p:txBody>
          <a:bodyPr/>
          <a:lstStyle/>
          <a:p>
            <a:r>
              <a:rPr lang="es-ES" dirty="0" smtClean="0"/>
              <a:t>Hace el sonido...</a:t>
            </a:r>
            <a:endParaRPr lang="es-ES" dirty="0"/>
          </a:p>
        </p:txBody>
      </p:sp>
      <p:pic>
        <p:nvPicPr>
          <p:cNvPr id="5" name="Picture 2" descr="http://zaragozaciudad.net/blogcarmen/upload/20090313181212-perro2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6829" y="1628800"/>
            <a:ext cx="3010310" cy="3529329"/>
          </a:xfrm>
          <a:prstGeom prst="rect">
            <a:avLst/>
          </a:prstGeom>
          <a:noFill/>
        </p:spPr>
      </p:pic>
      <p:pic>
        <p:nvPicPr>
          <p:cNvPr id="7" name="Picture 4" descr="http://tudecideseninternet.es/menores/sites/default/files/pictures/comic/Iconos-ok_2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5475139"/>
            <a:ext cx="880053" cy="880053"/>
          </a:xfrm>
          <a:prstGeom prst="rect">
            <a:avLst/>
          </a:prstGeom>
          <a:noFill/>
        </p:spPr>
      </p:pic>
      <p:sp>
        <p:nvSpPr>
          <p:cNvPr id="9" name="8 Flecha derecha">
            <a:hlinkClick r:id="rId7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lecha derecha">
            <a:hlinkClick r:id="rId8" action="ppaction://hlinksldjump"/>
          </p:cNvPr>
          <p:cNvSpPr/>
          <p:nvPr/>
        </p:nvSpPr>
        <p:spPr>
          <a:xfrm>
            <a:off x="7415935" y="578743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Picture 6" descr="http://nanihomeworks.wikispaces.com/file/view/error%5B1%5D.png">
            <a:hlinkClick r:id="rId9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0" cstate="print"/>
          <a:srcRect r="16"/>
          <a:stretch/>
        </p:blipFill>
        <p:spPr bwMode="auto">
          <a:xfrm>
            <a:off x="4913985" y="5456497"/>
            <a:ext cx="863961" cy="864097"/>
          </a:xfrm>
          <a:prstGeom prst="ellipse">
            <a:avLst/>
          </a:prstGeom>
          <a:noFill/>
        </p:spPr>
      </p:pic>
      <p:pic>
        <p:nvPicPr>
          <p:cNvPr id="3" name="Ladrido de Perro - Efecto de Sonido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0652.5505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40152" y="105273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43000"/>
          </a:xfrm>
        </p:spPr>
        <p:txBody>
          <a:bodyPr/>
          <a:lstStyle/>
          <a:p>
            <a:r>
              <a:rPr lang="es-ES" dirty="0" smtClean="0"/>
              <a:t>Tiene 5 letras </a:t>
            </a:r>
            <a:endParaRPr lang="es-ES" dirty="0"/>
          </a:p>
        </p:txBody>
      </p:sp>
      <p:pic>
        <p:nvPicPr>
          <p:cNvPr id="4" name="Picture 2" descr="http://zaragozaciudad.net/blogcarmen/upload/20090313181212-perro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484784"/>
            <a:ext cx="3096344" cy="3630197"/>
          </a:xfrm>
          <a:prstGeom prst="rect">
            <a:avLst/>
          </a:prstGeom>
          <a:noFill/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5816" y="5409219"/>
            <a:ext cx="1080120" cy="1080120"/>
          </a:xfrm>
          <a:prstGeom prst="rect">
            <a:avLst/>
          </a:prstGeom>
          <a:noFill/>
        </p:spPr>
      </p:pic>
      <p:sp>
        <p:nvSpPr>
          <p:cNvPr id="7" name="6 Flecha derecha">
            <a:hlinkClick r:id="rId5" action="ppaction://hlinksldjump"/>
          </p:cNvPr>
          <p:cNvSpPr/>
          <p:nvPr/>
        </p:nvSpPr>
        <p:spPr>
          <a:xfrm>
            <a:off x="7481665" y="58052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6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4716016" y="5517230"/>
            <a:ext cx="863961" cy="864097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35596" y="476672"/>
            <a:ext cx="7992888" cy="1143000"/>
          </a:xfrm>
        </p:spPr>
        <p:txBody>
          <a:bodyPr>
            <a:normAutofit/>
          </a:bodyPr>
          <a:lstStyle/>
          <a:p>
            <a:r>
              <a:rPr lang="es-ES" dirty="0" smtClean="0"/>
              <a:t>Rima con la palabra “becerro”</a:t>
            </a:r>
            <a:endParaRPr lang="es-ES" dirty="0"/>
          </a:p>
        </p:txBody>
      </p:sp>
      <p:pic>
        <p:nvPicPr>
          <p:cNvPr id="4" name="Picture 2" descr="http://zaragozaciudad.net/blogcarmen/upload/20090313181212-perro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00808"/>
            <a:ext cx="3096344" cy="3630197"/>
          </a:xfrm>
          <a:prstGeom prst="rect">
            <a:avLst/>
          </a:prstGeom>
          <a:noFill/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409220"/>
            <a:ext cx="1080120" cy="1080120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32040" y="5497324"/>
            <a:ext cx="863961" cy="864097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>
            <a:off x="7481665" y="58052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0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72772" y="404664"/>
            <a:ext cx="7024744" cy="1143000"/>
          </a:xfrm>
        </p:spPr>
        <p:txBody>
          <a:bodyPr/>
          <a:lstStyle/>
          <a:p>
            <a:r>
              <a:rPr lang="es-ES" dirty="0" smtClean="0"/>
              <a:t>Vive en la caseta del...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3074" name="Picture 2" descr="http://www.nombresparamascotas.com/wp-content/uploads/2011/07/118001_sunnypet_spikeeasy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00808"/>
            <a:ext cx="5896184" cy="3456384"/>
          </a:xfrm>
          <a:prstGeom prst="rect">
            <a:avLst/>
          </a:prstGeom>
          <a:noFill/>
        </p:spPr>
      </p:pic>
      <p:sp>
        <p:nvSpPr>
          <p:cNvPr id="3078" name="AutoShape 6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0" name="AutoShape 8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2" name="AutoShape 10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4" name="AutoShape 12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6" name="AutoShape 14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088" name="AutoShape 16" descr="https://totdanimalslanucia.files.wordpress.com/2014/07/yyy.jpg?w=81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4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80804"/>
            <a:ext cx="1136953" cy="1136953"/>
          </a:xfrm>
          <a:prstGeom prst="rect">
            <a:avLst/>
          </a:prstGeom>
          <a:noFill/>
        </p:spPr>
      </p:pic>
      <p:sp>
        <p:nvSpPr>
          <p:cNvPr id="16" name="15 Flecha derecha">
            <a:hlinkClick r:id="rId5" action="ppaction://hlinksldjump"/>
          </p:cNvPr>
          <p:cNvSpPr/>
          <p:nvPr/>
        </p:nvSpPr>
        <p:spPr>
          <a:xfrm>
            <a:off x="77403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Flecha derecha">
            <a:hlinkClick r:id="rId6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4913985" y="5380804"/>
            <a:ext cx="1000367" cy="1000524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024744" cy="1143000"/>
          </a:xfrm>
        </p:spPr>
        <p:txBody>
          <a:bodyPr/>
          <a:lstStyle/>
          <a:p>
            <a:pPr algn="ctr"/>
            <a:r>
              <a:rPr lang="es-ES" dirty="0" smtClean="0"/>
              <a:t>Esto es un perro</a:t>
            </a:r>
            <a:endParaRPr lang="es-ES" dirty="0"/>
          </a:p>
        </p:txBody>
      </p:sp>
      <p:pic>
        <p:nvPicPr>
          <p:cNvPr id="4" name="Picture 2" descr="http://zaragozaciudad.net/blogcarmen/upload/20090313181212-perro2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995065"/>
            <a:ext cx="3384376" cy="3630197"/>
          </a:xfrm>
          <a:prstGeom prst="rect">
            <a:avLst/>
          </a:prstGeom>
          <a:noFill/>
        </p:spPr>
      </p:pic>
      <p:pic>
        <p:nvPicPr>
          <p:cNvPr id="5" name="Picture 6" descr="http://iconizer.net/files/Ultimate_Gnome/orig/application-exit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437455"/>
            <a:ext cx="1008114" cy="100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Flecha derecha">
            <a:hlinkClick r:id="rId7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234428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824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63688" y="620688"/>
            <a:ext cx="6048672" cy="1944216"/>
          </a:xfrm>
        </p:spPr>
        <p:txBody>
          <a:bodyPr>
            <a:normAutofit/>
          </a:bodyPr>
          <a:lstStyle/>
          <a:p>
            <a:r>
              <a:rPr lang="es-ES" sz="8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¡</a:t>
            </a:r>
            <a:r>
              <a:rPr lang="es-ES" sz="8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Muy bien! </a:t>
            </a:r>
            <a:endParaRPr lang="es-ES" sz="8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026" name="Picture 2" descr="http://r15.imgfast.net/users/1515/23/50/04/smiles/137455818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694" y="3225334"/>
            <a:ext cx="2057752" cy="2057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794" y="5373216"/>
            <a:ext cx="1080122" cy="1080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664.photobucket.com/albums/vv5/morea803/emoticonos%20y%20otros/smiles_generales201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00182"/>
            <a:ext cx="208909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96952"/>
            <a:ext cx="3327049" cy="311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650941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380312" y="565094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25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0332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96952"/>
            <a:ext cx="3327049" cy="311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24" y="569514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69514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47718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08920"/>
            <a:ext cx="3634656" cy="34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41395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96952"/>
            <a:ext cx="3327049" cy="311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641395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2275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80928"/>
            <a:ext cx="3557754" cy="333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35" y="5571492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7919" y="557840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41" y="5567663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67516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571492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56503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863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922167" y="476672"/>
            <a:ext cx="8229600" cy="1143000"/>
          </a:xfrm>
        </p:spPr>
        <p:txBody>
          <a:bodyPr/>
          <a:lstStyle/>
          <a:p>
            <a:r>
              <a:rPr lang="es-ES" dirty="0" smtClean="0"/>
              <a:t>¿Qué es?</a:t>
            </a:r>
            <a:endParaRPr lang="es-ES" dirty="0"/>
          </a:p>
        </p:txBody>
      </p:sp>
      <p:pic>
        <p:nvPicPr>
          <p:cNvPr id="4100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610" y="2038676"/>
            <a:ext cx="4222605" cy="297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257100"/>
            <a:ext cx="1008113" cy="1008113"/>
          </a:xfrm>
          <a:prstGeom prst="rect">
            <a:avLst/>
          </a:prstGeom>
          <a:noFill/>
        </p:spPr>
      </p:pic>
      <p:pic>
        <p:nvPicPr>
          <p:cNvPr id="10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08988" y="5243820"/>
            <a:ext cx="921339" cy="921484"/>
          </a:xfrm>
          <a:prstGeom prst="ellipse">
            <a:avLst/>
          </a:prstGeom>
          <a:noFill/>
        </p:spPr>
      </p:pic>
      <p:sp>
        <p:nvSpPr>
          <p:cNvPr id="11" name="10 Flecha derecha">
            <a:hlinkClick r:id="rId7" action="ppaction://hlinksldjump"/>
          </p:cNvPr>
          <p:cNvSpPr/>
          <p:nvPr/>
        </p:nvSpPr>
        <p:spPr>
          <a:xfrm>
            <a:off x="7092280" y="559627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99367" y="548680"/>
            <a:ext cx="8229600" cy="1143000"/>
          </a:xfrm>
        </p:spPr>
        <p:txBody>
          <a:bodyPr/>
          <a:lstStyle/>
          <a:p>
            <a:r>
              <a:rPr lang="es-ES" dirty="0" smtClean="0"/>
              <a:t>Empieza por “V”</a:t>
            </a:r>
            <a:endParaRPr lang="es-ES" dirty="0"/>
          </a:p>
        </p:txBody>
      </p:sp>
      <p:pic>
        <p:nvPicPr>
          <p:cNvPr id="5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20888"/>
            <a:ext cx="3782786" cy="266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6914" y="5467623"/>
            <a:ext cx="1008113" cy="1008113"/>
          </a:xfrm>
          <a:prstGeom prst="rect">
            <a:avLst/>
          </a:prstGeom>
          <a:noFill/>
        </p:spPr>
      </p:pic>
      <p:pic>
        <p:nvPicPr>
          <p:cNvPr id="7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13984" y="5361628"/>
            <a:ext cx="1000367" cy="1000524"/>
          </a:xfrm>
          <a:prstGeom prst="ellipse">
            <a:avLst/>
          </a:prstGeom>
          <a:noFill/>
        </p:spPr>
      </p:pic>
      <p:sp>
        <p:nvSpPr>
          <p:cNvPr id="8" name="7 Flecha derecha">
            <a:hlinkClick r:id="rId7" action="ppaction://hlinksldjump"/>
          </p:cNvPr>
          <p:cNvSpPr/>
          <p:nvPr/>
        </p:nvSpPr>
        <p:spPr>
          <a:xfrm>
            <a:off x="7308304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>
            <a:hlinkClick r:id="rId8" action="ppaction://hlinksldjump"/>
          </p:cNvPr>
          <p:cNvSpPr/>
          <p:nvPr/>
        </p:nvSpPr>
        <p:spPr>
          <a:xfrm rot="10800000">
            <a:off x="539552" y="573325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311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06679" y="476672"/>
            <a:ext cx="8229600" cy="1143000"/>
          </a:xfrm>
        </p:spPr>
        <p:txBody>
          <a:bodyPr/>
          <a:lstStyle/>
          <a:p>
            <a:r>
              <a:rPr lang="es-ES" dirty="0" smtClean="0"/>
              <a:t>Empieza por “Va”</a:t>
            </a:r>
            <a:endParaRPr lang="es-ES" dirty="0"/>
          </a:p>
        </p:txBody>
      </p:sp>
      <p:pic>
        <p:nvPicPr>
          <p:cNvPr id="4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20888"/>
            <a:ext cx="3782786" cy="266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1687" y="550184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895541" y="5420046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063263" y="575933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755577" y="575933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815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03640" y="620688"/>
            <a:ext cx="7024744" cy="1143000"/>
          </a:xfrm>
        </p:spPr>
        <p:txBody>
          <a:bodyPr/>
          <a:lstStyle/>
          <a:p>
            <a:r>
              <a:rPr lang="es-ES" dirty="0" smtClean="0"/>
              <a:t>Hace el sonido…</a:t>
            </a:r>
            <a:endParaRPr lang="es-ES" dirty="0"/>
          </a:p>
        </p:txBody>
      </p:sp>
      <p:pic>
        <p:nvPicPr>
          <p:cNvPr id="4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196" y="2132856"/>
            <a:ext cx="4326604" cy="305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3" y="5506758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4913984" y="5361628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9" action="ppaction://hlinksldjump"/>
          </p:cNvPr>
          <p:cNvSpPr/>
          <p:nvPr/>
        </p:nvSpPr>
        <p:spPr>
          <a:xfrm>
            <a:off x="7164288" y="573243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10" action="ppaction://hlinksldjump"/>
          </p:cNvPr>
          <p:cNvSpPr/>
          <p:nvPr/>
        </p:nvSpPr>
        <p:spPr>
          <a:xfrm rot="10800000">
            <a:off x="576682" y="566548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Vaca mugiendo efecto de sonido H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887457" y="11247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8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744" cy="1143000"/>
          </a:xfrm>
        </p:spPr>
        <p:txBody>
          <a:bodyPr/>
          <a:lstStyle/>
          <a:p>
            <a:r>
              <a:rPr lang="es-ES" dirty="0" smtClean="0"/>
              <a:t>Tiene 4 letras</a:t>
            </a:r>
            <a:endParaRPr lang="es-ES" dirty="0"/>
          </a:p>
        </p:txBody>
      </p:sp>
      <p:pic>
        <p:nvPicPr>
          <p:cNvPr id="4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195" y="2276873"/>
            <a:ext cx="418592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16914" y="5538282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13985" y="5518810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381292" y="5808935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539553" y="569503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31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48680"/>
            <a:ext cx="8229600" cy="1143000"/>
          </a:xfrm>
        </p:spPr>
        <p:txBody>
          <a:bodyPr/>
          <a:lstStyle/>
          <a:p>
            <a:r>
              <a:rPr lang="es-ES" dirty="0" smtClean="0"/>
              <a:t>Rima con la palabra “placa”</a:t>
            </a:r>
            <a:endParaRPr lang="es-ES" dirty="0"/>
          </a:p>
        </p:txBody>
      </p:sp>
      <p:pic>
        <p:nvPicPr>
          <p:cNvPr id="4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886" y="2204864"/>
            <a:ext cx="439011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60604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04048" y="5509438"/>
            <a:ext cx="910303" cy="910446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276256" y="568945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539553" y="568945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414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7018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Vive en una granja junto con otras…</a:t>
            </a:r>
            <a:endParaRPr lang="es-ES" dirty="0"/>
          </a:p>
        </p:txBody>
      </p:sp>
      <p:pic>
        <p:nvPicPr>
          <p:cNvPr id="5" name="Picture 4" descr="http://tudecideseninternet.es/menores/sites/default/files/pictures/comic/Iconos-ok_2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2558" y="5476624"/>
            <a:ext cx="1008113" cy="1008113"/>
          </a:xfrm>
          <a:prstGeom prst="rect">
            <a:avLst/>
          </a:prstGeom>
          <a:noFill/>
        </p:spPr>
      </p:pic>
      <p:pic>
        <p:nvPicPr>
          <p:cNvPr id="6146" name="Picture 2" descr="https://valerosenperu.files.wordpress.com/2013/05/dsc004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44824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32040" y="5552437"/>
            <a:ext cx="856351" cy="856485"/>
          </a:xfrm>
          <a:prstGeom prst="ellipse">
            <a:avLst/>
          </a:prstGeom>
          <a:noFill/>
        </p:spPr>
      </p:pic>
      <p:sp>
        <p:nvSpPr>
          <p:cNvPr id="8" name="7 Flecha derecha">
            <a:hlinkClick r:id="rId7" action="ppaction://hlinksldjump"/>
          </p:cNvPr>
          <p:cNvSpPr/>
          <p:nvPr/>
        </p:nvSpPr>
        <p:spPr>
          <a:xfrm>
            <a:off x="7519283" y="5746683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>
            <a:hlinkClick r:id="rId8" action="ppaction://hlinksldjump"/>
          </p:cNvPr>
          <p:cNvSpPr/>
          <p:nvPr/>
        </p:nvSpPr>
        <p:spPr>
          <a:xfrm rot="10800000">
            <a:off x="611560" y="56856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2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744" cy="1143000"/>
          </a:xfrm>
        </p:spPr>
        <p:txBody>
          <a:bodyPr/>
          <a:lstStyle/>
          <a:p>
            <a:pPr algn="ctr"/>
            <a:r>
              <a:rPr lang="es-ES" dirty="0" smtClean="0"/>
              <a:t>Esto es una vaca</a:t>
            </a:r>
            <a:endParaRPr lang="es-ES" dirty="0"/>
          </a:p>
        </p:txBody>
      </p:sp>
      <p:pic>
        <p:nvPicPr>
          <p:cNvPr id="4" name="Picture 4" descr="http://www.eluniversal.com.mx/img/2010/06/Gra/vac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887" y="2132856"/>
            <a:ext cx="469437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conizer.net/files/Ultimate_Gnome/orig/application-exit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593995"/>
            <a:ext cx="848110" cy="84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Flecha derecha">
            <a:hlinkClick r:id="rId7" action="ppaction://hlinksldjump"/>
          </p:cNvPr>
          <p:cNvSpPr/>
          <p:nvPr/>
        </p:nvSpPr>
        <p:spPr>
          <a:xfrm rot="10800000">
            <a:off x="650540" y="559875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164288" y="11967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53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7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3068960"/>
            <a:ext cx="3250147" cy="304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624046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8824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38173" y="141277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43274"/>
            <a:ext cx="3384376" cy="316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06" y="5704729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480852" cy="325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69514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69514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067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571492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67899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32983" y="148478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480852" cy="325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65" y="5565032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56503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43274"/>
            <a:ext cx="3384376" cy="316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11791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489466" y="572928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3000"/>
          </a:xfrm>
        </p:spPr>
        <p:txBody>
          <a:bodyPr>
            <a:noAutofit/>
          </a:bodyPr>
          <a:lstStyle/>
          <a:p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480852" cy="325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71" y="569514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452320" y="569514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765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024744" cy="1143000"/>
          </a:xfrm>
        </p:spPr>
        <p:txBody>
          <a:bodyPr/>
          <a:lstStyle/>
          <a:p>
            <a:r>
              <a:rPr lang="es-ES" dirty="0" smtClean="0"/>
              <a:t>¿Qué es?</a:t>
            </a:r>
            <a:endParaRPr lang="es-ES" dirty="0"/>
          </a:p>
        </p:txBody>
      </p:sp>
      <p:pic>
        <p:nvPicPr>
          <p:cNvPr id="1843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5664" y="5361628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04048" y="5361628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1408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561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29445" y="579475"/>
            <a:ext cx="7024744" cy="1143000"/>
          </a:xfrm>
        </p:spPr>
        <p:txBody>
          <a:bodyPr/>
          <a:lstStyle/>
          <a:p>
            <a:r>
              <a:rPr lang="es-ES" dirty="0" smtClean="0"/>
              <a:t>Empieza por “C” </a:t>
            </a:r>
            <a:endParaRPr lang="es-ES" dirty="0"/>
          </a:p>
        </p:txBody>
      </p:sp>
      <p:pic>
        <p:nvPicPr>
          <p:cNvPr id="19458" name="Picture 2" descr="http://www.fondosdepantallaya.com/bulkupload/fondos-de-caballos/Animales/Caballos/Caballo%20Fino_1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44824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17232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13985" y="5488921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445260" y="569725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697397" y="569725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673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10962" y="548680"/>
            <a:ext cx="7024744" cy="1143000"/>
          </a:xfrm>
        </p:spPr>
        <p:txBody>
          <a:bodyPr/>
          <a:lstStyle/>
          <a:p>
            <a:r>
              <a:rPr lang="es-ES" dirty="0" smtClean="0"/>
              <a:t>Empieza por “Ca” </a:t>
            </a:r>
            <a:endParaRPr lang="es-ES" dirty="0"/>
          </a:p>
        </p:txBody>
      </p:sp>
      <p:pic>
        <p:nvPicPr>
          <p:cNvPr id="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3" y="5488681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13568" y="5361628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14080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621688" y="566870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24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84557" y="476672"/>
            <a:ext cx="7024744" cy="1143000"/>
          </a:xfrm>
        </p:spPr>
        <p:txBody>
          <a:bodyPr/>
          <a:lstStyle/>
          <a:p>
            <a:r>
              <a:rPr lang="es-ES" dirty="0" smtClean="0"/>
              <a:t>Hace el sonido…</a:t>
            </a:r>
            <a:endParaRPr lang="es-ES" dirty="0"/>
          </a:p>
        </p:txBody>
      </p:sp>
      <p:pic>
        <p:nvPicPr>
          <p:cNvPr id="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5404290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5076056" y="5452499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9" action="ppaction://hlinksldjump"/>
          </p:cNvPr>
          <p:cNvSpPr/>
          <p:nvPr/>
        </p:nvSpPr>
        <p:spPr>
          <a:xfrm>
            <a:off x="7546558" y="576433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10" action="ppaction://hlinksldjump"/>
          </p:cNvPr>
          <p:cNvSpPr/>
          <p:nvPr/>
        </p:nvSpPr>
        <p:spPr>
          <a:xfrm rot="10800000">
            <a:off x="683568" y="5693945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sonido de caballo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8638.458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771623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23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16116" y="332656"/>
            <a:ext cx="7024744" cy="1143000"/>
          </a:xfrm>
        </p:spPr>
        <p:txBody>
          <a:bodyPr/>
          <a:lstStyle/>
          <a:p>
            <a:r>
              <a:rPr lang="es-ES" dirty="0" smtClean="0"/>
              <a:t>Tiene 7 letras </a:t>
            </a:r>
            <a:endParaRPr lang="es-ES" dirty="0"/>
          </a:p>
        </p:txBody>
      </p:sp>
      <p:pic>
        <p:nvPicPr>
          <p:cNvPr id="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480053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5471961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76056" y="5418452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7090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755576" y="559467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77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06560" y="404664"/>
            <a:ext cx="8229600" cy="1143000"/>
          </a:xfrm>
        </p:spPr>
        <p:txBody>
          <a:bodyPr/>
          <a:lstStyle/>
          <a:p>
            <a:r>
              <a:rPr lang="es-ES" dirty="0" smtClean="0"/>
              <a:t>Rima con la palabra “Gallo”</a:t>
            </a:r>
            <a:endParaRPr lang="es-ES" dirty="0"/>
          </a:p>
        </p:txBody>
      </p:sp>
      <p:pic>
        <p:nvPicPr>
          <p:cNvPr id="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44824"/>
            <a:ext cx="4512501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50184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45234" y="5408085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68186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552509" y="559192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062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94937" y="404664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Vive en un establo con otros… </a:t>
            </a:r>
            <a:endParaRPr lang="es-ES" dirty="0"/>
          </a:p>
        </p:txBody>
      </p:sp>
      <p:pic>
        <p:nvPicPr>
          <p:cNvPr id="20482" name="Picture 2" descr="http://www.arqhys.com/construccion/fotos/construccion/La-caballeri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92" y="1700808"/>
            <a:ext cx="5168423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4925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03118" y="5349259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380312" y="568186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552510" y="570171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985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84557" y="548680"/>
            <a:ext cx="7024744" cy="1143000"/>
          </a:xfrm>
        </p:spPr>
        <p:txBody>
          <a:bodyPr/>
          <a:lstStyle/>
          <a:p>
            <a:pPr algn="ctr"/>
            <a:r>
              <a:rPr lang="es-ES" dirty="0" smtClean="0"/>
              <a:t>Esto es un caballo</a:t>
            </a:r>
            <a:endParaRPr lang="es-ES" dirty="0"/>
          </a:p>
        </p:txBody>
      </p:sp>
      <p:pic>
        <p:nvPicPr>
          <p:cNvPr id="4" name="Picture 2" descr="http://www.fondosdepantallaya.com/bulkupload/fondos-de-caballos/Animales/Caballos/Caballo%20Fino_1024.jp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44824"/>
            <a:ext cx="5040560" cy="378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Flecha derecha">
            <a:hlinkClick r:id="rId6" action="ppaction://hlinksldjump"/>
          </p:cNvPr>
          <p:cNvSpPr/>
          <p:nvPr/>
        </p:nvSpPr>
        <p:spPr>
          <a:xfrm rot="10800000">
            <a:off x="556793" y="578927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6" descr="http://iconizer.net/files/Ultimate_Gnome/orig/application-exit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589240"/>
            <a:ext cx="848110" cy="84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363544" y="10527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2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48478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480852" cy="325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81101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81101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69514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2691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08920"/>
            <a:ext cx="3634656" cy="340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05" y="569514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4017" y="580265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84482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641395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780928"/>
            <a:ext cx="3557754" cy="333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64388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476019" y="562524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96952"/>
            <a:ext cx="3327049" cy="311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35230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4273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6288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75848"/>
            <a:ext cx="3456384" cy="323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678621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8824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3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255422"/>
            <a:ext cx="7024744" cy="1143000"/>
          </a:xfrm>
        </p:spPr>
        <p:txBody>
          <a:bodyPr/>
          <a:lstStyle/>
          <a:p>
            <a:r>
              <a:rPr lang="es-ES" dirty="0" smtClean="0"/>
              <a:t>¿Qué es?</a:t>
            </a:r>
            <a:endParaRPr lang="es-ES" dirty="0"/>
          </a:p>
        </p:txBody>
      </p:sp>
      <p:pic>
        <p:nvPicPr>
          <p:cNvPr id="11266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537" y="1556792"/>
            <a:ext cx="3272027" cy="376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3809" y="550184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04048" y="5509438"/>
            <a:ext cx="910304" cy="910447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9493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35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143000"/>
          </a:xfrm>
        </p:spPr>
        <p:txBody>
          <a:bodyPr/>
          <a:lstStyle/>
          <a:p>
            <a:r>
              <a:rPr lang="es-ES" dirty="0" smtClean="0"/>
              <a:t>Empieza por “E”</a:t>
            </a:r>
            <a:endParaRPr lang="es-ES" dirty="0"/>
          </a:p>
        </p:txBody>
      </p:sp>
      <p:pic>
        <p:nvPicPr>
          <p:cNvPr id="5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3286568" cy="377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5542469"/>
            <a:ext cx="1008113" cy="1008113"/>
          </a:xfrm>
          <a:prstGeom prst="rect">
            <a:avLst/>
          </a:prstGeom>
          <a:noFill/>
        </p:spPr>
      </p:pic>
      <p:pic>
        <p:nvPicPr>
          <p:cNvPr id="7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32040" y="5589344"/>
            <a:ext cx="855421" cy="855555"/>
          </a:xfrm>
          <a:prstGeom prst="ellipse">
            <a:avLst/>
          </a:prstGeom>
          <a:noFill/>
        </p:spPr>
      </p:pic>
      <p:sp>
        <p:nvSpPr>
          <p:cNvPr id="8" name="7 Flecha derecha">
            <a:hlinkClick r:id="rId7" action="ppaction://hlinksldjump"/>
          </p:cNvPr>
          <p:cNvSpPr/>
          <p:nvPr/>
        </p:nvSpPr>
        <p:spPr>
          <a:xfrm>
            <a:off x="7546558" y="572248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>
            <a:hlinkClick r:id="rId8" action="ppaction://hlinksldjump"/>
          </p:cNvPr>
          <p:cNvSpPr/>
          <p:nvPr/>
        </p:nvSpPr>
        <p:spPr>
          <a:xfrm rot="10800000">
            <a:off x="634064" y="569308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45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024744" cy="1143000"/>
          </a:xfrm>
        </p:spPr>
        <p:txBody>
          <a:bodyPr/>
          <a:lstStyle/>
          <a:p>
            <a:r>
              <a:rPr lang="es-ES" dirty="0" smtClean="0"/>
              <a:t>Empieza por “Ele”</a:t>
            </a:r>
            <a:endParaRPr lang="es-ES" dirty="0"/>
          </a:p>
        </p:txBody>
      </p:sp>
      <p:pic>
        <p:nvPicPr>
          <p:cNvPr id="4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1628800"/>
            <a:ext cx="3318821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5682832"/>
            <a:ext cx="828092" cy="828092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076056" y="5590486"/>
            <a:ext cx="838296" cy="838428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497270" y="56856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611560" y="568566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4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80238" y="485800"/>
            <a:ext cx="7024744" cy="1143000"/>
          </a:xfrm>
        </p:spPr>
        <p:txBody>
          <a:bodyPr/>
          <a:lstStyle/>
          <a:p>
            <a:r>
              <a:rPr lang="es-ES" dirty="0" smtClean="0"/>
              <a:t>Hace el sonido…</a:t>
            </a:r>
            <a:endParaRPr lang="es-ES" dirty="0"/>
          </a:p>
        </p:txBody>
      </p:sp>
      <p:pic>
        <p:nvPicPr>
          <p:cNvPr id="4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28800"/>
            <a:ext cx="3168352" cy="364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23392" y="550184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7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8" cstate="print"/>
          <a:srcRect r="16"/>
          <a:stretch/>
        </p:blipFill>
        <p:spPr bwMode="auto">
          <a:xfrm>
            <a:off x="5004048" y="5509438"/>
            <a:ext cx="910304" cy="910447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9" action="ppaction://hlinksldjump"/>
          </p:cNvPr>
          <p:cNvSpPr/>
          <p:nvPr/>
        </p:nvSpPr>
        <p:spPr>
          <a:xfrm>
            <a:off x="7546558" y="568186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10" action="ppaction://hlinksldjump"/>
          </p:cNvPr>
          <p:cNvSpPr/>
          <p:nvPr/>
        </p:nvSpPr>
        <p:spPr>
          <a:xfrm rot="10800000">
            <a:off x="539553" y="572248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SONIDO DEL ELEFANTE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637.2432" end="38360.751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5914352" y="9087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33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45504" y="188640"/>
            <a:ext cx="8229600" cy="1143000"/>
          </a:xfrm>
        </p:spPr>
        <p:txBody>
          <a:bodyPr/>
          <a:lstStyle/>
          <a:p>
            <a:r>
              <a:rPr lang="es-ES" dirty="0" smtClean="0"/>
              <a:t>Tiene 8 letras </a:t>
            </a:r>
            <a:endParaRPr lang="es-ES" dirty="0"/>
          </a:p>
        </p:txBody>
      </p:sp>
      <p:pic>
        <p:nvPicPr>
          <p:cNvPr id="4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893" y="1412776"/>
            <a:ext cx="3384376" cy="3891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515386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99585" y="5482634"/>
            <a:ext cx="914767" cy="914911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49473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683569" y="5695406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7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03654" y="332656"/>
            <a:ext cx="7820661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Rima con la palabra “Elegante”</a:t>
            </a:r>
            <a:endParaRPr lang="es-ES" dirty="0"/>
          </a:p>
        </p:txBody>
      </p:sp>
      <p:pic>
        <p:nvPicPr>
          <p:cNvPr id="4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58" y="1628800"/>
            <a:ext cx="325620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2028" y="5501849"/>
            <a:ext cx="1008113" cy="1008113"/>
          </a:xfrm>
          <a:prstGeom prst="rect">
            <a:avLst/>
          </a:prstGeom>
          <a:noFill/>
        </p:spPr>
      </p:pic>
      <p:pic>
        <p:nvPicPr>
          <p:cNvPr id="6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4913984" y="5498640"/>
            <a:ext cx="1000367" cy="1000524"/>
          </a:xfrm>
          <a:prstGeom prst="ellipse">
            <a:avLst/>
          </a:prstGeom>
          <a:noFill/>
        </p:spPr>
      </p:pic>
      <p:sp>
        <p:nvSpPr>
          <p:cNvPr id="7" name="6 Flecha derecha">
            <a:hlinkClick r:id="rId7" action="ppaction://hlinksldjump"/>
          </p:cNvPr>
          <p:cNvSpPr/>
          <p:nvPr/>
        </p:nvSpPr>
        <p:spPr>
          <a:xfrm>
            <a:off x="7546558" y="5763357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>
            <a:hlinkClick r:id="rId8" action="ppaction://hlinksldjump"/>
          </p:cNvPr>
          <p:cNvSpPr/>
          <p:nvPr/>
        </p:nvSpPr>
        <p:spPr>
          <a:xfrm rot="10800000">
            <a:off x="637474" y="568186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108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5851" y="699175"/>
            <a:ext cx="7966973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/>
              <a:t>Vive en la selva con su manada de…</a:t>
            </a:r>
            <a:endParaRPr lang="es-ES" dirty="0"/>
          </a:p>
        </p:txBody>
      </p:sp>
      <p:pic>
        <p:nvPicPr>
          <p:cNvPr id="13314" name="Picture 2" descr="http://www.viajesmalay.com/wp-content/uploads/2012/03/shutterstock_755656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844824"/>
            <a:ext cx="5155949" cy="3423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tudecideseninternet.es/menores/sites/default/files/pictures/comic/Iconos-ok_2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7" y="5470025"/>
            <a:ext cx="1008113" cy="1008113"/>
          </a:xfrm>
          <a:prstGeom prst="rect">
            <a:avLst/>
          </a:prstGeom>
          <a:noFill/>
        </p:spPr>
      </p:pic>
      <p:pic>
        <p:nvPicPr>
          <p:cNvPr id="7" name="Picture 6" descr="http://nanihomeworks.wikispaces.com/file/view/error%5B1%5D.png">
            <a:hlinkClick r:id="rId5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6" cstate="print"/>
          <a:srcRect r="16"/>
          <a:stretch/>
        </p:blipFill>
        <p:spPr bwMode="auto">
          <a:xfrm>
            <a:off x="5157221" y="5469662"/>
            <a:ext cx="856351" cy="856485"/>
          </a:xfrm>
          <a:prstGeom prst="ellipse">
            <a:avLst/>
          </a:prstGeom>
          <a:noFill/>
        </p:spPr>
      </p:pic>
      <p:sp>
        <p:nvSpPr>
          <p:cNvPr id="8" name="7 Flecha derecha">
            <a:hlinkClick r:id="rId7" action="ppaction://hlinksldjump"/>
          </p:cNvPr>
          <p:cNvSpPr/>
          <p:nvPr/>
        </p:nvSpPr>
        <p:spPr>
          <a:xfrm>
            <a:off x="7470376" y="5678075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>
            <a:hlinkClick r:id="rId8" action="ppaction://hlinksldjump"/>
          </p:cNvPr>
          <p:cNvSpPr/>
          <p:nvPr/>
        </p:nvSpPr>
        <p:spPr>
          <a:xfrm rot="10800000">
            <a:off x="717668" y="568186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139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97515" y="470193"/>
            <a:ext cx="7024744" cy="1143000"/>
          </a:xfrm>
        </p:spPr>
        <p:txBody>
          <a:bodyPr/>
          <a:lstStyle/>
          <a:p>
            <a:pPr algn="ctr"/>
            <a:r>
              <a:rPr lang="es-ES" dirty="0" smtClean="0"/>
              <a:t>Esto es un elefante</a:t>
            </a:r>
            <a:endParaRPr lang="es-ES" dirty="0"/>
          </a:p>
        </p:txBody>
      </p:sp>
      <p:pic>
        <p:nvPicPr>
          <p:cNvPr id="4" name="Picture 2" descr="http://bioenciclopedia.com/wp-content/uploads/2012/03/elefante-africano-adul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072" y="1772816"/>
            <a:ext cx="3672408" cy="3891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conizer.net/files/Ultimate_Gnome/orig/application-exit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559" y="6404516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Flecha derecha">
            <a:hlinkClick r:id="rId7" action="ppaction://hlinksldjump"/>
          </p:cNvPr>
          <p:cNvSpPr/>
          <p:nvPr/>
        </p:nvSpPr>
        <p:spPr>
          <a:xfrm rot="10800000">
            <a:off x="565468" y="558864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lecha derecha">
            <a:hlinkClick r:id="rId8" action="ppaction://hlinksldjump"/>
          </p:cNvPr>
          <p:cNvSpPr/>
          <p:nvPr/>
        </p:nvSpPr>
        <p:spPr>
          <a:xfrm>
            <a:off x="7575993" y="5678075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381092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83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43274"/>
            <a:ext cx="3384376" cy="316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06" y="5591889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3254" y="562524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08422"/>
            <a:ext cx="3528392" cy="330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734495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34495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65212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75848"/>
            <a:ext cx="3456384" cy="323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953" y="5645678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452320" y="564567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48478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24944"/>
            <a:ext cx="3403951" cy="318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675167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7919" y="5625244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48478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9" y="2996952"/>
            <a:ext cx="3327049" cy="311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734495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43254" y="5802651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57300" y="155679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08422"/>
            <a:ext cx="3528392" cy="330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00" y="5637566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748899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572453" y="170080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s-E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Ánimo, inténtalo de nuevo</a:t>
            </a:r>
            <a:endParaRPr lang="es-E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2" name="Picture 4" descr="http://i1202.photobucket.com/albums/bb363/mardani1/smiley170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943274"/>
            <a:ext cx="3384376" cy="316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iconizer.net/files/Ultimate_Gnome/orig/application-exit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19310"/>
            <a:ext cx="755576" cy="7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Flecha derecha">
            <a:hlinkClick r:id="rId5" action="ppaction://hlinksldjump"/>
          </p:cNvPr>
          <p:cNvSpPr/>
          <p:nvPr/>
        </p:nvSpPr>
        <p:spPr>
          <a:xfrm>
            <a:off x="7556103" y="5645678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91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90806" y="620688"/>
            <a:ext cx="8147248" cy="706090"/>
          </a:xfrm>
        </p:spPr>
        <p:txBody>
          <a:bodyPr>
            <a:noAutofit/>
          </a:bodyPr>
          <a:lstStyle/>
          <a:p>
            <a:r>
              <a:rPr lang="es-ES" sz="1800" dirty="0" smtClean="0"/>
              <a:t>Ahora, vamos a hacer un repaso de los conceptos trabajados. Seleccione </a:t>
            </a:r>
            <a:r>
              <a:rPr lang="es-ES" sz="1800" dirty="0" smtClean="0"/>
              <a:t>primero la imagen con su palabra </a:t>
            </a:r>
            <a:r>
              <a:rPr lang="es-ES" sz="1800" dirty="0" smtClean="0"/>
              <a:t>correspondiente. </a:t>
            </a:r>
            <a:endParaRPr lang="es-ES" sz="1800" dirty="0"/>
          </a:p>
        </p:txBody>
      </p:sp>
      <p:pic>
        <p:nvPicPr>
          <p:cNvPr id="6" name="Picture 2" descr="http://www.fondosdepantallaya.com/bulkupload/fondos-de-caballos/Animales/Caballos/Caballo%20Fino_1024.jpg">
            <a:hlinkClick r:id="rId4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03135" y="1445107"/>
            <a:ext cx="1524658" cy="97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conizer.net/files/Ultimate_Gnome/orig/application-exit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04" y="5950604"/>
            <a:ext cx="476595" cy="47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bioenciclopedia.com/wp-content/uploads/2012/03/elefante-africano-adulto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341" y="3037602"/>
            <a:ext cx="1510475" cy="8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zaragozaciudad.net/blogcarmen/upload/20090313181212-perro25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15165" y="4290535"/>
            <a:ext cx="1428643" cy="800890"/>
          </a:xfrm>
          <a:prstGeom prst="rect">
            <a:avLst/>
          </a:prstGeom>
          <a:noFill/>
        </p:spPr>
      </p:pic>
      <p:pic>
        <p:nvPicPr>
          <p:cNvPr id="9" name="Picture 4" descr="http://www.eluniversal.com.mx/img/2010/06/Gra/vaca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22" y="5707117"/>
            <a:ext cx="117012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CuadroTexto"/>
          <p:cNvSpPr txBox="1"/>
          <p:nvPr/>
        </p:nvSpPr>
        <p:spPr>
          <a:xfrm>
            <a:off x="6178008" y="1630325"/>
            <a:ext cx="17281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Perro</a:t>
            </a:r>
            <a:endParaRPr lang="es-ES" b="1" dirty="0"/>
          </a:p>
        </p:txBody>
      </p:sp>
      <p:sp>
        <p:nvSpPr>
          <p:cNvPr id="12" name="11 CuadroTexto"/>
          <p:cNvSpPr txBox="1"/>
          <p:nvPr/>
        </p:nvSpPr>
        <p:spPr>
          <a:xfrm>
            <a:off x="6203650" y="2864950"/>
            <a:ext cx="17281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Vaca</a:t>
            </a:r>
            <a:endParaRPr lang="es-ES" b="1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182363" y="4268983"/>
            <a:ext cx="17281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Elefante</a:t>
            </a:r>
            <a:endParaRPr lang="es-ES" b="1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182363" y="5581272"/>
            <a:ext cx="172819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Caballo</a:t>
            </a:r>
            <a:endParaRPr lang="es-ES" b="1" dirty="0"/>
          </a:p>
        </p:txBody>
      </p:sp>
      <p:sp>
        <p:nvSpPr>
          <p:cNvPr id="18" name="17 Flecha derecha">
            <a:hlinkClick r:id="rId11" action="ppaction://hlinksldjump"/>
          </p:cNvPr>
          <p:cNvSpPr/>
          <p:nvPr/>
        </p:nvSpPr>
        <p:spPr>
          <a:xfrm>
            <a:off x="8041870" y="6021288"/>
            <a:ext cx="489322" cy="4346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988082" y="764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87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2083 L -0.53039 -0.624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8" y="-3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L -0.52934 -0.2571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76" y="-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53004 0.3405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10" y="1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53282 0.34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49" y="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10" grpId="0" animBg="1"/>
      <p:bldP spid="12" grpId="0" animBg="1"/>
      <p:bldP spid="13" grpId="0" animBg="1"/>
      <p:bldP spid="1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27.photobucket.com/albums/c196/svanurmg/Kallar/23_49_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1745727"/>
            <a:ext cx="3312368" cy="315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conizer.net/files/Ultimate_Gnome/orig/application-exit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121" y="5546877"/>
            <a:ext cx="804810" cy="80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85066" y="105273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457</TotalTime>
  <Words>377</Words>
  <Application>Microsoft Office PowerPoint</Application>
  <PresentationFormat>Presentación en pantalla (4:3)</PresentationFormat>
  <Paragraphs>80</Paragraphs>
  <Slides>66</Slides>
  <Notes>1</Notes>
  <HiddenSlides>0</HiddenSlides>
  <MMClips>11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66</vt:i4>
      </vt:variant>
    </vt:vector>
  </HeadingPairs>
  <TitlesOfParts>
    <vt:vector size="67" baseType="lpstr">
      <vt:lpstr>Austin</vt:lpstr>
      <vt:lpstr>ANIMALES</vt:lpstr>
      <vt:lpstr>Bienvenido/a </vt:lpstr>
      <vt:lpstr>Seleccione alguno de los siguientes animales:</vt:lpstr>
      <vt:lpstr>¿Qué es?</vt:lpstr>
      <vt:lpstr>Empieza por “P”</vt:lpstr>
      <vt:lpstr>Empieza por “Pe”</vt:lpstr>
      <vt:lpstr>Hace el sonido...</vt:lpstr>
      <vt:lpstr>Tiene 5 letras </vt:lpstr>
      <vt:lpstr>Rima con la palabra “becerro”</vt:lpstr>
      <vt:lpstr>Vive en la caseta del...</vt:lpstr>
      <vt:lpstr>Esto es un perro</vt:lpstr>
      <vt:lpstr>¡Muy bien! 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¿Qué es?</vt:lpstr>
      <vt:lpstr>Empieza por “V”</vt:lpstr>
      <vt:lpstr>Empieza por “Va”</vt:lpstr>
      <vt:lpstr>Hace el sonido…</vt:lpstr>
      <vt:lpstr>Tiene 4 letras</vt:lpstr>
      <vt:lpstr>Rima con la palabra “placa”</vt:lpstr>
      <vt:lpstr>Vive en una granja junto con otras…</vt:lpstr>
      <vt:lpstr>Esto es una vaca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¿Qué es?</vt:lpstr>
      <vt:lpstr>Empieza por “C” </vt:lpstr>
      <vt:lpstr>Empieza por “Ca” </vt:lpstr>
      <vt:lpstr>Hace el sonido…</vt:lpstr>
      <vt:lpstr>Tiene 7 letras </vt:lpstr>
      <vt:lpstr>Rima con la palabra “Gallo”</vt:lpstr>
      <vt:lpstr>Vive en un establo con otros… </vt:lpstr>
      <vt:lpstr>Esto es un caballo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¿Qué es?</vt:lpstr>
      <vt:lpstr>Empieza por “E”</vt:lpstr>
      <vt:lpstr>Empieza por “Ele”</vt:lpstr>
      <vt:lpstr>Hace el sonido…</vt:lpstr>
      <vt:lpstr>Tiene 8 letras </vt:lpstr>
      <vt:lpstr>Rima con la palabra “Elegante”</vt:lpstr>
      <vt:lpstr>Vive en la selva con su manada de…</vt:lpstr>
      <vt:lpstr>Esto es un elefante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Ánimo, inténtalo de nuevo</vt:lpstr>
      <vt:lpstr>Ahora, vamos a hacer un repaso de los conceptos trabajados. Seleccione primero la imagen con su palabra correspondiente. </vt:lpstr>
      <vt:lpstr>Presentación de PowerPoint</vt:lpstr>
    </vt:vector>
  </TitlesOfParts>
  <Company>Universidad de Valencia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psicol0800v</dc:creator>
  <cp:lastModifiedBy>Silvia Navarro</cp:lastModifiedBy>
  <cp:revision>71</cp:revision>
  <dcterms:created xsi:type="dcterms:W3CDTF">2015-02-27T09:31:25Z</dcterms:created>
  <dcterms:modified xsi:type="dcterms:W3CDTF">2015-03-05T19:58:08Z</dcterms:modified>
</cp:coreProperties>
</file>