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040D-2399-401B-AE38-09E6561382E8}" type="datetimeFigureOut">
              <a:rPr lang="es-ES" smtClean="0"/>
              <a:pPr/>
              <a:t>12/02/2011</a:t>
            </a:fld>
            <a:endParaRPr lang="es-ES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15618E-EA16-48C6-8CFF-7E2BD523CF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040D-2399-401B-AE38-09E6561382E8}" type="datetimeFigureOut">
              <a:rPr lang="es-ES" smtClean="0"/>
              <a:pPr/>
              <a:t>12/02/2011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5618E-EA16-48C6-8CFF-7E2BD523CF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040D-2399-401B-AE38-09E6561382E8}" type="datetimeFigureOut">
              <a:rPr lang="es-ES" smtClean="0"/>
              <a:pPr/>
              <a:t>12/02/2011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5618E-EA16-48C6-8CFF-7E2BD523CF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040D-2399-401B-AE38-09E6561382E8}" type="datetimeFigureOut">
              <a:rPr lang="es-ES" smtClean="0"/>
              <a:pPr/>
              <a:t>12/02/2011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15618E-EA16-48C6-8CFF-7E2BD523CF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040D-2399-401B-AE38-09E6561382E8}" type="datetimeFigureOut">
              <a:rPr lang="es-ES" smtClean="0"/>
              <a:pPr/>
              <a:t>12/02/2011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5618E-EA16-48C6-8CFF-7E2BD523CF5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040D-2399-401B-AE38-09E6561382E8}" type="datetimeFigureOut">
              <a:rPr lang="es-ES" smtClean="0"/>
              <a:pPr/>
              <a:t>12/02/2011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5618E-EA16-48C6-8CFF-7E2BD523CF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040D-2399-401B-AE38-09E6561382E8}" type="datetimeFigureOut">
              <a:rPr lang="es-ES" smtClean="0"/>
              <a:pPr/>
              <a:t>12/02/2011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15618E-EA16-48C6-8CFF-7E2BD523CF5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040D-2399-401B-AE38-09E6561382E8}" type="datetimeFigureOut">
              <a:rPr lang="es-ES" smtClean="0"/>
              <a:pPr/>
              <a:t>12/02/2011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5618E-EA16-48C6-8CFF-7E2BD523CF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040D-2399-401B-AE38-09E6561382E8}" type="datetimeFigureOut">
              <a:rPr lang="es-ES" smtClean="0"/>
              <a:pPr/>
              <a:t>12/02/2011</a:t>
            </a:fld>
            <a:endParaRPr lang="es-ES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5618E-EA16-48C6-8CFF-7E2BD523CF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040D-2399-401B-AE38-09E6561382E8}" type="datetimeFigureOut">
              <a:rPr lang="es-ES" smtClean="0"/>
              <a:pPr/>
              <a:t>12/02/2011</a:t>
            </a:fld>
            <a:endParaRPr lang="es-ES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5618E-EA16-48C6-8CFF-7E2BD523CF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040D-2399-401B-AE38-09E6561382E8}" type="datetimeFigureOut">
              <a:rPr lang="es-ES" smtClean="0"/>
              <a:pPr/>
              <a:t>12/02/2011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5618E-EA16-48C6-8CFF-7E2BD523CF5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FF3040D-2399-401B-AE38-09E6561382E8}" type="datetimeFigureOut">
              <a:rPr lang="es-ES" smtClean="0"/>
              <a:pPr/>
              <a:t>12/02/2011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15618E-EA16-48C6-8CFF-7E2BD523CF5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lum bright="3000" contrast="-4000"/>
          </a:blip>
          <a:srcRect/>
          <a:stretch>
            <a:fillRect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idx="4294967295"/>
          </p:nvPr>
        </p:nvSpPr>
        <p:spPr>
          <a:xfrm>
            <a:off x="611560" y="332656"/>
            <a:ext cx="8218487" cy="165417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s-E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loucester MT Extra Condensed" pitchFamily="18" charset="0"/>
              </a:rPr>
              <a:t>HITOS RELEVANTES EN LA EDUCACIÓN ESPAÑOLA</a:t>
            </a:r>
            <a:endParaRPr lang="es-E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loucester MT Extra Condensed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Impact" pitchFamily="34" charset="0"/>
              </a:rPr>
              <a:t>Ley orgánica 2/2006, de 3 de mayo, de educación    (LOE)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Impact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31788" y="1554163"/>
            <a:ext cx="8812212" cy="5114925"/>
          </a:xfrm>
        </p:spPr>
        <p:txBody>
          <a:bodyPr>
            <a:normAutofit fontScale="32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es-ES" sz="6000" b="1" u="sng" dirty="0" smtClean="0"/>
              <a:t>Necesidades específicas de apoyo educativo:</a:t>
            </a:r>
          </a:p>
          <a:p>
            <a:pPr lvl="1" algn="just">
              <a:buNone/>
            </a:pPr>
            <a:r>
              <a:rPr lang="es-ES" sz="6000" b="1" dirty="0" smtClean="0"/>
              <a:t>	</a:t>
            </a:r>
          </a:p>
          <a:p>
            <a:pPr lvl="1" algn="just">
              <a:buNone/>
            </a:pPr>
            <a:r>
              <a:rPr lang="es-ES" sz="6000" b="1" dirty="0" smtClean="0"/>
              <a:t>	-Principio de equidad en la educación.</a:t>
            </a:r>
          </a:p>
          <a:p>
            <a:pPr lvl="1" algn="just">
              <a:buNone/>
            </a:pPr>
            <a:r>
              <a:rPr lang="es-ES" sz="6000" b="1" dirty="0" smtClean="0"/>
              <a:t>	-Objetivos: acerca a los alumnos con necesidades educativas 			 especiales a la inclusión e integración.</a:t>
            </a:r>
          </a:p>
          <a:p>
            <a:pPr lvl="1" algn="just">
              <a:buNone/>
            </a:pPr>
            <a:r>
              <a:rPr lang="es-ES" sz="6000" b="1" dirty="0" smtClean="0"/>
              <a:t>	- Compensación de desigualdades educativas.</a:t>
            </a:r>
          </a:p>
          <a:p>
            <a:pPr algn="just">
              <a:buFont typeface="Wingdings" pitchFamily="2" charset="2"/>
              <a:buChar char="v"/>
            </a:pPr>
            <a:endParaRPr lang="es-ES" sz="6000" b="1" dirty="0" smtClean="0"/>
          </a:p>
          <a:p>
            <a:pPr algn="just">
              <a:buFont typeface="Wingdings" pitchFamily="2" charset="2"/>
              <a:buChar char="v"/>
            </a:pPr>
            <a:r>
              <a:rPr lang="es-ES" sz="6000" b="1" u="sng" dirty="0" smtClean="0"/>
              <a:t>Necesidades educativas especiales:</a:t>
            </a:r>
          </a:p>
          <a:p>
            <a:pPr lvl="1" algn="just">
              <a:buNone/>
            </a:pPr>
            <a:r>
              <a:rPr lang="es-ES" sz="6000" b="1" dirty="0" smtClean="0"/>
              <a:t>		</a:t>
            </a:r>
          </a:p>
          <a:p>
            <a:pPr lvl="1" algn="just">
              <a:buNone/>
            </a:pPr>
            <a:r>
              <a:rPr lang="es-ES" sz="6000" b="1" dirty="0" smtClean="0"/>
              <a:t>	-En su etapa de escolarización necesitan apoyo y atenciones educativas específicas.</a:t>
            </a:r>
          </a:p>
          <a:p>
            <a:pPr lvl="1" algn="just">
              <a:buNone/>
            </a:pPr>
            <a:r>
              <a:rPr lang="es-ES" sz="6000" b="1" smtClean="0"/>
              <a:t>	-Igualdad </a:t>
            </a:r>
            <a:r>
              <a:rPr lang="es-ES" sz="6000" b="1" dirty="0" smtClean="0"/>
              <a:t>de los alumnos en la escolarización de los centros.</a:t>
            </a:r>
          </a:p>
          <a:p>
            <a:pPr lvl="1" algn="just">
              <a:buNone/>
            </a:pPr>
            <a:r>
              <a:rPr lang="es-ES" sz="6000" b="1" dirty="0" smtClean="0"/>
              <a:t>	-Solo si en los centros educativas no pueden ser atendidas (hasta los veintiún años).</a:t>
            </a:r>
          </a:p>
          <a:p>
            <a:pPr lvl="1" algn="just">
              <a:buNone/>
            </a:pPr>
            <a:r>
              <a:rPr lang="es-ES" sz="6000" b="1" dirty="0" smtClean="0"/>
              <a:t>	-La atención integral al alumno será desde la identificación de su necesidad</a:t>
            </a:r>
            <a:r>
              <a:rPr lang="es-ES" sz="6000" dirty="0" smtClean="0"/>
              <a:t>.</a:t>
            </a:r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dirty="0" smtClean="0"/>
              <a:t>		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457200" y="1554163"/>
            <a:ext cx="8686800" cy="4525962"/>
          </a:xfrm>
        </p:spPr>
        <p:txBody>
          <a:bodyPr/>
          <a:lstStyle/>
          <a:p>
            <a:pPr>
              <a:buNone/>
            </a:pPr>
            <a:endParaRPr lang="es-ES" dirty="0" smtClean="0"/>
          </a:p>
          <a:p>
            <a:pPr algn="just">
              <a:buFont typeface="Wingdings" pitchFamily="2" charset="2"/>
              <a:buChar char="v"/>
            </a:pPr>
            <a:r>
              <a:rPr lang="es-ES" b="1" dirty="0" smtClean="0"/>
              <a:t>Se creó en 1975.</a:t>
            </a:r>
          </a:p>
          <a:p>
            <a:pPr algn="just">
              <a:buFont typeface="Wingdings" pitchFamily="2" charset="2"/>
              <a:buChar char="v"/>
            </a:pPr>
            <a:endParaRPr lang="es-ES" b="1" dirty="0" smtClean="0"/>
          </a:p>
          <a:p>
            <a:pPr algn="just">
              <a:buFont typeface="Wingdings" pitchFamily="2" charset="2"/>
              <a:buChar char="v"/>
            </a:pPr>
            <a:r>
              <a:rPr lang="es-ES" b="1" dirty="0" smtClean="0"/>
              <a:t>Su misión era extender y perfeccionar la Educación Especial.</a:t>
            </a:r>
          </a:p>
          <a:p>
            <a:endParaRPr lang="es-ES" dirty="0" smtClean="0"/>
          </a:p>
          <a:p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57200" y="428625"/>
            <a:ext cx="8686800" cy="838200"/>
          </a:xfrm>
        </p:spPr>
        <p:txBody>
          <a:bodyPr>
            <a:norm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Impact" pitchFamily="34" charset="0"/>
              </a:rPr>
              <a:t>Instituto nacional de educación especial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Impact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es-E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Impact" pitchFamily="34" charset="0"/>
              </a:rPr>
              <a:t>plAN</a:t>
            </a:r>
            <a:r>
              <a:rPr lang="es-E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Impact" pitchFamily="34" charset="0"/>
              </a:rPr>
              <a:t> NACIONAL DE EDUCACIÓN ESPECIAL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Impact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457200" y="1554163"/>
            <a:ext cx="8686800" cy="452596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s-ES" sz="2800" b="1" dirty="0" smtClean="0"/>
              <a:t>Fue redactado por el </a:t>
            </a:r>
            <a:r>
              <a:rPr lang="es-ES" sz="2800" b="1" i="1" dirty="0" smtClean="0"/>
              <a:t>Instituto Nacional de Educación Especial </a:t>
            </a:r>
            <a:r>
              <a:rPr lang="es-ES" sz="2800" b="1" dirty="0" smtClean="0"/>
              <a:t>a instancia del </a:t>
            </a:r>
            <a:r>
              <a:rPr lang="es-ES" sz="2800" b="1" i="1" dirty="0" smtClean="0"/>
              <a:t>Real Patronato de Educación y Atención a Deficientes</a:t>
            </a:r>
            <a:r>
              <a:rPr lang="es-ES" sz="2800" b="1" dirty="0" smtClean="0"/>
              <a:t>(1978).</a:t>
            </a:r>
          </a:p>
          <a:p>
            <a:pPr>
              <a:buFont typeface="Wingdings" pitchFamily="2" charset="2"/>
              <a:buChar char="v"/>
            </a:pPr>
            <a:r>
              <a:rPr lang="es-ES" sz="2800" b="1" dirty="0" smtClean="0"/>
              <a:t>Principios:</a:t>
            </a:r>
          </a:p>
          <a:p>
            <a:pPr>
              <a:buNone/>
            </a:pPr>
            <a:r>
              <a:rPr lang="es-ES" sz="2800" b="1" dirty="0" smtClean="0"/>
              <a:t>			1. Normalización de servicios.</a:t>
            </a:r>
          </a:p>
          <a:p>
            <a:pPr>
              <a:buNone/>
            </a:pPr>
            <a:r>
              <a:rPr lang="es-ES" sz="2800" b="1" dirty="0" smtClean="0"/>
              <a:t>			2. Integración escolar.</a:t>
            </a:r>
          </a:p>
          <a:p>
            <a:pPr>
              <a:buNone/>
            </a:pPr>
            <a:r>
              <a:rPr lang="es-ES" sz="2800" b="1" dirty="0" smtClean="0"/>
              <a:t>			3. Sectorización de la atención educativa.</a:t>
            </a:r>
          </a:p>
          <a:p>
            <a:pPr>
              <a:buNone/>
            </a:pPr>
            <a:r>
              <a:rPr lang="es-ES" sz="2800" b="1" dirty="0" smtClean="0"/>
              <a:t>			4. Individualización de la enseñanza.</a:t>
            </a:r>
          </a:p>
          <a:p>
            <a:pPr>
              <a:buNone/>
            </a:pPr>
            <a:endParaRPr lang="es-E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bg2">
                <a:shade val="30000"/>
                <a:satMod val="455000"/>
              </a:schemeClr>
              <a:schemeClr val="bg2">
                <a:tint val="95000"/>
                <a:satMod val="120000"/>
              </a:schemeClr>
            </a:duotone>
            <a:lum/>
          </a:blip>
          <a:srcRect/>
          <a:stretch>
            <a:fillRect l="-1000" t="-1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57200" y="404813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es-ES" dirty="0" smtClean="0">
                <a:latin typeface="Impact" pitchFamily="34" charset="0"/>
              </a:rPr>
              <a:t>Ley 13/1982, de integración social de los minusválidos (</a:t>
            </a:r>
            <a:r>
              <a:rPr lang="es-ES" dirty="0" err="1" smtClean="0">
                <a:latin typeface="Impact" pitchFamily="34" charset="0"/>
              </a:rPr>
              <a:t>lismi</a:t>
            </a:r>
            <a:r>
              <a:rPr lang="es-ES" dirty="0" smtClean="0">
                <a:latin typeface="Impact" pitchFamily="34" charset="0"/>
              </a:rPr>
              <a:t>)</a:t>
            </a:r>
            <a:endParaRPr lang="es-ES" dirty="0">
              <a:latin typeface="Impact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1141413" y="1700213"/>
            <a:ext cx="8002587" cy="452596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s-ES" sz="2800" b="1" dirty="0" smtClean="0"/>
              <a:t>Se llevo a cabo en el año 1982.</a:t>
            </a:r>
          </a:p>
          <a:p>
            <a:pPr algn="just">
              <a:buFont typeface="Wingdings" pitchFamily="2" charset="2"/>
              <a:buChar char="v"/>
            </a:pPr>
            <a:r>
              <a:rPr lang="es-ES" sz="2800" b="1" dirty="0" smtClean="0"/>
              <a:t>Se da más prioridad a los centros ordinarios que a los centros específicos. Centros específicos cuando sean totalmente necesarios.</a:t>
            </a:r>
          </a:p>
          <a:p>
            <a:pPr algn="just">
              <a:buFont typeface="Wingdings" pitchFamily="2" charset="2"/>
              <a:buChar char="v"/>
            </a:pPr>
            <a:r>
              <a:rPr lang="es-ES" sz="2800" b="1" dirty="0" smtClean="0"/>
              <a:t>Educación Especial personalizada.</a:t>
            </a:r>
          </a:p>
          <a:p>
            <a:pPr algn="just">
              <a:buFont typeface="Wingdings" pitchFamily="2" charset="2"/>
              <a:buChar char="v"/>
            </a:pPr>
            <a:r>
              <a:rPr lang="es-ES" sz="2800" b="1" dirty="0" smtClean="0"/>
              <a:t>Equipos </a:t>
            </a:r>
            <a:r>
              <a:rPr lang="es-ES" sz="2800" b="1" dirty="0" err="1" smtClean="0"/>
              <a:t>Multiprofesionales</a:t>
            </a:r>
            <a:r>
              <a:rPr lang="es-ES" sz="2800" b="1" dirty="0" smtClean="0"/>
              <a:t>. Se ha de contar con los profesionales con la formación necesaria.</a:t>
            </a:r>
            <a:endParaRPr lang="es-ES" sz="2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404813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Impact" pitchFamily="34" charset="0"/>
              </a:rPr>
              <a:t>Real decreto 334/1985, de 6 de marzo, de ordenación de la educación especial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Impact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457200" y="1773238"/>
            <a:ext cx="8686800" cy="4683125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s-ES" sz="2400" b="1" dirty="0" smtClean="0"/>
              <a:t>Atención educativa anterior a la escolarización.</a:t>
            </a:r>
          </a:p>
          <a:p>
            <a:pPr algn="just">
              <a:buFont typeface="Wingdings" pitchFamily="2" charset="2"/>
              <a:buChar char="v"/>
            </a:pPr>
            <a:r>
              <a:rPr lang="es-ES" sz="2400" b="1" dirty="0" smtClean="0"/>
              <a:t>El objetivo es prevenir  y corregir las posibles deficiencias o anomalías detectadas.</a:t>
            </a:r>
          </a:p>
          <a:p>
            <a:pPr algn="just">
              <a:buFont typeface="Wingdings" pitchFamily="2" charset="2"/>
              <a:buChar char="v"/>
            </a:pPr>
            <a:r>
              <a:rPr lang="es-ES" sz="2400" b="1" dirty="0" smtClean="0"/>
              <a:t>Se establece el tipo de refuerzo pedagógico como Programas de Desarrollo Individual (PDI).</a:t>
            </a:r>
          </a:p>
          <a:p>
            <a:pPr algn="just">
              <a:buFont typeface="Wingdings" pitchFamily="2" charset="2"/>
              <a:buChar char="v"/>
            </a:pPr>
            <a:r>
              <a:rPr lang="es-ES" sz="2400" b="1" dirty="0" smtClean="0"/>
              <a:t>Plan experimental de la integración MEC (A lo largo de 8 años).</a:t>
            </a:r>
          </a:p>
          <a:p>
            <a:pPr algn="just">
              <a:buNone/>
            </a:pPr>
            <a:r>
              <a:rPr lang="es-ES" sz="2400" b="1" dirty="0" smtClean="0"/>
              <a:t>		En la primera fase fue experimental y voluntaria.</a:t>
            </a:r>
          </a:p>
          <a:p>
            <a:pPr algn="just">
              <a:buNone/>
            </a:pPr>
            <a:r>
              <a:rPr lang="es-ES" sz="2400" b="1" dirty="0" smtClean="0"/>
              <a:t>		-En la segunda fase se generaliza y se amplia la 	integración de este alumnado en los centros escolares</a:t>
            </a:r>
            <a:r>
              <a:rPr lang="es-ES" sz="2400" dirty="0" smtClean="0"/>
              <a:t>.</a:t>
            </a:r>
          </a:p>
          <a:p>
            <a:pPr algn="just">
              <a:buNone/>
            </a:pPr>
            <a:r>
              <a:rPr lang="es-ES" sz="2800" dirty="0" smtClean="0"/>
              <a:t>		</a:t>
            </a:r>
            <a:endParaRPr lang="es-E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57200" y="404813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Impact" pitchFamily="34" charset="0"/>
              </a:rPr>
              <a:t>Ley orgánica general del sistema educativo  (</a:t>
            </a:r>
            <a:r>
              <a:rPr lang="es-E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Impact" pitchFamily="34" charset="0"/>
              </a:rPr>
              <a:t>logse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Impact" pitchFamily="34" charset="0"/>
              </a:rPr>
              <a:t>)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Impact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457200" y="1554163"/>
            <a:ext cx="8686800" cy="4525962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es-ES" sz="2800" b="1" dirty="0" smtClean="0"/>
              <a:t>Se llevó a cabo el 3 de octubre de 1990.</a:t>
            </a:r>
          </a:p>
          <a:p>
            <a:pPr algn="just">
              <a:buFont typeface="Wingdings" pitchFamily="2" charset="2"/>
              <a:buChar char="v"/>
            </a:pPr>
            <a:r>
              <a:rPr lang="es-ES" sz="2800" b="1" dirty="0" smtClean="0"/>
              <a:t>Se busca que el alumnado con necesidades educativas especiales puedan alcanzar los objetivos generales para todos los alumnos</a:t>
            </a:r>
            <a:r>
              <a:rPr lang="es-ES" b="1" dirty="0" smtClean="0"/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es-ES" sz="2800" b="1" dirty="0" smtClean="0"/>
              <a:t>Integración y sectorización.</a:t>
            </a:r>
          </a:p>
          <a:p>
            <a:pPr algn="just">
              <a:buFont typeface="Wingdings" pitchFamily="2" charset="2"/>
              <a:buChar char="v"/>
            </a:pPr>
            <a:r>
              <a:rPr lang="es-ES" sz="2800" b="1" dirty="0" smtClean="0"/>
              <a:t>Se busca un modelo de escuela basada en la diversidad.</a:t>
            </a:r>
          </a:p>
          <a:p>
            <a:pPr algn="just">
              <a:buFont typeface="Wingdings" pitchFamily="2" charset="2"/>
              <a:buChar char="v"/>
            </a:pPr>
            <a:r>
              <a:rPr lang="es-ES" sz="2800" b="1" dirty="0" smtClean="0"/>
              <a:t>El currículum está basado en el alumno.</a:t>
            </a:r>
            <a:endParaRPr lang="es-ES" sz="2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57200" y="69215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Impact" pitchFamily="34" charset="0"/>
              </a:rPr>
              <a:t>Real decreto 696/1995, de ordenación de la educación de los alumnos con necesidades educativas especiales.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Impact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457200" y="2420938"/>
            <a:ext cx="8686800" cy="3455987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s-ES" sz="2800" b="1" dirty="0" smtClean="0"/>
              <a:t>Se llevo a cabo el 2 de abril de 1995.</a:t>
            </a:r>
          </a:p>
          <a:p>
            <a:pPr algn="just">
              <a:buFont typeface="Wingdings" pitchFamily="2" charset="2"/>
              <a:buChar char="v"/>
            </a:pPr>
            <a:r>
              <a:rPr lang="es-ES" sz="2800" b="1" dirty="0" smtClean="0"/>
              <a:t>Es una modernización de la ordenación de educación especial de acuerdo con la LOGSE.</a:t>
            </a:r>
          </a:p>
          <a:p>
            <a:pPr algn="just">
              <a:buFont typeface="Wingdings" pitchFamily="2" charset="2"/>
              <a:buChar char="v"/>
            </a:pPr>
            <a:r>
              <a:rPr lang="es-ES" sz="2800" b="1" dirty="0" smtClean="0"/>
              <a:t>Regula los recursos y la organización de la atención educativa a los alumnos con necesidades educativas especiales.</a:t>
            </a:r>
          </a:p>
          <a:p>
            <a:pPr>
              <a:buNone/>
            </a:pPr>
            <a:endParaRPr lang="es-ES" sz="2000" dirty="0" smtClean="0"/>
          </a:p>
          <a:p>
            <a:pPr>
              <a:buNone/>
            </a:pPr>
            <a:endParaRPr lang="es-E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57200" y="981075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Impact" pitchFamily="34" charset="0"/>
              </a:rPr>
              <a:t>Decreto 39/1998 de ordenación de la educación para la atención del alumnado con necesidades educativas en la comunidad valenciana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Impact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0" y="2924175"/>
            <a:ext cx="8686800" cy="3457575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s-ES" sz="2400" b="1" dirty="0" smtClean="0"/>
              <a:t>Se llevó a cabo el 31 de marzo de 1998.</a:t>
            </a:r>
          </a:p>
          <a:p>
            <a:pPr algn="just">
              <a:buFont typeface="Wingdings" pitchFamily="2" charset="2"/>
              <a:buChar char="v"/>
            </a:pPr>
            <a:r>
              <a:rPr lang="es-ES" sz="2400" b="1" dirty="0" smtClean="0"/>
              <a:t>Los centros deben tener los proyectos curriculares, las medidas pedagógicas, organizativas y de funcionamiento para la atención al alumnado.</a:t>
            </a:r>
          </a:p>
          <a:p>
            <a:pPr algn="just">
              <a:buFont typeface="Wingdings" pitchFamily="2" charset="2"/>
              <a:buChar char="v"/>
            </a:pPr>
            <a:r>
              <a:rPr lang="es-ES" sz="2400" b="1" dirty="0" smtClean="0"/>
              <a:t>Se debe introducir sistemas aumentativos o alternativos de comunicación, y en su caso, la lengua de signos. (Para personas con dificultades en la comunicación).</a:t>
            </a:r>
            <a:endParaRPr lang="es-ES" sz="24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57200" y="765175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Impact" pitchFamily="34" charset="0"/>
              </a:rPr>
              <a:t>Ley orgánica 10/2002 de calidad de la educación  (LOCE)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Impact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457200" y="2708275"/>
            <a:ext cx="8686800" cy="2740025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s-ES" sz="2800" b="1" dirty="0" smtClean="0"/>
              <a:t>Se llevó a cabo el 23 de diciembre de 2002.</a:t>
            </a:r>
          </a:p>
          <a:p>
            <a:pPr algn="just">
              <a:buFont typeface="Wingdings" pitchFamily="2" charset="2"/>
              <a:buChar char="v"/>
            </a:pPr>
            <a:endParaRPr lang="es-ES" sz="2800" b="1" dirty="0" smtClean="0"/>
          </a:p>
          <a:p>
            <a:pPr algn="just">
              <a:buFont typeface="Wingdings" pitchFamily="2" charset="2"/>
              <a:buChar char="v"/>
            </a:pPr>
            <a:r>
              <a:rPr lang="es-ES" sz="2800" b="1" dirty="0" smtClean="0"/>
              <a:t>Alumnos con compensación educativa, alumnos extranjeros que desconoces la lengua, superdotados o con necesidades educativas especiales.</a:t>
            </a:r>
            <a:endParaRPr lang="es-ES" sz="28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444</Words>
  <Application>Microsoft Office PowerPoint</Application>
  <PresentationFormat>Presentación en pantalla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Viajes</vt:lpstr>
      <vt:lpstr>Diapositiva 1</vt:lpstr>
      <vt:lpstr>Instituto nacional de educación especial</vt:lpstr>
      <vt:lpstr>plAN NACIONAL DE EDUCACIÓN ESPECIAL</vt:lpstr>
      <vt:lpstr>Ley 13/1982, de integración social de los minusválidos (lismi)</vt:lpstr>
      <vt:lpstr>Real decreto 334/1985, de 6 de marzo, de ordenación de la educación especial</vt:lpstr>
      <vt:lpstr>Ley orgánica general del sistema educativo  (logse)</vt:lpstr>
      <vt:lpstr>Real decreto 696/1995, de ordenación de la educación de los alumnos con necesidades educativas especiales.</vt:lpstr>
      <vt:lpstr>Decreto 39/1998 de ordenación de la educación para la atención del alumnado con necesidades educativas en la comunidad valenciana</vt:lpstr>
      <vt:lpstr>Ley orgánica 10/2002 de calidad de la educación  (LOCE)</vt:lpstr>
      <vt:lpstr>Ley orgánica 2/2006, de 3 de mayo, de educación    (LOE)</vt:lpstr>
    </vt:vector>
  </TitlesOfParts>
  <Company>Universidad de Valencia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hall</dc:creator>
  <cp:lastModifiedBy>USER</cp:lastModifiedBy>
  <cp:revision>28</cp:revision>
  <dcterms:created xsi:type="dcterms:W3CDTF">2011-02-10T15:14:02Z</dcterms:created>
  <dcterms:modified xsi:type="dcterms:W3CDTF">2011-02-12T15:02:09Z</dcterms:modified>
</cp:coreProperties>
</file>