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snapVertSplitter="1" vertBarState="minimized" horzBarState="maximized">
    <p:restoredLeft sz="34555" autoAdjust="0"/>
    <p:restoredTop sz="86343" autoAdjust="0"/>
  </p:normalViewPr>
  <p:slideViewPr>
    <p:cSldViewPr>
      <p:cViewPr varScale="1">
        <p:scale>
          <a:sx n="87" d="100"/>
          <a:sy n="87" d="100"/>
        </p:scale>
        <p:origin x="-918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204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3A05-3FEC-4554-B8BE-B840FDD4B41F}" type="datetimeFigureOut">
              <a:rPr lang="es-ES" smtClean="0"/>
              <a:t>12/02/2011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4CB98A-6A13-4824-BE60-079DFB3E4A98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3A05-3FEC-4554-B8BE-B840FDD4B41F}" type="datetimeFigureOut">
              <a:rPr lang="es-ES" smtClean="0"/>
              <a:t>12/02/2011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4CB98A-6A13-4824-BE60-079DFB3E4A98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3A05-3FEC-4554-B8BE-B840FDD4B41F}" type="datetimeFigureOut">
              <a:rPr lang="es-ES" smtClean="0"/>
              <a:t>12/02/2011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4CB98A-6A13-4824-BE60-079DFB3E4A98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3A05-3FEC-4554-B8BE-B840FDD4B41F}" type="datetimeFigureOut">
              <a:rPr lang="es-ES" smtClean="0"/>
              <a:t>12/02/2011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4CB98A-6A13-4824-BE60-079DFB3E4A98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3A05-3FEC-4554-B8BE-B840FDD4B41F}" type="datetimeFigureOut">
              <a:rPr lang="es-ES" smtClean="0"/>
              <a:t>12/02/2011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4CB98A-6A13-4824-BE60-079DFB3E4A98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3A05-3FEC-4554-B8BE-B840FDD4B41F}" type="datetimeFigureOut">
              <a:rPr lang="es-ES" smtClean="0"/>
              <a:t>12/02/2011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4CB98A-6A13-4824-BE60-079DFB3E4A98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3A05-3FEC-4554-B8BE-B840FDD4B41F}" type="datetimeFigureOut">
              <a:rPr lang="es-ES" smtClean="0"/>
              <a:t>12/02/2011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4CB98A-6A13-4824-BE60-079DFB3E4A98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3A05-3FEC-4554-B8BE-B840FDD4B41F}" type="datetimeFigureOut">
              <a:rPr lang="es-ES" smtClean="0"/>
              <a:t>12/02/2011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4CB98A-6A13-4824-BE60-079DFB3E4A98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3A05-3FEC-4554-B8BE-B840FDD4B41F}" type="datetimeFigureOut">
              <a:rPr lang="es-ES" smtClean="0"/>
              <a:t>12/02/2011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4CB98A-6A13-4824-BE60-079DFB3E4A98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3A05-3FEC-4554-B8BE-B840FDD4B41F}" type="datetimeFigureOut">
              <a:rPr lang="es-ES" smtClean="0"/>
              <a:t>12/02/2011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4CB98A-6A13-4824-BE60-079DFB3E4A98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3A05-3FEC-4554-B8BE-B840FDD4B41F}" type="datetimeFigureOut">
              <a:rPr lang="es-ES" smtClean="0"/>
              <a:t>12/02/2011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4CB98A-6A13-4824-BE60-079DFB3E4A98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213A05-3FEC-4554-B8BE-B840FDD4B41F}" type="datetimeFigureOut">
              <a:rPr lang="es-ES" smtClean="0"/>
              <a:t>12/02/2011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4CB98A-6A13-4824-BE60-079DFB3E4A98}" type="slidenum">
              <a:rPr lang="es-ES" smtClean="0"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duotone>
              <a:prstClr val="black"/>
              <a:schemeClr val="accent6">
                <a:tint val="45000"/>
                <a:satMod val="400000"/>
              </a:schemeClr>
            </a:duotone>
            <a:lum bright="21000" contrast="32000"/>
          </a:blip>
          <a:srcRect/>
          <a:stretch>
            <a:fillRect t="-10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395536" y="404664"/>
            <a:ext cx="7772400" cy="1368152"/>
          </a:xfrm>
        </p:spPr>
        <p:txBody>
          <a:bodyPr>
            <a:noAutofit/>
          </a:bodyPr>
          <a:lstStyle/>
          <a:p>
            <a:r>
              <a:rPr lang="es-ES" sz="3600" dirty="0" smtClean="0">
                <a:solidFill>
                  <a:srgbClr val="0070C0"/>
                </a:solidFill>
                <a:latin typeface="Snap ITC" pitchFamily="82" charset="0"/>
              </a:rPr>
              <a:t>Movimiento REI (Regular </a:t>
            </a:r>
            <a:r>
              <a:rPr lang="es-ES" sz="3600" dirty="0" err="1" smtClean="0">
                <a:solidFill>
                  <a:srgbClr val="0070C0"/>
                </a:solidFill>
                <a:latin typeface="Snap ITC" pitchFamily="82" charset="0"/>
              </a:rPr>
              <a:t>Education</a:t>
            </a:r>
            <a:r>
              <a:rPr lang="es-ES" sz="3600" dirty="0" smtClean="0">
                <a:solidFill>
                  <a:srgbClr val="0070C0"/>
                </a:solidFill>
                <a:latin typeface="Snap ITC" pitchFamily="82" charset="0"/>
              </a:rPr>
              <a:t> </a:t>
            </a:r>
            <a:r>
              <a:rPr lang="es-ES" sz="3600" dirty="0" err="1" smtClean="0">
                <a:solidFill>
                  <a:srgbClr val="0070C0"/>
                </a:solidFill>
                <a:latin typeface="Snap ITC" pitchFamily="82" charset="0"/>
              </a:rPr>
              <a:t>Iniciative</a:t>
            </a:r>
            <a:r>
              <a:rPr lang="es-ES" sz="3600" dirty="0" smtClean="0">
                <a:solidFill>
                  <a:srgbClr val="0070C0"/>
                </a:solidFill>
                <a:latin typeface="Snap ITC" pitchFamily="82" charset="0"/>
              </a:rPr>
              <a:t>)</a:t>
            </a:r>
            <a:r>
              <a:rPr lang="es-ES" sz="3600" dirty="0" smtClean="0">
                <a:latin typeface="Snap ITC" pitchFamily="82" charset="0"/>
              </a:rPr>
              <a:t/>
            </a:r>
            <a:br>
              <a:rPr lang="es-ES" sz="3600" dirty="0" smtClean="0">
                <a:latin typeface="Snap ITC" pitchFamily="82" charset="0"/>
              </a:rPr>
            </a:br>
            <a:endParaRPr lang="es-ES" sz="3600" dirty="0">
              <a:latin typeface="Snap ITC" pitchFamily="82" charset="0"/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467544" y="1484784"/>
            <a:ext cx="8352928" cy="5184576"/>
          </a:xfrm>
        </p:spPr>
        <p:txBody>
          <a:bodyPr>
            <a:normAutofit fontScale="47500" lnSpcReduction="20000"/>
          </a:bodyPr>
          <a:lstStyle/>
          <a:p>
            <a:pPr algn="just"/>
            <a:endParaRPr lang="es-ES" b="1" dirty="0"/>
          </a:p>
          <a:p>
            <a:pPr algn="just"/>
            <a:r>
              <a:rPr lang="es-ES" b="1" dirty="0">
                <a:latin typeface="Maiandra GD" pitchFamily="34" charset="0"/>
              </a:rPr>
              <a:t> </a:t>
            </a:r>
            <a:r>
              <a:rPr lang="es-ES" b="1" dirty="0" smtClean="0">
                <a:latin typeface="Maiandra GD" pitchFamily="34" charset="0"/>
              </a:rPr>
              <a:t>     </a:t>
            </a:r>
            <a:r>
              <a:rPr lang="es-ES" sz="3600" b="1" dirty="0" smtClean="0">
                <a:solidFill>
                  <a:schemeClr val="tx1"/>
                </a:solidFill>
                <a:latin typeface="Maiandra GD" pitchFamily="34" charset="0"/>
              </a:rPr>
              <a:t>La </a:t>
            </a:r>
            <a:r>
              <a:rPr lang="es-ES" sz="3600" b="1" dirty="0">
                <a:solidFill>
                  <a:schemeClr val="tx1"/>
                </a:solidFill>
                <a:latin typeface="Maiandra GD" pitchFamily="34" charset="0"/>
              </a:rPr>
              <a:t>escuela inclusiva tuvo su origen en el movimiento REI (Regular </a:t>
            </a:r>
            <a:r>
              <a:rPr lang="es-ES" sz="3600" b="1" dirty="0" err="1">
                <a:solidFill>
                  <a:schemeClr val="tx1"/>
                </a:solidFill>
                <a:latin typeface="Maiandra GD" pitchFamily="34" charset="0"/>
              </a:rPr>
              <a:t>Education</a:t>
            </a:r>
            <a:r>
              <a:rPr lang="es-ES" sz="3600" b="1" dirty="0">
                <a:solidFill>
                  <a:schemeClr val="tx1"/>
                </a:solidFill>
                <a:latin typeface="Maiandra GD" pitchFamily="34" charset="0"/>
              </a:rPr>
              <a:t> </a:t>
            </a:r>
            <a:r>
              <a:rPr lang="es-ES" sz="3600" b="1" dirty="0" err="1">
                <a:solidFill>
                  <a:schemeClr val="tx1"/>
                </a:solidFill>
                <a:latin typeface="Maiandra GD" pitchFamily="34" charset="0"/>
              </a:rPr>
              <a:t>Iniciative</a:t>
            </a:r>
            <a:r>
              <a:rPr lang="es-ES" sz="3600" b="1" dirty="0">
                <a:solidFill>
                  <a:schemeClr val="tx1"/>
                </a:solidFill>
                <a:latin typeface="Maiandra GD" pitchFamily="34" charset="0"/>
              </a:rPr>
              <a:t>), surgido en los EE.UU., a mitad de los años </a:t>
            </a:r>
            <a:r>
              <a:rPr lang="es-ES" sz="3600" b="1" dirty="0" smtClean="0">
                <a:solidFill>
                  <a:schemeClr val="tx1"/>
                </a:solidFill>
                <a:latin typeface="Maiandra GD" pitchFamily="34" charset="0"/>
              </a:rPr>
              <a:t>80. </a:t>
            </a:r>
            <a:r>
              <a:rPr lang="es-ES" sz="3600" b="1" dirty="0">
                <a:solidFill>
                  <a:schemeClr val="tx1"/>
                </a:solidFill>
                <a:latin typeface="Maiandra GD" pitchFamily="34" charset="0"/>
              </a:rPr>
              <a:t>Los objetivos del movimiento REI </a:t>
            </a:r>
            <a:r>
              <a:rPr lang="es-ES" sz="3600" b="1" dirty="0" smtClean="0">
                <a:solidFill>
                  <a:schemeClr val="tx1"/>
                </a:solidFill>
                <a:latin typeface="Maiandra GD" pitchFamily="34" charset="0"/>
              </a:rPr>
              <a:t>eran:</a:t>
            </a:r>
          </a:p>
          <a:p>
            <a:pPr lvl="1" algn="just">
              <a:buFont typeface="Wingdings" pitchFamily="2" charset="2"/>
              <a:buChar char="q"/>
            </a:pPr>
            <a:r>
              <a:rPr lang="es-ES" sz="3600" b="1" dirty="0" smtClean="0">
                <a:solidFill>
                  <a:schemeClr val="tx1"/>
                </a:solidFill>
                <a:latin typeface="Maiandra GD" pitchFamily="34" charset="0"/>
              </a:rPr>
              <a:t>Unir el </a:t>
            </a:r>
            <a:r>
              <a:rPr lang="es-ES" sz="3600" b="1" dirty="0">
                <a:solidFill>
                  <a:schemeClr val="tx1"/>
                </a:solidFill>
                <a:latin typeface="Maiandra GD" pitchFamily="34" charset="0"/>
              </a:rPr>
              <a:t>sistema de educación especial y el de educación general en un único </a:t>
            </a:r>
            <a:r>
              <a:rPr lang="es-ES" sz="3600" b="1" dirty="0" smtClean="0">
                <a:solidFill>
                  <a:schemeClr val="tx1"/>
                </a:solidFill>
                <a:latin typeface="Maiandra GD" pitchFamily="34" charset="0"/>
              </a:rPr>
              <a:t>sistema.</a:t>
            </a:r>
          </a:p>
          <a:p>
            <a:pPr lvl="1" algn="just">
              <a:buFont typeface="Wingdings" pitchFamily="2" charset="2"/>
              <a:buChar char="q"/>
            </a:pPr>
            <a:r>
              <a:rPr lang="es-ES" sz="3600" b="1" dirty="0" smtClean="0">
                <a:solidFill>
                  <a:schemeClr val="tx1"/>
                </a:solidFill>
                <a:latin typeface="Maiandra GD" pitchFamily="34" charset="0"/>
              </a:rPr>
              <a:t>Educar </a:t>
            </a:r>
            <a:r>
              <a:rPr lang="es-ES" sz="3600" b="1" dirty="0">
                <a:solidFill>
                  <a:schemeClr val="tx1"/>
                </a:solidFill>
                <a:latin typeface="Maiandra GD" pitchFamily="34" charset="0"/>
              </a:rPr>
              <a:t>al mayor número posible de alumnos con deficiencias en las aula ordinarias compartiendo las mismas oportunidades y recursos de aprendizaje, y educar a los niños con deficiencia mental media y de alto riesgo en el aula ordinaria. </a:t>
            </a:r>
            <a:endParaRPr lang="es-ES" sz="3600" b="1" dirty="0" smtClean="0">
              <a:solidFill>
                <a:schemeClr val="tx1"/>
              </a:solidFill>
              <a:latin typeface="Maiandra GD" pitchFamily="34" charset="0"/>
            </a:endParaRPr>
          </a:p>
          <a:p>
            <a:pPr algn="just"/>
            <a:endParaRPr lang="es-ES" sz="3600" b="1" dirty="0" smtClean="0">
              <a:solidFill>
                <a:schemeClr val="tx1"/>
              </a:solidFill>
              <a:latin typeface="Maiandra GD" pitchFamily="34" charset="0"/>
            </a:endParaRPr>
          </a:p>
          <a:p>
            <a:pPr algn="just"/>
            <a:endParaRPr lang="es-ES" sz="3600" b="1" dirty="0">
              <a:solidFill>
                <a:schemeClr val="tx1"/>
              </a:solidFill>
              <a:latin typeface="Maiandra GD" pitchFamily="34" charset="0"/>
            </a:endParaRPr>
          </a:p>
          <a:p>
            <a:pPr algn="just"/>
            <a:endParaRPr lang="es-ES" sz="3600" b="1" dirty="0" smtClean="0">
              <a:solidFill>
                <a:schemeClr val="tx1"/>
              </a:solidFill>
              <a:latin typeface="Maiandra GD" pitchFamily="34" charset="0"/>
            </a:endParaRPr>
          </a:p>
          <a:p>
            <a:pPr algn="just"/>
            <a:endParaRPr lang="es-ES" sz="3600" b="1" dirty="0">
              <a:solidFill>
                <a:schemeClr val="tx1"/>
              </a:solidFill>
              <a:latin typeface="Maiandra GD" pitchFamily="34" charset="0"/>
            </a:endParaRPr>
          </a:p>
          <a:p>
            <a:pPr algn="just"/>
            <a:endParaRPr lang="es-ES" sz="3600" b="1" dirty="0">
              <a:solidFill>
                <a:schemeClr val="tx1"/>
              </a:solidFill>
              <a:latin typeface="Maiandra GD" pitchFamily="34" charset="0"/>
            </a:endParaRPr>
          </a:p>
          <a:p>
            <a:pPr algn="just"/>
            <a:r>
              <a:rPr lang="es-ES" sz="3600" b="1" dirty="0" smtClean="0">
                <a:solidFill>
                  <a:schemeClr val="tx1"/>
                </a:solidFill>
                <a:latin typeface="Maiandra GD" pitchFamily="34" charset="0"/>
              </a:rPr>
              <a:t>     Este movimiento trató de </a:t>
            </a:r>
            <a:r>
              <a:rPr lang="es-ES" sz="3600" b="1" dirty="0">
                <a:solidFill>
                  <a:schemeClr val="tx1"/>
                </a:solidFill>
                <a:latin typeface="Maiandra GD" pitchFamily="34" charset="0"/>
              </a:rPr>
              <a:t>reformar la educación especial a través de la reforma de la educación en general. Para ello era imprescindible modificar la forma de trabajo de los profesores y desarrollar nuevos programas educativos potenciando los sistemas consultivos y de enseñanza cooperativa, es decir, profesores ordinarios apoyados por especialistas o actuación conjunta de profesores ordinarios y especializados en el aula </a:t>
            </a:r>
            <a:r>
              <a:rPr lang="es-ES" sz="3600" b="1" dirty="0" smtClean="0">
                <a:solidFill>
                  <a:schemeClr val="tx1"/>
                </a:solidFill>
                <a:latin typeface="Maiandra GD" pitchFamily="34" charset="0"/>
              </a:rPr>
              <a:t>ordinaria. </a:t>
            </a:r>
            <a:endParaRPr lang="es-ES" sz="3600" b="1" dirty="0">
              <a:solidFill>
                <a:schemeClr val="tx1"/>
              </a:solidFill>
              <a:latin typeface="Maiandra GD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</TotalTime>
  <Words>165</Words>
  <Application>Microsoft Office PowerPoint</Application>
  <PresentationFormat>Presentación en pantalla (4:3)</PresentationFormat>
  <Paragraphs>11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Tema de Office</vt:lpstr>
      <vt:lpstr>Movimiento REI (Regular Education Iniciative) </vt:lpstr>
    </vt:vector>
  </TitlesOfParts>
  <Company> 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Movimiento REI (Regular Education Iniciative) </dc:title>
  <dc:creator>USER</dc:creator>
  <cp:lastModifiedBy>USER</cp:lastModifiedBy>
  <cp:revision>3</cp:revision>
  <dcterms:created xsi:type="dcterms:W3CDTF">2011-02-12T18:52:39Z</dcterms:created>
  <dcterms:modified xsi:type="dcterms:W3CDTF">2011-02-12T19:16:12Z</dcterms:modified>
</cp:coreProperties>
</file>